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 Id="rId6"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25"/>
  </p:notesMasterIdLst>
  <p:sldIdLst>
    <p:sldId id="336" r:id="rId6"/>
    <p:sldId id="257" r:id="rId7"/>
    <p:sldId id="258" r:id="rId8"/>
    <p:sldId id="565" r:id="rId9"/>
    <p:sldId id="259" r:id="rId10"/>
    <p:sldId id="261" r:id="rId11"/>
    <p:sldId id="263" r:id="rId12"/>
    <p:sldId id="264" r:id="rId13"/>
    <p:sldId id="561" r:id="rId14"/>
    <p:sldId id="267" r:id="rId15"/>
    <p:sldId id="494" r:id="rId16"/>
    <p:sldId id="789" r:id="rId17"/>
    <p:sldId id="266" r:id="rId18"/>
    <p:sldId id="268" r:id="rId19"/>
    <p:sldId id="567" r:id="rId20"/>
    <p:sldId id="269" r:id="rId21"/>
    <p:sldId id="337" r:id="rId22"/>
    <p:sldId id="305" r:id="rId23"/>
    <p:sldId id="307" r:id="rId24"/>
    <p:sldId id="308" r:id="rId25"/>
    <p:sldId id="568" r:id="rId26"/>
    <p:sldId id="319" r:id="rId27"/>
    <p:sldId id="569" r:id="rId28"/>
    <p:sldId id="466" r:id="rId29"/>
    <p:sldId id="795" r:id="rId30"/>
    <p:sldId id="570" r:id="rId31"/>
    <p:sldId id="467" r:id="rId32"/>
    <p:sldId id="796" r:id="rId33"/>
    <p:sldId id="571" r:id="rId34"/>
    <p:sldId id="572" r:id="rId35"/>
    <p:sldId id="790" r:id="rId36"/>
    <p:sldId id="791" r:id="rId37"/>
    <p:sldId id="573" r:id="rId38"/>
    <p:sldId id="574" r:id="rId39"/>
    <p:sldId id="331" r:id="rId40"/>
    <p:sldId id="332" r:id="rId41"/>
    <p:sldId id="457" r:id="rId42"/>
    <p:sldId id="334" r:id="rId43"/>
    <p:sldId id="338" r:id="rId44"/>
    <p:sldId id="271" r:id="rId45"/>
    <p:sldId id="575" r:id="rId46"/>
    <p:sldId id="581" r:id="rId47"/>
    <p:sldId id="576" r:id="rId48"/>
    <p:sldId id="582" r:id="rId49"/>
    <p:sldId id="583" r:id="rId50"/>
    <p:sldId id="584" r:id="rId51"/>
    <p:sldId id="585" r:id="rId52"/>
    <p:sldId id="586" r:id="rId53"/>
    <p:sldId id="805" r:id="rId54"/>
    <p:sldId id="587" r:id="rId55"/>
    <p:sldId id="588" r:id="rId56"/>
    <p:sldId id="589" r:id="rId57"/>
    <p:sldId id="590" r:id="rId58"/>
    <p:sldId id="591" r:id="rId59"/>
    <p:sldId id="577" r:id="rId60"/>
    <p:sldId id="578" r:id="rId61"/>
    <p:sldId id="592" r:id="rId62"/>
    <p:sldId id="579" r:id="rId63"/>
    <p:sldId id="787" r:id="rId64"/>
    <p:sldId id="593" r:id="rId65"/>
    <p:sldId id="797" r:id="rId66"/>
    <p:sldId id="594" r:id="rId67"/>
    <p:sldId id="599" r:id="rId68"/>
    <p:sldId id="595" r:id="rId69"/>
    <p:sldId id="596" r:id="rId70"/>
    <p:sldId id="600" r:id="rId71"/>
    <p:sldId id="601" r:id="rId72"/>
    <p:sldId id="602" r:id="rId73"/>
    <p:sldId id="604" r:id="rId74"/>
    <p:sldId id="597" r:id="rId75"/>
    <p:sldId id="605" r:id="rId76"/>
    <p:sldId id="606" r:id="rId77"/>
    <p:sldId id="607" r:id="rId78"/>
    <p:sldId id="608" r:id="rId79"/>
    <p:sldId id="610" r:id="rId80"/>
    <p:sldId id="609" r:id="rId81"/>
    <p:sldId id="580" r:id="rId82"/>
    <p:sldId id="628" r:id="rId83"/>
    <p:sldId id="629" r:id="rId84"/>
    <p:sldId id="611" r:id="rId85"/>
    <p:sldId id="612" r:id="rId86"/>
    <p:sldId id="630" r:id="rId87"/>
    <p:sldId id="631" r:id="rId88"/>
    <p:sldId id="632" r:id="rId89"/>
    <p:sldId id="633" r:id="rId90"/>
    <p:sldId id="634" r:id="rId91"/>
    <p:sldId id="635" r:id="rId92"/>
    <p:sldId id="613" r:id="rId93"/>
    <p:sldId id="636" r:id="rId94"/>
    <p:sldId id="495" r:id="rId95"/>
    <p:sldId id="469" r:id="rId96"/>
    <p:sldId id="473" r:id="rId97"/>
    <p:sldId id="637" r:id="rId98"/>
    <p:sldId id="650" r:id="rId99"/>
    <p:sldId id="651" r:id="rId100"/>
    <p:sldId id="652" r:id="rId101"/>
    <p:sldId id="653" r:id="rId102"/>
    <p:sldId id="654" r:id="rId103"/>
    <p:sldId id="655" r:id="rId104"/>
    <p:sldId id="638" r:id="rId105"/>
    <p:sldId id="639" r:id="rId106"/>
    <p:sldId id="656" r:id="rId107"/>
    <p:sldId id="657" r:id="rId108"/>
    <p:sldId id="658" r:id="rId109"/>
    <p:sldId id="798" r:id="rId110"/>
    <p:sldId id="659" r:id="rId111"/>
    <p:sldId id="660" r:id="rId112"/>
    <p:sldId id="661" r:id="rId113"/>
    <p:sldId id="662" r:id="rId114"/>
    <p:sldId id="663" r:id="rId115"/>
    <p:sldId id="664" r:id="rId116"/>
    <p:sldId id="665" r:id="rId117"/>
    <p:sldId id="666" r:id="rId118"/>
    <p:sldId id="667" r:id="rId119"/>
    <p:sldId id="668" r:id="rId120"/>
    <p:sldId id="670" r:id="rId121"/>
    <p:sldId id="669" r:id="rId122"/>
    <p:sldId id="671" r:id="rId123"/>
    <p:sldId id="672" r:id="rId124"/>
    <p:sldId id="673" r:id="rId125"/>
    <p:sldId id="676" r:id="rId126"/>
    <p:sldId id="674" r:id="rId127"/>
    <p:sldId id="675" r:id="rId128"/>
    <p:sldId id="474" r:id="rId129"/>
    <p:sldId id="475" r:id="rId130"/>
    <p:sldId id="677" r:id="rId131"/>
    <p:sldId id="678" r:id="rId132"/>
    <p:sldId id="679" r:id="rId133"/>
    <p:sldId id="694" r:id="rId134"/>
    <p:sldId id="695" r:id="rId135"/>
    <p:sldId id="696" r:id="rId136"/>
    <p:sldId id="697" r:id="rId137"/>
    <p:sldId id="698" r:id="rId138"/>
    <p:sldId id="699" r:id="rId139"/>
    <p:sldId id="700" r:id="rId140"/>
    <p:sldId id="701" r:id="rId141"/>
    <p:sldId id="702" r:id="rId142"/>
    <p:sldId id="703" r:id="rId143"/>
    <p:sldId id="704" r:id="rId144"/>
    <p:sldId id="799" r:id="rId145"/>
    <p:sldId id="705" r:id="rId146"/>
    <p:sldId id="706" r:id="rId147"/>
    <p:sldId id="707" r:id="rId148"/>
    <p:sldId id="709" r:id="rId149"/>
    <p:sldId id="708" r:id="rId150"/>
    <p:sldId id="710" r:id="rId151"/>
    <p:sldId id="399" r:id="rId152"/>
    <p:sldId id="497" r:id="rId153"/>
    <p:sldId id="483" r:id="rId154"/>
    <p:sldId id="489" r:id="rId155"/>
    <p:sldId id="349" r:id="rId156"/>
    <p:sldId id="711" r:id="rId157"/>
    <p:sldId id="723" r:id="rId158"/>
    <p:sldId id="724" r:id="rId159"/>
    <p:sldId id="725" r:id="rId160"/>
    <p:sldId id="726" r:id="rId161"/>
    <p:sldId id="727" r:id="rId162"/>
    <p:sldId id="728" r:id="rId163"/>
    <p:sldId id="729" r:id="rId164"/>
    <p:sldId id="730" r:id="rId165"/>
    <p:sldId id="731" r:id="rId166"/>
    <p:sldId id="800" r:id="rId167"/>
    <p:sldId id="732" r:id="rId168"/>
    <p:sldId id="733" r:id="rId169"/>
    <p:sldId id="734" r:id="rId170"/>
    <p:sldId id="735" r:id="rId171"/>
    <p:sldId id="736" r:id="rId172"/>
    <p:sldId id="712" r:id="rId173"/>
    <p:sldId id="737" r:id="rId174"/>
    <p:sldId id="738" r:id="rId175"/>
    <p:sldId id="739" r:id="rId176"/>
    <p:sldId id="740" r:id="rId177"/>
    <p:sldId id="741" r:id="rId178"/>
    <p:sldId id="742" r:id="rId179"/>
    <p:sldId id="743" r:id="rId180"/>
    <p:sldId id="744" r:id="rId181"/>
    <p:sldId id="745" r:id="rId182"/>
    <p:sldId id="746" r:id="rId183"/>
    <p:sldId id="747" r:id="rId184"/>
    <p:sldId id="713" r:id="rId185"/>
    <p:sldId id="498" r:id="rId186"/>
    <p:sldId id="485" r:id="rId187"/>
    <p:sldId id="490" r:id="rId188"/>
    <p:sldId id="748" r:id="rId189"/>
    <p:sldId id="757" r:id="rId190"/>
    <p:sldId id="758" r:id="rId191"/>
    <p:sldId id="759" r:id="rId192"/>
    <p:sldId id="760" r:id="rId193"/>
    <p:sldId id="801" r:id="rId194"/>
    <p:sldId id="761" r:id="rId195"/>
    <p:sldId id="762" r:id="rId196"/>
    <p:sldId id="749" r:id="rId197"/>
    <p:sldId id="499" r:id="rId198"/>
    <p:sldId id="487" r:id="rId199"/>
    <p:sldId id="488" r:id="rId200"/>
    <p:sldId id="763" r:id="rId201"/>
    <p:sldId id="773" r:id="rId202"/>
    <p:sldId id="774" r:id="rId203"/>
    <p:sldId id="775" r:id="rId204"/>
    <p:sldId id="776" r:id="rId205"/>
    <p:sldId id="792" r:id="rId206"/>
    <p:sldId id="777" r:id="rId207"/>
    <p:sldId id="778" r:id="rId208"/>
    <p:sldId id="779" r:id="rId209"/>
    <p:sldId id="803" r:id="rId210"/>
    <p:sldId id="780" r:id="rId211"/>
    <p:sldId id="781" r:id="rId212"/>
    <p:sldId id="804" r:id="rId213"/>
    <p:sldId id="793" r:id="rId214"/>
    <p:sldId id="794" r:id="rId215"/>
    <p:sldId id="764" r:id="rId216"/>
    <p:sldId id="782" r:id="rId217"/>
    <p:sldId id="784" r:id="rId218"/>
    <p:sldId id="802" r:id="rId219"/>
    <p:sldId id="765" r:id="rId220"/>
    <p:sldId id="785" r:id="rId221"/>
    <p:sldId id="786" r:id="rId222"/>
    <p:sldId id="401" r:id="rId223"/>
    <p:sldId id="437"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0: Course Introduction" id="{8F2790DD-18CF-4370-8F7F-21D4FAA5CE15}">
          <p14:sldIdLst>
            <p14:sldId id="336"/>
            <p14:sldId id="257"/>
            <p14:sldId id="258"/>
            <p14:sldId id="565"/>
            <p14:sldId id="259"/>
            <p14:sldId id="261"/>
            <p14:sldId id="263"/>
            <p14:sldId id="264"/>
            <p14:sldId id="561"/>
            <p14:sldId id="267"/>
            <p14:sldId id="494"/>
            <p14:sldId id="789"/>
            <p14:sldId id="266"/>
            <p14:sldId id="268"/>
            <p14:sldId id="567"/>
            <p14:sldId id="269"/>
          </p14:sldIdLst>
        </p14:section>
        <p14:section name="01: Power BI Reporting" id="{B63F8651-C05C-4934-9443-98E593ED80F8}">
          <p14:sldIdLst>
            <p14:sldId id="337"/>
            <p14:sldId id="305"/>
            <p14:sldId id="307"/>
            <p14:sldId id="308"/>
            <p14:sldId id="568"/>
            <p14:sldId id="319"/>
            <p14:sldId id="569"/>
            <p14:sldId id="466"/>
            <p14:sldId id="795"/>
            <p14:sldId id="570"/>
            <p14:sldId id="467"/>
            <p14:sldId id="796"/>
            <p14:sldId id="571"/>
            <p14:sldId id="572"/>
            <p14:sldId id="790"/>
            <p14:sldId id="791"/>
            <p14:sldId id="573"/>
            <p14:sldId id="574"/>
            <p14:sldId id="331"/>
            <p14:sldId id="332"/>
            <p14:sldId id="457"/>
            <p14:sldId id="334"/>
          </p14:sldIdLst>
        </p14:section>
        <p14:section name="02: Designing Report Layouts" id="{5B3408EF-3BC4-4B0D-B281-D045A27B892D}">
          <p14:sldIdLst>
            <p14:sldId id="338"/>
            <p14:sldId id="271"/>
            <p14:sldId id="575"/>
            <p14:sldId id="581"/>
            <p14:sldId id="576"/>
            <p14:sldId id="582"/>
            <p14:sldId id="583"/>
            <p14:sldId id="584"/>
            <p14:sldId id="585"/>
            <p14:sldId id="586"/>
            <p14:sldId id="805"/>
            <p14:sldId id="587"/>
            <p14:sldId id="588"/>
            <p14:sldId id="589"/>
            <p14:sldId id="590"/>
            <p14:sldId id="591"/>
            <p14:sldId id="577"/>
            <p14:sldId id="578"/>
            <p14:sldId id="592"/>
            <p14:sldId id="579"/>
            <p14:sldId id="787"/>
            <p14:sldId id="593"/>
            <p14:sldId id="797"/>
            <p14:sldId id="594"/>
            <p14:sldId id="599"/>
            <p14:sldId id="595"/>
            <p14:sldId id="596"/>
            <p14:sldId id="600"/>
            <p14:sldId id="601"/>
            <p14:sldId id="602"/>
            <p14:sldId id="604"/>
            <p14:sldId id="597"/>
            <p14:sldId id="605"/>
            <p14:sldId id="606"/>
            <p14:sldId id="607"/>
            <p14:sldId id="608"/>
            <p14:sldId id="610"/>
            <p14:sldId id="609"/>
            <p14:sldId id="580"/>
            <p14:sldId id="628"/>
            <p14:sldId id="629"/>
            <p14:sldId id="611"/>
            <p14:sldId id="612"/>
            <p14:sldId id="630"/>
            <p14:sldId id="631"/>
            <p14:sldId id="632"/>
            <p14:sldId id="633"/>
            <p14:sldId id="634"/>
            <p14:sldId id="635"/>
            <p14:sldId id="613"/>
            <p14:sldId id="636"/>
            <p14:sldId id="495"/>
          </p14:sldIdLst>
        </p14:section>
        <p14:section name="03: Retrieving Report Data" id="{50009D48-4FC5-4EAF-A80D-35179CBBDCEC}">
          <p14:sldIdLst>
            <p14:sldId id="469"/>
            <p14:sldId id="473"/>
            <p14:sldId id="637"/>
            <p14:sldId id="650"/>
            <p14:sldId id="651"/>
            <p14:sldId id="652"/>
            <p14:sldId id="653"/>
            <p14:sldId id="654"/>
            <p14:sldId id="655"/>
            <p14:sldId id="638"/>
            <p14:sldId id="639"/>
            <p14:sldId id="656"/>
            <p14:sldId id="657"/>
            <p14:sldId id="658"/>
            <p14:sldId id="798"/>
            <p14:sldId id="659"/>
            <p14:sldId id="660"/>
            <p14:sldId id="661"/>
            <p14:sldId id="662"/>
            <p14:sldId id="663"/>
            <p14:sldId id="664"/>
            <p14:sldId id="665"/>
            <p14:sldId id="666"/>
            <p14:sldId id="667"/>
            <p14:sldId id="668"/>
            <p14:sldId id="670"/>
            <p14:sldId id="669"/>
            <p14:sldId id="671"/>
            <p14:sldId id="672"/>
            <p14:sldId id="673"/>
            <p14:sldId id="676"/>
            <p14:sldId id="674"/>
            <p14:sldId id="675"/>
          </p14:sldIdLst>
        </p14:section>
        <p14:section name="04: Working with Parameters" id="{F81620B8-3A2E-4C06-9229-1E384E12E754}">
          <p14:sldIdLst>
            <p14:sldId id="474"/>
            <p14:sldId id="475"/>
            <p14:sldId id="677"/>
            <p14:sldId id="678"/>
            <p14:sldId id="679"/>
            <p14:sldId id="694"/>
            <p14:sldId id="695"/>
            <p14:sldId id="696"/>
            <p14:sldId id="697"/>
            <p14:sldId id="698"/>
            <p14:sldId id="699"/>
            <p14:sldId id="700"/>
            <p14:sldId id="701"/>
            <p14:sldId id="702"/>
            <p14:sldId id="703"/>
            <p14:sldId id="704"/>
            <p14:sldId id="799"/>
            <p14:sldId id="705"/>
            <p14:sldId id="706"/>
            <p14:sldId id="707"/>
            <p14:sldId id="709"/>
            <p14:sldId id="708"/>
            <p14:sldId id="710"/>
            <p14:sldId id="399"/>
            <p14:sldId id="497"/>
          </p14:sldIdLst>
        </p14:section>
        <p14:section name="05: Visualizing Report Data" id="{A131AF08-79F7-4FB8-A7D9-C59F426D3DA8}">
          <p14:sldIdLst>
            <p14:sldId id="483"/>
            <p14:sldId id="489"/>
            <p14:sldId id="349"/>
            <p14:sldId id="711"/>
            <p14:sldId id="723"/>
            <p14:sldId id="724"/>
            <p14:sldId id="725"/>
            <p14:sldId id="726"/>
            <p14:sldId id="727"/>
            <p14:sldId id="728"/>
            <p14:sldId id="729"/>
            <p14:sldId id="730"/>
            <p14:sldId id="731"/>
            <p14:sldId id="800"/>
            <p14:sldId id="732"/>
            <p14:sldId id="733"/>
            <p14:sldId id="734"/>
            <p14:sldId id="735"/>
            <p14:sldId id="736"/>
            <p14:sldId id="712"/>
            <p14:sldId id="737"/>
            <p14:sldId id="738"/>
            <p14:sldId id="739"/>
            <p14:sldId id="740"/>
            <p14:sldId id="741"/>
            <p14:sldId id="742"/>
            <p14:sldId id="743"/>
            <p14:sldId id="744"/>
            <p14:sldId id="745"/>
            <p14:sldId id="746"/>
            <p14:sldId id="747"/>
            <p14:sldId id="713"/>
            <p14:sldId id="498"/>
          </p14:sldIdLst>
        </p14:section>
        <p14:section name="06: Adding Interactivity Features" id="{8C04B911-F3B2-44EB-BC5D-35248541055D}">
          <p14:sldIdLst>
            <p14:sldId id="485"/>
            <p14:sldId id="490"/>
            <p14:sldId id="748"/>
            <p14:sldId id="757"/>
            <p14:sldId id="758"/>
            <p14:sldId id="759"/>
            <p14:sldId id="760"/>
            <p14:sldId id="801"/>
            <p14:sldId id="761"/>
            <p14:sldId id="762"/>
            <p14:sldId id="749"/>
            <p14:sldId id="499"/>
          </p14:sldIdLst>
        </p14:section>
        <p14:section name="07: Beyond Report Development" id="{FC0A56F3-B717-48B6-8F04-ACD194C3E870}">
          <p14:sldIdLst>
            <p14:sldId id="487"/>
            <p14:sldId id="488"/>
            <p14:sldId id="763"/>
            <p14:sldId id="773"/>
            <p14:sldId id="774"/>
            <p14:sldId id="775"/>
            <p14:sldId id="776"/>
            <p14:sldId id="792"/>
            <p14:sldId id="777"/>
            <p14:sldId id="778"/>
            <p14:sldId id="779"/>
            <p14:sldId id="803"/>
            <p14:sldId id="780"/>
            <p14:sldId id="781"/>
            <p14:sldId id="804"/>
            <p14:sldId id="793"/>
            <p14:sldId id="794"/>
            <p14:sldId id="764"/>
            <p14:sldId id="782"/>
            <p14:sldId id="784"/>
            <p14:sldId id="802"/>
            <p14:sldId id="765"/>
            <p14:sldId id="785"/>
            <p14:sldId id="786"/>
            <p14:sldId id="401"/>
          </p14:sldIdLst>
        </p14:section>
        <p14:section name="99: Course Close" id="{FFCFE798-5DCB-442B-A092-3FC0774EC85D}">
          <p14:sldIdLst>
            <p14:sldId id="43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30CB65-97A7-E173-1D17-6989C5FB7ADA}" name="Manuel Quintana" initials="MQ" userId="S::mquintana@pragmaticworks.com::437add0f-40bf-41ad-ba69-00ef6a76f64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eter Myers" initials="PM" lastIdx="15" clrIdx="0">
    <p:extLst>
      <p:ext uri="{19B8F6BF-5375-455C-9EA6-DF929625EA0E}">
        <p15:presenceInfo xmlns:p15="http://schemas.microsoft.com/office/powerpoint/2012/main" userId="S::peter.myers@bitwisesolutions.com.au::b0e0ac08-35d8-4fc2-8f9c-beb120067fb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commentAuthors" Target="commentAuthor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presProps" Target="presProps.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viewProps" Target="viewProps.xml"/><Relationship Id="rId13" Type="http://schemas.openxmlformats.org/officeDocument/2006/relationships/slide" Target="slides/slide8.xml"/><Relationship Id="rId109" Type="http://schemas.openxmlformats.org/officeDocument/2006/relationships/slide" Target="slides/slide104.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theme" Target="theme/theme1.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tableStyles" Target="tableStyle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231" Type="http://schemas.microsoft.com/office/2018/10/relationships/authors" Target="author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18" Type="http://schemas.openxmlformats.org/officeDocument/2006/relationships/slide" Target="slides/slide13.xml"/><Relationship Id="rId39" Type="http://schemas.openxmlformats.org/officeDocument/2006/relationships/slide" Target="slides/slide34.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 Type="http://schemas.openxmlformats.org/officeDocument/2006/relationships/customXml" Target="../customXml/item2.xml"/><Relationship Id="rId29" Type="http://schemas.openxmlformats.org/officeDocument/2006/relationships/slide" Target="slides/slide24.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EE155-3D99-4D3F-B830-3E9A64C717DC}" type="datetimeFigureOut">
              <a:rPr lang="en-US" smtClean="0"/>
              <a:t>12/16/2022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8728E-E154-4C68-8274-8B7B69A25AE8}" type="slidenum">
              <a:rPr lang="en-US" smtClean="0"/>
              <a:t>‹#›</a:t>
            </a:fld>
            <a:endParaRPr lang="en-US"/>
          </a:p>
        </p:txBody>
      </p:sp>
    </p:spTree>
    <p:extLst>
      <p:ext uri="{BB962C8B-B14F-4D97-AF65-F5344CB8AC3E}">
        <p14:creationId xmlns:p14="http://schemas.microsoft.com/office/powerpoint/2010/main" val="3436352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microsoft.com/power-bi/paginated-reports/subreport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docs.microsoft.com/power-bi/paginated-reports/subreports" TargetMode="External"/><Relationship Id="rId2" Type="http://schemas.openxmlformats.org/officeDocument/2006/relationships/slide" Target="../slides/slide201.xml"/><Relationship Id="rId1" Type="http://schemas.openxmlformats.org/officeDocument/2006/relationships/notesMaster" Target="../notesMasters/notesMaster1.xml"/><Relationship Id="rId4" Type="http://schemas.openxmlformats.org/officeDocument/2006/relationships/hyperlink" Target="https://docs.microsoft.com/power-bi/paginated-reports/page-view" TargetMode="Externa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power-bi/paginated-reports/subreports" TargetMode="External"/><Relationship Id="rId2" Type="http://schemas.openxmlformats.org/officeDocument/2006/relationships/slide" Target="../slides/slide209.xml"/><Relationship Id="rId1" Type="http://schemas.openxmlformats.org/officeDocument/2006/relationships/notesMaster" Target="../notesMasters/notesMaster1.xml"/><Relationship Id="rId4" Type="http://schemas.openxmlformats.org/officeDocument/2006/relationships/hyperlink" Target="https://docs.microsoft.com/power-bi/paginated-reports/page-view" TargetMode="Externa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powerbi.microsoft.com/en-us/blog/power-automate-actions-for-exporting-power-bi-and-paginated-reports-now-available/" TargetMode="External"/><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power-bi/guidance/report-paginated-or-power-bi"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Presentation notes are only provided when there’s relevant information beyond what is presented in the slide.</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Consider preparing for your class by watching the online course videos, found at https://aka.ms/priad-online-course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To prepare a classroom presentation, enter your name and company.</a:t>
            </a:r>
          </a:p>
          <a:p>
            <a:r>
              <a:rPr lang="en-US"/>
              <a:t>To prepare for delivering the instructor demos, you should rehearse all demo instructions. If possible, commit them to memory to demonstrate during class.</a:t>
            </a:r>
          </a:p>
        </p:txBody>
      </p:sp>
      <p:sp>
        <p:nvSpPr>
          <p:cNvPr id="4" name="Slide Number Placeholder 3"/>
          <p:cNvSpPr>
            <a:spLocks noGrp="1"/>
          </p:cNvSpPr>
          <p:nvPr>
            <p:ph type="sldNum" sz="quarter" idx="5"/>
          </p:nvPr>
        </p:nvSpPr>
        <p:spPr/>
        <p:txBody>
          <a:bodyPr/>
          <a:lstStyle/>
          <a:p>
            <a:fld id="{4428728E-E154-4C68-8274-8B7B69A25AE8}" type="slidenum">
              <a:rPr lang="en-US" smtClean="0"/>
              <a:t>1</a:t>
            </a:fld>
            <a:endParaRPr lang="en-US"/>
          </a:p>
        </p:txBody>
      </p:sp>
    </p:spTree>
    <p:extLst>
      <p:ext uri="{BB962C8B-B14F-4D97-AF65-F5344CB8AC3E}">
        <p14:creationId xmlns:p14="http://schemas.microsoft.com/office/powerpoint/2010/main" val="25187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Students must download and install the self-study kit. Preferably they did the setup prior to starting class. Full details and discussion about the self-study kit is found in the online documentation.</a:t>
            </a:r>
          </a:p>
        </p:txBody>
      </p:sp>
      <p:sp>
        <p:nvSpPr>
          <p:cNvPr id="4" name="Slide Number Placeholder 3"/>
          <p:cNvSpPr>
            <a:spLocks noGrp="1"/>
          </p:cNvSpPr>
          <p:nvPr>
            <p:ph type="sldNum" sz="quarter" idx="5"/>
          </p:nvPr>
        </p:nvSpPr>
        <p:spPr/>
        <p:txBody>
          <a:bodyPr/>
          <a:lstStyle/>
          <a:p>
            <a:fld id="{4428728E-E154-4C68-8274-8B7B69A25AE8}" type="slidenum">
              <a:rPr lang="en-US" smtClean="0"/>
              <a:t>10</a:t>
            </a:fld>
            <a:endParaRPr lang="en-US"/>
          </a:p>
        </p:txBody>
      </p:sp>
    </p:spTree>
    <p:extLst>
      <p:ext uri="{BB962C8B-B14F-4D97-AF65-F5344CB8AC3E}">
        <p14:creationId xmlns:p14="http://schemas.microsoft.com/office/powerpoint/2010/main" val="309738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Depending on the size of the class you can provide students with a Power BI account to use in class to complete the labs. You will need to create a demo tenant but this is limited to 25 power bi licenses. Premium Per User licenses are no longer necessary for paginated reports</a:t>
            </a:r>
          </a:p>
        </p:txBody>
      </p:sp>
      <p:sp>
        <p:nvSpPr>
          <p:cNvPr id="4" name="Slide Number Placeholder 3"/>
          <p:cNvSpPr>
            <a:spLocks noGrp="1"/>
          </p:cNvSpPr>
          <p:nvPr>
            <p:ph type="sldNum" sz="quarter" idx="5"/>
          </p:nvPr>
        </p:nvSpPr>
        <p:spPr/>
        <p:txBody>
          <a:bodyPr/>
          <a:lstStyle/>
          <a:p>
            <a:fld id="{4428728E-E154-4C68-8274-8B7B69A25AE8}" type="slidenum">
              <a:rPr lang="en-US" smtClean="0"/>
              <a:t>11</a:t>
            </a:fld>
            <a:endParaRPr lang="en-US"/>
          </a:p>
        </p:txBody>
      </p:sp>
    </p:spTree>
    <p:extLst>
      <p:ext uri="{BB962C8B-B14F-4D97-AF65-F5344CB8AC3E}">
        <p14:creationId xmlns:p14="http://schemas.microsoft.com/office/powerpoint/2010/main" val="327872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Open </a:t>
            </a:r>
            <a:r>
              <a:rPr lang="en-US" sz="1800">
                <a:effectLst/>
                <a:latin typeface="Segoe Pro"/>
                <a:ea typeface="Segoe UI" panose="020B0502040204020203" pitchFamily="34" charset="0"/>
                <a:cs typeface="Times New Roman" panose="02020603050405020304" pitchFamily="18" charset="0"/>
              </a:rPr>
              <a:t>your </a:t>
            </a:r>
            <a:r>
              <a:rPr lang="en-US" sz="1800" b="1">
                <a:effectLst/>
                <a:latin typeface="Segoe Pro"/>
                <a:ea typeface="Segoe UI" panose="020B0502040204020203" pitchFamily="34" charset="0"/>
                <a:cs typeface="Times New Roman" panose="02020603050405020304" pitchFamily="18" charset="0"/>
              </a:rPr>
              <a:t>&lt;</a:t>
            </a:r>
            <a:r>
              <a:rPr lang="en-US" sz="1800" b="1" err="1">
                <a:effectLst/>
                <a:latin typeface="Segoe Pro"/>
                <a:ea typeface="Segoe UI" panose="020B0502040204020203" pitchFamily="34" charset="0"/>
                <a:cs typeface="Times New Roman" panose="02020603050405020304" pitchFamily="18" charset="0"/>
              </a:rPr>
              <a:t>CourseFolder</a:t>
            </a:r>
            <a:r>
              <a:rPr lang="en-US" sz="1800" b="1">
                <a:effectLst/>
                <a:latin typeface="Segoe Pro"/>
                <a:ea typeface="Segoe UI" panose="020B0502040204020203" pitchFamily="34" charset="0"/>
                <a:cs typeface="Times New Roman" panose="02020603050405020304" pitchFamily="18" charset="0"/>
              </a:rPr>
              <a:t>&gt;\</a:t>
            </a:r>
            <a:r>
              <a:rPr lang="en-US" sz="1800" b="1" err="1">
                <a:effectLst/>
                <a:latin typeface="Segoe Pro"/>
                <a:ea typeface="Segoe UI" panose="020B0502040204020203" pitchFamily="34" charset="0"/>
                <a:cs typeface="Times New Roman" panose="02020603050405020304" pitchFamily="18" charset="0"/>
              </a:rPr>
              <a:t>PowerBIPRIAD</a:t>
            </a:r>
            <a:r>
              <a:rPr lang="en-US" sz="1800" b="1">
                <a:effectLst/>
                <a:latin typeface="Segoe Pro"/>
                <a:ea typeface="Segoe UI" panose="020B0502040204020203" pitchFamily="34" charset="0"/>
                <a:cs typeface="Times New Roman" panose="02020603050405020304" pitchFamily="18" charset="0"/>
              </a:rPr>
              <a:t>\</a:t>
            </a:r>
            <a:r>
              <a:rPr lang="en-US" sz="1800" b="1" err="1">
                <a:effectLst/>
                <a:latin typeface="Segoe Pro"/>
                <a:ea typeface="Segoe UI" panose="020B0502040204020203" pitchFamily="34" charset="0"/>
                <a:cs typeface="Times New Roman" panose="02020603050405020304" pitchFamily="18" charset="0"/>
              </a:rPr>
              <a:t>MySolution</a:t>
            </a:r>
            <a:r>
              <a:rPr lang="en-US" sz="1800" b="1">
                <a:effectLst/>
                <a:latin typeface="Segoe Pro"/>
                <a:ea typeface="Segoe UI" panose="020B0502040204020203" pitchFamily="34" charset="0"/>
                <a:cs typeface="Times New Roman" panose="02020603050405020304" pitchFamily="18" charset="0"/>
              </a:rPr>
              <a:t>\MyEnvironment.txt</a:t>
            </a:r>
            <a:r>
              <a:rPr lang="en-US"/>
              <a:t> file to share the server name with your 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12</a:t>
            </a:fld>
            <a:endParaRPr lang="en-US"/>
          </a:p>
        </p:txBody>
      </p:sp>
    </p:spTree>
    <p:extLst>
      <p:ext uri="{BB962C8B-B14F-4D97-AF65-F5344CB8AC3E}">
        <p14:creationId xmlns:p14="http://schemas.microsoft.com/office/powerpoint/2010/main" val="1738081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students are going to do the labs, emphasize the importance of using the Snippets.txt files to copy-paste code fragments. If they copy-paste using the PDF lab documents, they’re likely to get a strange result in their code.</a:t>
            </a:r>
          </a:p>
        </p:txBody>
      </p:sp>
      <p:sp>
        <p:nvSpPr>
          <p:cNvPr id="4" name="Slide Number Placeholder 3"/>
          <p:cNvSpPr>
            <a:spLocks noGrp="1"/>
          </p:cNvSpPr>
          <p:nvPr>
            <p:ph type="sldNum" sz="quarter" idx="5"/>
          </p:nvPr>
        </p:nvSpPr>
        <p:spPr/>
        <p:txBody>
          <a:bodyPr/>
          <a:lstStyle/>
          <a:p>
            <a:fld id="{4428728E-E154-4C68-8274-8B7B69A25AE8}" type="slidenum">
              <a:rPr lang="en-US" smtClean="0"/>
              <a:t>13</a:t>
            </a:fld>
            <a:endParaRPr lang="en-US"/>
          </a:p>
        </p:txBody>
      </p:sp>
    </p:spTree>
    <p:extLst>
      <p:ext uri="{BB962C8B-B14F-4D97-AF65-F5344CB8AC3E}">
        <p14:creationId xmlns:p14="http://schemas.microsoft.com/office/powerpoint/2010/main" val="1524066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Emphasize the need to communicate feedback, both during the class and after the class completes.</a:t>
            </a:r>
          </a:p>
        </p:txBody>
      </p:sp>
      <p:sp>
        <p:nvSpPr>
          <p:cNvPr id="4" name="Slide Number Placeholder 3"/>
          <p:cNvSpPr>
            <a:spLocks noGrp="1"/>
          </p:cNvSpPr>
          <p:nvPr>
            <p:ph type="sldNum" sz="quarter" idx="5"/>
          </p:nvPr>
        </p:nvSpPr>
        <p:spPr/>
        <p:txBody>
          <a:bodyPr/>
          <a:lstStyle/>
          <a:p>
            <a:fld id="{4428728E-E154-4C68-8274-8B7B69A25AE8}" type="slidenum">
              <a:rPr lang="en-US" smtClean="0"/>
              <a:t>14</a:t>
            </a:fld>
            <a:endParaRPr lang="en-US"/>
          </a:p>
        </p:txBody>
      </p:sp>
    </p:spTree>
    <p:extLst>
      <p:ext uri="{BB962C8B-B14F-4D97-AF65-F5344CB8AC3E}">
        <p14:creationId xmlns:p14="http://schemas.microsoft.com/office/powerpoint/2010/main" val="4230539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Mention that the entire course, including bonus content describing incremental updates to the product, is available to watch online.</a:t>
            </a:r>
          </a:p>
        </p:txBody>
      </p:sp>
      <p:sp>
        <p:nvSpPr>
          <p:cNvPr id="4" name="Slide Number Placeholder 3"/>
          <p:cNvSpPr>
            <a:spLocks noGrp="1"/>
          </p:cNvSpPr>
          <p:nvPr>
            <p:ph type="sldNum" sz="quarter" idx="5"/>
          </p:nvPr>
        </p:nvSpPr>
        <p:spPr/>
        <p:txBody>
          <a:bodyPr/>
          <a:lstStyle/>
          <a:p>
            <a:fld id="{4428728E-E154-4C68-8274-8B7B69A25AE8}" type="slidenum">
              <a:rPr lang="en-US" smtClean="0"/>
              <a:t>15</a:t>
            </a:fld>
            <a:endParaRPr lang="en-US"/>
          </a:p>
        </p:txBody>
      </p:sp>
    </p:spTree>
    <p:extLst>
      <p:ext uri="{BB962C8B-B14F-4D97-AF65-F5344CB8AC3E}">
        <p14:creationId xmlns:p14="http://schemas.microsoft.com/office/powerpoint/2010/main" val="249785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suggest you first poll students to understand any knowledge gaps. Then, use this slide to describe Power BI as a cloud analytics service, and introduce key concepts.</a:t>
            </a:r>
          </a:p>
        </p:txBody>
      </p:sp>
      <p:sp>
        <p:nvSpPr>
          <p:cNvPr id="4" name="Slide Number Placeholder 3"/>
          <p:cNvSpPr>
            <a:spLocks noGrp="1"/>
          </p:cNvSpPr>
          <p:nvPr>
            <p:ph type="sldNum" sz="quarter" idx="5"/>
          </p:nvPr>
        </p:nvSpPr>
        <p:spPr/>
        <p:txBody>
          <a:bodyPr/>
          <a:lstStyle/>
          <a:p>
            <a:fld id="{4428728E-E154-4C68-8274-8B7B69A25AE8}" type="slidenum">
              <a:rPr lang="en-US" smtClean="0"/>
              <a:t>19</a:t>
            </a:fld>
            <a:endParaRPr lang="en-US"/>
          </a:p>
        </p:txBody>
      </p:sp>
    </p:spTree>
    <p:extLst>
      <p:ext uri="{BB962C8B-B14F-4D97-AF65-F5344CB8AC3E}">
        <p14:creationId xmlns:p14="http://schemas.microsoft.com/office/powerpoint/2010/main" val="3730649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slide to introduce the product portfolio. Again, filling in any knowledge gaps your students may have. De-emphasize discussion on Power BI Report Server, which doesn’t have a role to play in paginated reports. The next slide lets you make this point clear.</a:t>
            </a:r>
          </a:p>
          <a:p>
            <a:endParaRPr lang="en-US"/>
          </a:p>
          <a:p>
            <a:r>
              <a:rPr lang="en-US"/>
              <a:t>The highlighted products are relevant to paginated reports.</a:t>
            </a:r>
          </a:p>
        </p:txBody>
      </p:sp>
      <p:sp>
        <p:nvSpPr>
          <p:cNvPr id="4" name="Slide Number Placeholder 3"/>
          <p:cNvSpPr>
            <a:spLocks noGrp="1"/>
          </p:cNvSpPr>
          <p:nvPr>
            <p:ph type="sldNum" sz="quarter" idx="5"/>
          </p:nvPr>
        </p:nvSpPr>
        <p:spPr/>
        <p:txBody>
          <a:bodyPr/>
          <a:lstStyle/>
          <a:p>
            <a:fld id="{4428728E-E154-4C68-8274-8B7B69A25AE8}" type="slidenum">
              <a:rPr lang="en-US" smtClean="0"/>
              <a:t>20</a:t>
            </a:fld>
            <a:endParaRPr lang="en-US"/>
          </a:p>
        </p:txBody>
      </p:sp>
    </p:spTree>
    <p:extLst>
      <p:ext uri="{BB962C8B-B14F-4D97-AF65-F5344CB8AC3E}">
        <p14:creationId xmlns:p14="http://schemas.microsoft.com/office/powerpoint/2010/main" val="1972751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Emphasize that Power BI Report Server is for on-premises reports. It is not a prerequisite for Power BI paginated reports, which are hosted in the Power BI service.</a:t>
            </a:r>
          </a:p>
        </p:txBody>
      </p:sp>
      <p:sp>
        <p:nvSpPr>
          <p:cNvPr id="4" name="Slide Number Placeholder 3"/>
          <p:cNvSpPr>
            <a:spLocks noGrp="1"/>
          </p:cNvSpPr>
          <p:nvPr>
            <p:ph type="sldNum" sz="quarter" idx="5"/>
          </p:nvPr>
        </p:nvSpPr>
        <p:spPr/>
        <p:txBody>
          <a:bodyPr/>
          <a:lstStyle/>
          <a:p>
            <a:fld id="{4428728E-E154-4C68-8274-8B7B69A25AE8}" type="slidenum">
              <a:rPr lang="en-US" smtClean="0"/>
              <a:t>21</a:t>
            </a:fld>
            <a:endParaRPr lang="en-US"/>
          </a:p>
        </p:txBody>
      </p:sp>
    </p:spTree>
    <p:extLst>
      <p:ext uri="{BB962C8B-B14F-4D97-AF65-F5344CB8AC3E}">
        <p14:creationId xmlns:p14="http://schemas.microsoft.com/office/powerpoint/2010/main" val="3497139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22</a:t>
            </a:fld>
            <a:endParaRPr lang="en-US"/>
          </a:p>
        </p:txBody>
      </p:sp>
    </p:spTree>
    <p:extLst>
      <p:ext uri="{BB962C8B-B14F-4D97-AF65-F5344CB8AC3E}">
        <p14:creationId xmlns:p14="http://schemas.microsoft.com/office/powerpoint/2010/main" val="4213444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prepare a classroom presentation, enter your name and bio details.</a:t>
            </a:r>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a:t>
            </a:fld>
            <a:endParaRPr lang="en-US"/>
          </a:p>
        </p:txBody>
      </p:sp>
    </p:spTree>
    <p:extLst>
      <p:ext uri="{BB962C8B-B14F-4D97-AF65-F5344CB8AC3E}">
        <p14:creationId xmlns:p14="http://schemas.microsoft.com/office/powerpoint/2010/main" val="2803899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23</a:t>
            </a:fld>
            <a:endParaRPr lang="en-US"/>
          </a:p>
        </p:txBody>
      </p:sp>
    </p:spTree>
    <p:extLst>
      <p:ext uri="{BB962C8B-B14F-4D97-AF65-F5344CB8AC3E}">
        <p14:creationId xmlns:p14="http://schemas.microsoft.com/office/powerpoint/2010/main" val="2523210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24</a:t>
            </a:fld>
            <a:endParaRPr lang="en-US"/>
          </a:p>
        </p:txBody>
      </p:sp>
    </p:spTree>
    <p:extLst>
      <p:ext uri="{BB962C8B-B14F-4D97-AF65-F5344CB8AC3E}">
        <p14:creationId xmlns:p14="http://schemas.microsoft.com/office/powerpoint/2010/main" val="3779968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instructor demo notes.</a:t>
            </a:r>
          </a:p>
        </p:txBody>
      </p:sp>
      <p:sp>
        <p:nvSpPr>
          <p:cNvPr id="4" name="Slide Number Placeholder 3"/>
          <p:cNvSpPr>
            <a:spLocks noGrp="1"/>
          </p:cNvSpPr>
          <p:nvPr>
            <p:ph type="sldNum" sz="quarter" idx="5"/>
          </p:nvPr>
        </p:nvSpPr>
        <p:spPr/>
        <p:txBody>
          <a:bodyPr/>
          <a:lstStyle/>
          <a:p>
            <a:fld id="{4428728E-E154-4C68-8274-8B7B69A25AE8}" type="slidenum">
              <a:rPr lang="en-US" smtClean="0"/>
              <a:t>25</a:t>
            </a:fld>
            <a:endParaRPr lang="en-US"/>
          </a:p>
        </p:txBody>
      </p:sp>
    </p:spTree>
    <p:extLst>
      <p:ext uri="{BB962C8B-B14F-4D97-AF65-F5344CB8AC3E}">
        <p14:creationId xmlns:p14="http://schemas.microsoft.com/office/powerpoint/2010/main" val="3907523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26</a:t>
            </a:fld>
            <a:endParaRPr lang="en-US"/>
          </a:p>
        </p:txBody>
      </p:sp>
    </p:spTree>
    <p:extLst>
      <p:ext uri="{BB962C8B-B14F-4D97-AF65-F5344CB8AC3E}">
        <p14:creationId xmlns:p14="http://schemas.microsoft.com/office/powerpoint/2010/main" val="103819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27</a:t>
            </a:fld>
            <a:endParaRPr lang="en-US"/>
          </a:p>
        </p:txBody>
      </p:sp>
    </p:spTree>
    <p:extLst>
      <p:ext uri="{BB962C8B-B14F-4D97-AF65-F5344CB8AC3E}">
        <p14:creationId xmlns:p14="http://schemas.microsoft.com/office/powerpoint/2010/main" val="672411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instructor demo notes.</a:t>
            </a:r>
          </a:p>
        </p:txBody>
      </p:sp>
      <p:sp>
        <p:nvSpPr>
          <p:cNvPr id="4" name="Slide Number Placeholder 3"/>
          <p:cNvSpPr>
            <a:spLocks noGrp="1"/>
          </p:cNvSpPr>
          <p:nvPr>
            <p:ph type="sldNum" sz="quarter" idx="5"/>
          </p:nvPr>
        </p:nvSpPr>
        <p:spPr/>
        <p:txBody>
          <a:bodyPr/>
          <a:lstStyle/>
          <a:p>
            <a:fld id="{4428728E-E154-4C68-8274-8B7B69A25AE8}" type="slidenum">
              <a:rPr lang="en-US" smtClean="0"/>
              <a:t>28</a:t>
            </a:fld>
            <a:endParaRPr lang="en-US"/>
          </a:p>
        </p:txBody>
      </p:sp>
    </p:spTree>
    <p:extLst>
      <p:ext uri="{BB962C8B-B14F-4D97-AF65-F5344CB8AC3E}">
        <p14:creationId xmlns:p14="http://schemas.microsoft.com/office/powerpoint/2010/main" val="3965999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29</a:t>
            </a:fld>
            <a:endParaRPr lang="en-US"/>
          </a:p>
        </p:txBody>
      </p:sp>
    </p:spTree>
    <p:extLst>
      <p:ext uri="{BB962C8B-B14F-4D97-AF65-F5344CB8AC3E}">
        <p14:creationId xmlns:p14="http://schemas.microsoft.com/office/powerpoint/2010/main" val="3622727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30</a:t>
            </a:fld>
            <a:endParaRPr lang="en-US"/>
          </a:p>
        </p:txBody>
      </p:sp>
    </p:spTree>
    <p:extLst>
      <p:ext uri="{BB962C8B-B14F-4D97-AF65-F5344CB8AC3E}">
        <p14:creationId xmlns:p14="http://schemas.microsoft.com/office/powerpoint/2010/main" val="2536756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students know that they will learn how to create various types of workspaces in lab 01a</a:t>
            </a:r>
          </a:p>
        </p:txBody>
      </p:sp>
      <p:sp>
        <p:nvSpPr>
          <p:cNvPr id="4" name="Slide Number Placeholder 3"/>
          <p:cNvSpPr>
            <a:spLocks noGrp="1"/>
          </p:cNvSpPr>
          <p:nvPr>
            <p:ph type="sldNum" sz="quarter" idx="5"/>
          </p:nvPr>
        </p:nvSpPr>
        <p:spPr/>
        <p:txBody>
          <a:bodyPr/>
          <a:lstStyle/>
          <a:p>
            <a:fld id="{4428728E-E154-4C68-8274-8B7B69A25AE8}" type="slidenum">
              <a:rPr lang="en-US" smtClean="0"/>
              <a:t>31</a:t>
            </a:fld>
            <a:endParaRPr lang="en-US"/>
          </a:p>
        </p:txBody>
      </p:sp>
    </p:spTree>
    <p:extLst>
      <p:ext uri="{BB962C8B-B14F-4D97-AF65-F5344CB8AC3E}">
        <p14:creationId xmlns:p14="http://schemas.microsoft.com/office/powerpoint/2010/main" val="3591427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32</a:t>
            </a:fld>
            <a:endParaRPr lang="en-US"/>
          </a:p>
        </p:txBody>
      </p:sp>
    </p:spTree>
    <p:extLst>
      <p:ext uri="{BB962C8B-B14F-4D97-AF65-F5344CB8AC3E}">
        <p14:creationId xmlns:p14="http://schemas.microsoft.com/office/powerpoint/2010/main" val="98795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a:t>
            </a:fld>
            <a:endParaRPr lang="en-US"/>
          </a:p>
        </p:txBody>
      </p:sp>
    </p:spTree>
    <p:extLst>
      <p:ext uri="{BB962C8B-B14F-4D97-AF65-F5344CB8AC3E}">
        <p14:creationId xmlns:p14="http://schemas.microsoft.com/office/powerpoint/2010/main" val="4270838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33</a:t>
            </a:fld>
            <a:endParaRPr lang="en-US"/>
          </a:p>
        </p:txBody>
      </p:sp>
    </p:spTree>
    <p:extLst>
      <p:ext uri="{BB962C8B-B14F-4D97-AF65-F5344CB8AC3E}">
        <p14:creationId xmlns:p14="http://schemas.microsoft.com/office/powerpoint/2010/main" val="3018149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34</a:t>
            </a:fld>
            <a:endParaRPr lang="en-US"/>
          </a:p>
        </p:txBody>
      </p:sp>
    </p:spTree>
    <p:extLst>
      <p:ext uri="{BB962C8B-B14F-4D97-AF65-F5344CB8AC3E}">
        <p14:creationId xmlns:p14="http://schemas.microsoft.com/office/powerpoint/2010/main" val="1088419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37</a:t>
            </a:fld>
            <a:endParaRPr lang="en-US"/>
          </a:p>
        </p:txBody>
      </p:sp>
    </p:spTree>
    <p:extLst>
      <p:ext uri="{BB962C8B-B14F-4D97-AF65-F5344CB8AC3E}">
        <p14:creationId xmlns:p14="http://schemas.microsoft.com/office/powerpoint/2010/main" val="9791608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40</a:t>
            </a:fld>
            <a:endParaRPr lang="en-US"/>
          </a:p>
        </p:txBody>
      </p:sp>
    </p:spTree>
    <p:extLst>
      <p:ext uri="{BB962C8B-B14F-4D97-AF65-F5344CB8AC3E}">
        <p14:creationId xmlns:p14="http://schemas.microsoft.com/office/powerpoint/2010/main" val="28608759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41</a:t>
            </a:fld>
            <a:endParaRPr lang="en-US"/>
          </a:p>
        </p:txBody>
      </p:sp>
    </p:spTree>
    <p:extLst>
      <p:ext uri="{BB962C8B-B14F-4D97-AF65-F5344CB8AC3E}">
        <p14:creationId xmlns:p14="http://schemas.microsoft.com/office/powerpoint/2010/main" val="4009862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46</a:t>
            </a:fld>
            <a:endParaRPr lang="en-US"/>
          </a:p>
        </p:txBody>
      </p:sp>
    </p:spTree>
    <p:extLst>
      <p:ext uri="{BB962C8B-B14F-4D97-AF65-F5344CB8AC3E}">
        <p14:creationId xmlns:p14="http://schemas.microsoft.com/office/powerpoint/2010/main" val="28043294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47</a:t>
            </a:fld>
            <a:endParaRPr lang="en-US"/>
          </a:p>
        </p:txBody>
      </p:sp>
    </p:spTree>
    <p:extLst>
      <p:ext uri="{BB962C8B-B14F-4D97-AF65-F5344CB8AC3E}">
        <p14:creationId xmlns:p14="http://schemas.microsoft.com/office/powerpoint/2010/main" val="2609271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48</a:t>
            </a:fld>
            <a:endParaRPr lang="en-US"/>
          </a:p>
        </p:txBody>
      </p:sp>
    </p:spTree>
    <p:extLst>
      <p:ext uri="{BB962C8B-B14F-4D97-AF65-F5344CB8AC3E}">
        <p14:creationId xmlns:p14="http://schemas.microsoft.com/office/powerpoint/2010/main" val="2233153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49</a:t>
            </a:fld>
            <a:endParaRPr lang="en-US"/>
          </a:p>
        </p:txBody>
      </p:sp>
    </p:spTree>
    <p:extLst>
      <p:ext uri="{BB962C8B-B14F-4D97-AF65-F5344CB8AC3E}">
        <p14:creationId xmlns:p14="http://schemas.microsoft.com/office/powerpoint/2010/main" val="1111941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50</a:t>
            </a:fld>
            <a:endParaRPr lang="en-US"/>
          </a:p>
        </p:txBody>
      </p:sp>
    </p:spTree>
    <p:extLst>
      <p:ext uri="{BB962C8B-B14F-4D97-AF65-F5344CB8AC3E}">
        <p14:creationId xmlns:p14="http://schemas.microsoft.com/office/powerpoint/2010/main" val="4277612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a:t>
            </a:fld>
            <a:endParaRPr lang="en-US"/>
          </a:p>
        </p:txBody>
      </p:sp>
    </p:spTree>
    <p:extLst>
      <p:ext uri="{BB962C8B-B14F-4D97-AF65-F5344CB8AC3E}">
        <p14:creationId xmlns:p14="http://schemas.microsoft.com/office/powerpoint/2010/main" val="1110934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51</a:t>
            </a:fld>
            <a:endParaRPr lang="en-US"/>
          </a:p>
        </p:txBody>
      </p:sp>
    </p:spTree>
    <p:extLst>
      <p:ext uri="{BB962C8B-B14F-4D97-AF65-F5344CB8AC3E}">
        <p14:creationId xmlns:p14="http://schemas.microsoft.com/office/powerpoint/2010/main" val="32547303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53</a:t>
            </a:fld>
            <a:endParaRPr lang="en-US"/>
          </a:p>
        </p:txBody>
      </p:sp>
    </p:spTree>
    <p:extLst>
      <p:ext uri="{BB962C8B-B14F-4D97-AF65-F5344CB8AC3E}">
        <p14:creationId xmlns:p14="http://schemas.microsoft.com/office/powerpoint/2010/main" val="2743794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54</a:t>
            </a:fld>
            <a:endParaRPr lang="en-US"/>
          </a:p>
        </p:txBody>
      </p:sp>
    </p:spTree>
    <p:extLst>
      <p:ext uri="{BB962C8B-B14F-4D97-AF65-F5344CB8AC3E}">
        <p14:creationId xmlns:p14="http://schemas.microsoft.com/office/powerpoint/2010/main" val="2819352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55</a:t>
            </a:fld>
            <a:endParaRPr lang="en-US"/>
          </a:p>
        </p:txBody>
      </p:sp>
    </p:spTree>
    <p:extLst>
      <p:ext uri="{BB962C8B-B14F-4D97-AF65-F5344CB8AC3E}">
        <p14:creationId xmlns:p14="http://schemas.microsoft.com/office/powerpoint/2010/main" val="2797678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56</a:t>
            </a:fld>
            <a:endParaRPr lang="en-US"/>
          </a:p>
        </p:txBody>
      </p:sp>
    </p:spTree>
    <p:extLst>
      <p:ext uri="{BB962C8B-B14F-4D97-AF65-F5344CB8AC3E}">
        <p14:creationId xmlns:p14="http://schemas.microsoft.com/office/powerpoint/2010/main" val="2666006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57</a:t>
            </a:fld>
            <a:endParaRPr lang="en-US"/>
          </a:p>
        </p:txBody>
      </p:sp>
    </p:spTree>
    <p:extLst>
      <p:ext uri="{BB962C8B-B14F-4D97-AF65-F5344CB8AC3E}">
        <p14:creationId xmlns:p14="http://schemas.microsoft.com/office/powerpoint/2010/main" val="4002937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58</a:t>
            </a:fld>
            <a:endParaRPr lang="en-US"/>
          </a:p>
        </p:txBody>
      </p:sp>
    </p:spTree>
    <p:extLst>
      <p:ext uri="{BB962C8B-B14F-4D97-AF65-F5344CB8AC3E}">
        <p14:creationId xmlns:p14="http://schemas.microsoft.com/office/powerpoint/2010/main" val="2918662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59</a:t>
            </a:fld>
            <a:endParaRPr lang="en-US"/>
          </a:p>
        </p:txBody>
      </p:sp>
    </p:spTree>
    <p:extLst>
      <p:ext uri="{BB962C8B-B14F-4D97-AF65-F5344CB8AC3E}">
        <p14:creationId xmlns:p14="http://schemas.microsoft.com/office/powerpoint/2010/main" val="17215989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60</a:t>
            </a:fld>
            <a:endParaRPr lang="en-US"/>
          </a:p>
        </p:txBody>
      </p:sp>
    </p:spTree>
    <p:extLst>
      <p:ext uri="{BB962C8B-B14F-4D97-AF65-F5344CB8AC3E}">
        <p14:creationId xmlns:p14="http://schemas.microsoft.com/office/powerpoint/2010/main" val="13008405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instructor demo notes.</a:t>
            </a:r>
          </a:p>
        </p:txBody>
      </p:sp>
      <p:sp>
        <p:nvSpPr>
          <p:cNvPr id="4" name="Slide Number Placeholder 3"/>
          <p:cNvSpPr>
            <a:spLocks noGrp="1"/>
          </p:cNvSpPr>
          <p:nvPr>
            <p:ph type="sldNum" sz="quarter" idx="5"/>
          </p:nvPr>
        </p:nvSpPr>
        <p:spPr/>
        <p:txBody>
          <a:bodyPr/>
          <a:lstStyle/>
          <a:p>
            <a:fld id="{4428728E-E154-4C68-8274-8B7B69A25AE8}" type="slidenum">
              <a:rPr lang="en-US" smtClean="0"/>
              <a:t>61</a:t>
            </a:fld>
            <a:endParaRPr lang="en-US"/>
          </a:p>
        </p:txBody>
      </p:sp>
    </p:spTree>
    <p:extLst>
      <p:ext uri="{BB962C8B-B14F-4D97-AF65-F5344CB8AC3E}">
        <p14:creationId xmlns:p14="http://schemas.microsoft.com/office/powerpoint/2010/main" val="1076592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Students don’t need Power BI experience because much of the content isn’t related to the Power BI service (Power BI reports or dashboards).</a:t>
            </a:r>
          </a:p>
        </p:txBody>
      </p:sp>
      <p:sp>
        <p:nvSpPr>
          <p:cNvPr id="4" name="Slide Number Placeholder 3"/>
          <p:cNvSpPr>
            <a:spLocks noGrp="1"/>
          </p:cNvSpPr>
          <p:nvPr>
            <p:ph type="sldNum" sz="quarter" idx="5"/>
          </p:nvPr>
        </p:nvSpPr>
        <p:spPr/>
        <p:txBody>
          <a:bodyPr/>
          <a:lstStyle/>
          <a:p>
            <a:fld id="{4428728E-E154-4C68-8274-8B7B69A25AE8}" type="slidenum">
              <a:rPr lang="en-US" smtClean="0"/>
              <a:t>5</a:t>
            </a:fld>
            <a:endParaRPr lang="en-US"/>
          </a:p>
        </p:txBody>
      </p:sp>
    </p:spTree>
    <p:extLst>
      <p:ext uri="{BB962C8B-B14F-4D97-AF65-F5344CB8AC3E}">
        <p14:creationId xmlns:p14="http://schemas.microsoft.com/office/powerpoint/2010/main" val="541587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development methodology is not set in stone. It is intended to provide a general overview of what’s involved when authoring and publishing reports.</a:t>
            </a:r>
          </a:p>
        </p:txBody>
      </p:sp>
      <p:sp>
        <p:nvSpPr>
          <p:cNvPr id="4" name="Slide Number Placeholder 3"/>
          <p:cNvSpPr>
            <a:spLocks noGrp="1"/>
          </p:cNvSpPr>
          <p:nvPr>
            <p:ph type="sldNum" sz="quarter" idx="5"/>
          </p:nvPr>
        </p:nvSpPr>
        <p:spPr/>
        <p:txBody>
          <a:bodyPr/>
          <a:lstStyle/>
          <a:p>
            <a:fld id="{4428728E-E154-4C68-8274-8B7B69A25AE8}" type="slidenum">
              <a:rPr lang="en-US" smtClean="0"/>
              <a:t>62</a:t>
            </a:fld>
            <a:endParaRPr lang="en-US"/>
          </a:p>
        </p:txBody>
      </p:sp>
    </p:spTree>
    <p:extLst>
      <p:ext uri="{BB962C8B-B14F-4D97-AF65-F5344CB8AC3E}">
        <p14:creationId xmlns:p14="http://schemas.microsoft.com/office/powerpoint/2010/main" val="2312841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spend much time on this topic, especially with students who are new to paginated reports. It’s an advanced concept that isn’t commonly used in report designs.</a:t>
            </a:r>
          </a:p>
        </p:txBody>
      </p:sp>
      <p:sp>
        <p:nvSpPr>
          <p:cNvPr id="4" name="Slide Number Placeholder 3"/>
          <p:cNvSpPr>
            <a:spLocks noGrp="1"/>
          </p:cNvSpPr>
          <p:nvPr>
            <p:ph type="sldNum" sz="quarter" idx="5"/>
          </p:nvPr>
        </p:nvSpPr>
        <p:spPr/>
        <p:txBody>
          <a:bodyPr/>
          <a:lstStyle/>
          <a:p>
            <a:fld id="{4428728E-E154-4C68-8274-8B7B69A25AE8}" type="slidenum">
              <a:rPr lang="en-US" smtClean="0"/>
              <a:t>67</a:t>
            </a:fld>
            <a:endParaRPr lang="en-US"/>
          </a:p>
        </p:txBody>
      </p:sp>
    </p:spTree>
    <p:extLst>
      <p:ext uri="{BB962C8B-B14F-4D97-AF65-F5344CB8AC3E}">
        <p14:creationId xmlns:p14="http://schemas.microsoft.com/office/powerpoint/2010/main" val="8897307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69</a:t>
            </a:fld>
            <a:endParaRPr lang="en-US"/>
          </a:p>
        </p:txBody>
      </p:sp>
    </p:spTree>
    <p:extLst>
      <p:ext uri="{BB962C8B-B14F-4D97-AF65-F5344CB8AC3E}">
        <p14:creationId xmlns:p14="http://schemas.microsoft.com/office/powerpoint/2010/main" val="359261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70</a:t>
            </a:fld>
            <a:endParaRPr lang="en-US"/>
          </a:p>
        </p:txBody>
      </p:sp>
    </p:spTree>
    <p:extLst>
      <p:ext uri="{BB962C8B-B14F-4D97-AF65-F5344CB8AC3E}">
        <p14:creationId xmlns:p14="http://schemas.microsoft.com/office/powerpoint/2010/main" val="11100724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71</a:t>
            </a:fld>
            <a:endParaRPr lang="en-US"/>
          </a:p>
        </p:txBody>
      </p:sp>
    </p:spTree>
    <p:extLst>
      <p:ext uri="{BB962C8B-B14F-4D97-AF65-F5344CB8AC3E}">
        <p14:creationId xmlns:p14="http://schemas.microsoft.com/office/powerpoint/2010/main" val="29357317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72</a:t>
            </a:fld>
            <a:endParaRPr lang="en-US"/>
          </a:p>
        </p:txBody>
      </p:sp>
    </p:spTree>
    <p:extLst>
      <p:ext uri="{BB962C8B-B14F-4D97-AF65-F5344CB8AC3E}">
        <p14:creationId xmlns:p14="http://schemas.microsoft.com/office/powerpoint/2010/main" val="35444820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73</a:t>
            </a:fld>
            <a:endParaRPr lang="en-US"/>
          </a:p>
        </p:txBody>
      </p:sp>
    </p:spTree>
    <p:extLst>
      <p:ext uri="{BB962C8B-B14F-4D97-AF65-F5344CB8AC3E}">
        <p14:creationId xmlns:p14="http://schemas.microsoft.com/office/powerpoint/2010/main" val="16271757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74</a:t>
            </a:fld>
            <a:endParaRPr lang="en-US"/>
          </a:p>
        </p:txBody>
      </p:sp>
    </p:spTree>
    <p:extLst>
      <p:ext uri="{BB962C8B-B14F-4D97-AF65-F5344CB8AC3E}">
        <p14:creationId xmlns:p14="http://schemas.microsoft.com/office/powerpoint/2010/main" val="9618157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more information, see: </a:t>
            </a:r>
          </a:p>
          <a:p>
            <a:r>
              <a:rPr lang="en-US">
                <a:hlinkClick r:id="rId3"/>
              </a:rPr>
              <a:t>https://docs.microsoft.com/power-bi/paginated-reports/subreports</a:t>
            </a:r>
            <a:endParaRPr lang="en-US"/>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75</a:t>
            </a:fld>
            <a:endParaRPr lang="en-US"/>
          </a:p>
        </p:txBody>
      </p:sp>
    </p:spTree>
    <p:extLst>
      <p:ext uri="{BB962C8B-B14F-4D97-AF65-F5344CB8AC3E}">
        <p14:creationId xmlns:p14="http://schemas.microsoft.com/office/powerpoint/2010/main" val="32365834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76</a:t>
            </a:fld>
            <a:endParaRPr lang="en-US"/>
          </a:p>
        </p:txBody>
      </p:sp>
    </p:spTree>
    <p:extLst>
      <p:ext uri="{BB962C8B-B14F-4D97-AF65-F5344CB8AC3E}">
        <p14:creationId xmlns:p14="http://schemas.microsoft.com/office/powerpoint/2010/main" val="1410822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6</a:t>
            </a:fld>
            <a:endParaRPr lang="en-US"/>
          </a:p>
        </p:txBody>
      </p:sp>
    </p:spTree>
    <p:extLst>
      <p:ext uri="{BB962C8B-B14F-4D97-AF65-F5344CB8AC3E}">
        <p14:creationId xmlns:p14="http://schemas.microsoft.com/office/powerpoint/2010/main" val="2214581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92</a:t>
            </a:fld>
            <a:endParaRPr lang="en-US"/>
          </a:p>
        </p:txBody>
      </p:sp>
    </p:spTree>
    <p:extLst>
      <p:ext uri="{BB962C8B-B14F-4D97-AF65-F5344CB8AC3E}">
        <p14:creationId xmlns:p14="http://schemas.microsoft.com/office/powerpoint/2010/main" val="1429084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more information, see:</a:t>
            </a:r>
          </a:p>
          <a:p>
            <a:r>
              <a:rPr lang="en-US"/>
              <a:t>https://docs.microsoft.com/power-bi/paginated-reports-data-sources</a:t>
            </a:r>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95</a:t>
            </a:fld>
            <a:endParaRPr lang="en-US"/>
          </a:p>
        </p:txBody>
      </p:sp>
    </p:spTree>
    <p:extLst>
      <p:ext uri="{BB962C8B-B14F-4D97-AF65-F5344CB8AC3E}">
        <p14:creationId xmlns:p14="http://schemas.microsoft.com/office/powerpoint/2010/main" val="7722910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instructor demo notes.</a:t>
            </a:r>
          </a:p>
        </p:txBody>
      </p:sp>
      <p:sp>
        <p:nvSpPr>
          <p:cNvPr id="4" name="Slide Number Placeholder 3"/>
          <p:cNvSpPr>
            <a:spLocks noGrp="1"/>
          </p:cNvSpPr>
          <p:nvPr>
            <p:ph type="sldNum" sz="quarter" idx="5"/>
          </p:nvPr>
        </p:nvSpPr>
        <p:spPr/>
        <p:txBody>
          <a:bodyPr/>
          <a:lstStyle/>
          <a:p>
            <a:fld id="{4428728E-E154-4C68-8274-8B7B69A25AE8}" type="slidenum">
              <a:rPr lang="en-US" smtClean="0"/>
              <a:t>105</a:t>
            </a:fld>
            <a:endParaRPr lang="en-US"/>
          </a:p>
        </p:txBody>
      </p:sp>
    </p:spTree>
    <p:extLst>
      <p:ext uri="{BB962C8B-B14F-4D97-AF65-F5344CB8AC3E}">
        <p14:creationId xmlns:p14="http://schemas.microsoft.com/office/powerpoint/2010/main" val="14620178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Students can often get confused by the different parameter types. Be sure to describe each type, and review later in the module.</a:t>
            </a:r>
          </a:p>
        </p:txBody>
      </p:sp>
      <p:sp>
        <p:nvSpPr>
          <p:cNvPr id="4" name="Slide Number Placeholder 3"/>
          <p:cNvSpPr>
            <a:spLocks noGrp="1"/>
          </p:cNvSpPr>
          <p:nvPr>
            <p:ph type="sldNum" sz="quarter" idx="5"/>
          </p:nvPr>
        </p:nvSpPr>
        <p:spPr/>
        <p:txBody>
          <a:bodyPr/>
          <a:lstStyle/>
          <a:p>
            <a:fld id="{4428728E-E154-4C68-8274-8B7B69A25AE8}" type="slidenum">
              <a:rPr lang="en-US" smtClean="0"/>
              <a:t>125</a:t>
            </a:fld>
            <a:endParaRPr lang="en-US"/>
          </a:p>
        </p:txBody>
      </p:sp>
    </p:spTree>
    <p:extLst>
      <p:ext uri="{BB962C8B-B14F-4D97-AF65-F5344CB8AC3E}">
        <p14:creationId xmlns:p14="http://schemas.microsoft.com/office/powerpoint/2010/main" val="28122200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instructor demo notes.</a:t>
            </a:r>
          </a:p>
        </p:txBody>
      </p:sp>
      <p:sp>
        <p:nvSpPr>
          <p:cNvPr id="4" name="Slide Number Placeholder 3"/>
          <p:cNvSpPr>
            <a:spLocks noGrp="1"/>
          </p:cNvSpPr>
          <p:nvPr>
            <p:ph type="sldNum" sz="quarter" idx="5"/>
          </p:nvPr>
        </p:nvSpPr>
        <p:spPr/>
        <p:txBody>
          <a:bodyPr/>
          <a:lstStyle/>
          <a:p>
            <a:fld id="{4428728E-E154-4C68-8274-8B7B69A25AE8}" type="slidenum">
              <a:rPr lang="en-US" smtClean="0"/>
              <a:t>140</a:t>
            </a:fld>
            <a:endParaRPr lang="en-US"/>
          </a:p>
        </p:txBody>
      </p:sp>
    </p:spTree>
    <p:extLst>
      <p:ext uri="{BB962C8B-B14F-4D97-AF65-F5344CB8AC3E}">
        <p14:creationId xmlns:p14="http://schemas.microsoft.com/office/powerpoint/2010/main" val="783461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149</a:t>
            </a:fld>
            <a:endParaRPr lang="en-US"/>
          </a:p>
        </p:txBody>
      </p:sp>
    </p:spTree>
    <p:extLst>
      <p:ext uri="{BB962C8B-B14F-4D97-AF65-F5344CB8AC3E}">
        <p14:creationId xmlns:p14="http://schemas.microsoft.com/office/powerpoint/2010/main" val="37657392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150</a:t>
            </a:fld>
            <a:endParaRPr lang="en-US"/>
          </a:p>
        </p:txBody>
      </p:sp>
    </p:spTree>
    <p:extLst>
      <p:ext uri="{BB962C8B-B14F-4D97-AF65-F5344CB8AC3E}">
        <p14:creationId xmlns:p14="http://schemas.microsoft.com/office/powerpoint/2010/main" val="34647543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instructor demo notes.</a:t>
            </a:r>
          </a:p>
        </p:txBody>
      </p:sp>
      <p:sp>
        <p:nvSpPr>
          <p:cNvPr id="4" name="Slide Number Placeholder 3"/>
          <p:cNvSpPr>
            <a:spLocks noGrp="1"/>
          </p:cNvSpPr>
          <p:nvPr>
            <p:ph type="sldNum" sz="quarter" idx="5"/>
          </p:nvPr>
        </p:nvSpPr>
        <p:spPr/>
        <p:txBody>
          <a:bodyPr/>
          <a:lstStyle/>
          <a:p>
            <a:fld id="{4428728E-E154-4C68-8274-8B7B69A25AE8}" type="slidenum">
              <a:rPr lang="en-US" smtClean="0"/>
              <a:t>162</a:t>
            </a:fld>
            <a:endParaRPr lang="en-US"/>
          </a:p>
        </p:txBody>
      </p:sp>
    </p:spTree>
    <p:extLst>
      <p:ext uri="{BB962C8B-B14F-4D97-AF65-F5344CB8AC3E}">
        <p14:creationId xmlns:p14="http://schemas.microsoft.com/office/powerpoint/2010/main" val="1149767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166</a:t>
            </a:fld>
            <a:endParaRPr lang="en-US"/>
          </a:p>
        </p:txBody>
      </p:sp>
    </p:spTree>
    <p:extLst>
      <p:ext uri="{BB962C8B-B14F-4D97-AF65-F5344CB8AC3E}">
        <p14:creationId xmlns:p14="http://schemas.microsoft.com/office/powerpoint/2010/main" val="26475545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test</a:t>
            </a:r>
          </a:p>
        </p:txBody>
      </p:sp>
      <p:sp>
        <p:nvSpPr>
          <p:cNvPr id="4" name="Slide Number Placeholder 3"/>
          <p:cNvSpPr>
            <a:spLocks noGrp="1"/>
          </p:cNvSpPr>
          <p:nvPr>
            <p:ph type="sldNum" sz="quarter" idx="5"/>
          </p:nvPr>
        </p:nvSpPr>
        <p:spPr/>
        <p:txBody>
          <a:bodyPr/>
          <a:lstStyle/>
          <a:p>
            <a:fld id="{4428728E-E154-4C68-8274-8B7B69A25AE8}" type="slidenum">
              <a:rPr lang="en-US" smtClean="0"/>
              <a:t>167</a:t>
            </a:fld>
            <a:endParaRPr lang="en-US"/>
          </a:p>
        </p:txBody>
      </p:sp>
    </p:spTree>
    <p:extLst>
      <p:ext uri="{BB962C8B-B14F-4D97-AF65-F5344CB8AC3E}">
        <p14:creationId xmlns:p14="http://schemas.microsoft.com/office/powerpoint/2010/main" val="261471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Make mention that labs must be done in sequence, and they must be completed. It might not be possible to start the next lab if the previous lab has errors. Also, let students know that there are solution files for most labs.</a:t>
            </a:r>
          </a:p>
        </p:txBody>
      </p:sp>
      <p:sp>
        <p:nvSpPr>
          <p:cNvPr id="4" name="Slide Number Placeholder 3"/>
          <p:cNvSpPr>
            <a:spLocks noGrp="1"/>
          </p:cNvSpPr>
          <p:nvPr>
            <p:ph type="sldNum" sz="quarter" idx="5"/>
          </p:nvPr>
        </p:nvSpPr>
        <p:spPr/>
        <p:txBody>
          <a:bodyPr/>
          <a:lstStyle/>
          <a:p>
            <a:fld id="{4428728E-E154-4C68-8274-8B7B69A25AE8}" type="slidenum">
              <a:rPr lang="en-US" smtClean="0"/>
              <a:t>7</a:t>
            </a:fld>
            <a:endParaRPr lang="en-US"/>
          </a:p>
        </p:txBody>
      </p:sp>
    </p:spTree>
    <p:extLst>
      <p:ext uri="{BB962C8B-B14F-4D97-AF65-F5344CB8AC3E}">
        <p14:creationId xmlns:p14="http://schemas.microsoft.com/office/powerpoint/2010/main" val="13116797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182</a:t>
            </a:fld>
            <a:endParaRPr lang="en-US"/>
          </a:p>
        </p:txBody>
      </p:sp>
    </p:spTree>
    <p:extLst>
      <p:ext uri="{BB962C8B-B14F-4D97-AF65-F5344CB8AC3E}">
        <p14:creationId xmlns:p14="http://schemas.microsoft.com/office/powerpoint/2010/main" val="2854116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183</a:t>
            </a:fld>
            <a:endParaRPr lang="en-US"/>
          </a:p>
        </p:txBody>
      </p:sp>
    </p:spTree>
    <p:extLst>
      <p:ext uri="{BB962C8B-B14F-4D97-AF65-F5344CB8AC3E}">
        <p14:creationId xmlns:p14="http://schemas.microsoft.com/office/powerpoint/2010/main" val="42478067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 to the instructor demo notes.</a:t>
            </a:r>
          </a:p>
        </p:txBody>
      </p:sp>
      <p:sp>
        <p:nvSpPr>
          <p:cNvPr id="4" name="Slide Number Placeholder 3"/>
          <p:cNvSpPr>
            <a:spLocks noGrp="1"/>
          </p:cNvSpPr>
          <p:nvPr>
            <p:ph type="sldNum" sz="quarter" idx="5"/>
          </p:nvPr>
        </p:nvSpPr>
        <p:spPr/>
        <p:txBody>
          <a:bodyPr/>
          <a:lstStyle/>
          <a:p>
            <a:fld id="{4428728E-E154-4C68-8274-8B7B69A25AE8}" type="slidenum">
              <a:rPr lang="en-US" smtClean="0"/>
              <a:t>189</a:t>
            </a:fld>
            <a:endParaRPr lang="en-US"/>
          </a:p>
        </p:txBody>
      </p:sp>
    </p:spTree>
    <p:extLst>
      <p:ext uri="{BB962C8B-B14F-4D97-AF65-F5344CB8AC3E}">
        <p14:creationId xmlns:p14="http://schemas.microsoft.com/office/powerpoint/2010/main" val="9195092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194</a:t>
            </a:fld>
            <a:endParaRPr lang="en-US"/>
          </a:p>
        </p:txBody>
      </p:sp>
    </p:spTree>
    <p:extLst>
      <p:ext uri="{BB962C8B-B14F-4D97-AF65-F5344CB8AC3E}">
        <p14:creationId xmlns:p14="http://schemas.microsoft.com/office/powerpoint/2010/main" val="42772542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198</a:t>
            </a:fld>
            <a:endParaRPr lang="en-US"/>
          </a:p>
        </p:txBody>
      </p:sp>
    </p:spTree>
    <p:extLst>
      <p:ext uri="{BB962C8B-B14F-4D97-AF65-F5344CB8AC3E}">
        <p14:creationId xmlns:p14="http://schemas.microsoft.com/office/powerpoint/2010/main" val="5055773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200</a:t>
            </a:fld>
            <a:endParaRPr lang="en-US"/>
          </a:p>
        </p:txBody>
      </p:sp>
    </p:spTree>
    <p:extLst>
      <p:ext uri="{BB962C8B-B14F-4D97-AF65-F5344CB8AC3E}">
        <p14:creationId xmlns:p14="http://schemas.microsoft.com/office/powerpoint/2010/main" val="3971506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more information, see: </a:t>
            </a:r>
          </a:p>
          <a:p>
            <a:r>
              <a:rPr lang="en-US">
                <a:hlinkClick r:id="rId3"/>
              </a:rPr>
              <a:t>https://powerbi.microsoft.com/blog/page-view-for-paginated-reports-now-available-in-power-bi/</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4"/>
              </a:rPr>
              <a:t>https://docs.microsoft.com/power-bi/paginated-reports/page-view</a:t>
            </a:r>
            <a:endParaRPr lang="en-US"/>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201</a:t>
            </a:fld>
            <a:endParaRPr lang="en-US"/>
          </a:p>
        </p:txBody>
      </p:sp>
    </p:spTree>
    <p:extLst>
      <p:ext uri="{BB962C8B-B14F-4D97-AF65-F5344CB8AC3E}">
        <p14:creationId xmlns:p14="http://schemas.microsoft.com/office/powerpoint/2010/main" val="21373696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more information, see https://docs.microsoft.com/en-us/power-bi/visuals/paginated-report-visual</a:t>
            </a:r>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208</a:t>
            </a:fld>
            <a:endParaRPr lang="en-US"/>
          </a:p>
        </p:txBody>
      </p:sp>
    </p:spTree>
    <p:extLst>
      <p:ext uri="{BB962C8B-B14F-4D97-AF65-F5344CB8AC3E}">
        <p14:creationId xmlns:p14="http://schemas.microsoft.com/office/powerpoint/2010/main" val="8499585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more information, see: </a:t>
            </a:r>
          </a:p>
          <a:p>
            <a:r>
              <a:rPr lang="en-US">
                <a:hlinkClick r:id="rId3"/>
              </a:rPr>
              <a:t>https://powerbi.microsoft.com/blog/page-view-for-paginated-reports-now-available-in-power-bi/</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4"/>
              </a:rPr>
              <a:t>https://docs.microsoft.com/power-bi/paginated-reports/page-view</a:t>
            </a:r>
            <a:endParaRPr lang="en-US"/>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209</a:t>
            </a:fld>
            <a:endParaRPr lang="en-US"/>
          </a:p>
        </p:txBody>
      </p:sp>
    </p:spTree>
    <p:extLst>
      <p:ext uri="{BB962C8B-B14F-4D97-AF65-F5344CB8AC3E}">
        <p14:creationId xmlns:p14="http://schemas.microsoft.com/office/powerpoint/2010/main" val="225950934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more information, see: </a:t>
            </a:r>
          </a:p>
          <a:p>
            <a:r>
              <a:rPr lang="en-US">
                <a:hlinkClick r:id="rId3"/>
              </a:rPr>
              <a:t>https://powerbi.microsoft.com/en-us/blog/power-automate-actions-for-exporting-power-bi-and-paginated-reports-now-available/</a:t>
            </a:r>
            <a:endParaRPr lang="en-US"/>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210</a:t>
            </a:fld>
            <a:endParaRPr lang="en-US"/>
          </a:p>
        </p:txBody>
      </p:sp>
    </p:spTree>
    <p:extLst>
      <p:ext uri="{BB962C8B-B14F-4D97-AF65-F5344CB8AC3E}">
        <p14:creationId xmlns:p14="http://schemas.microsoft.com/office/powerpoint/2010/main" val="2399472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Adventure Works company scenario is for background only. It’s not very important to understand what the company does. The most important message for this slide is found in the last bulleted point. This point lets you describe their role in the lab story.</a:t>
            </a:r>
          </a:p>
        </p:txBody>
      </p:sp>
      <p:sp>
        <p:nvSpPr>
          <p:cNvPr id="4" name="Slide Number Placeholder 3"/>
          <p:cNvSpPr>
            <a:spLocks noGrp="1"/>
          </p:cNvSpPr>
          <p:nvPr>
            <p:ph type="sldNum" sz="quarter" idx="5"/>
          </p:nvPr>
        </p:nvSpPr>
        <p:spPr/>
        <p:txBody>
          <a:bodyPr/>
          <a:lstStyle/>
          <a:p>
            <a:fld id="{4428728E-E154-4C68-8274-8B7B69A25AE8}" type="slidenum">
              <a:rPr lang="en-US" smtClean="0"/>
              <a:t>8</a:t>
            </a:fld>
            <a:endParaRPr lang="en-US"/>
          </a:p>
        </p:txBody>
      </p:sp>
    </p:spTree>
    <p:extLst>
      <p:ext uri="{BB962C8B-B14F-4D97-AF65-F5344CB8AC3E}">
        <p14:creationId xmlns:p14="http://schemas.microsoft.com/office/powerpoint/2010/main" val="3394273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complete details, see:</a:t>
            </a:r>
          </a:p>
          <a:p>
            <a:r>
              <a:rPr lang="en-US">
                <a:hlinkClick r:id="rId3"/>
              </a:rPr>
              <a:t>https://docs.microsoft.com/power-bi/guidance/report-paginated-or-power-bi</a:t>
            </a:r>
            <a:endParaRPr lang="en-US"/>
          </a:p>
          <a:p>
            <a:endParaRPr lang="en-US"/>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212</a:t>
            </a:fld>
            <a:endParaRPr lang="en-US"/>
          </a:p>
        </p:txBody>
      </p:sp>
    </p:spTree>
    <p:extLst>
      <p:ext uri="{BB962C8B-B14F-4D97-AF65-F5344CB8AC3E}">
        <p14:creationId xmlns:p14="http://schemas.microsoft.com/office/powerpoint/2010/main" val="41672224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215</a:t>
            </a:fld>
            <a:endParaRPr lang="en-US"/>
          </a:p>
        </p:txBody>
      </p:sp>
    </p:spTree>
    <p:extLst>
      <p:ext uri="{BB962C8B-B14F-4D97-AF65-F5344CB8AC3E}">
        <p14:creationId xmlns:p14="http://schemas.microsoft.com/office/powerpoint/2010/main" val="12065869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218</a:t>
            </a:fld>
            <a:endParaRPr lang="en-US"/>
          </a:p>
        </p:txBody>
      </p:sp>
    </p:spTree>
    <p:extLst>
      <p:ext uri="{BB962C8B-B14F-4D97-AF65-F5344CB8AC3E}">
        <p14:creationId xmlns:p14="http://schemas.microsoft.com/office/powerpoint/2010/main" val="4173595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students are going to do the labs, explain that students will need to meet the classroom setup requirements, as described in this slide. Preferably they did the setup prior to starting class.</a:t>
            </a:r>
          </a:p>
        </p:txBody>
      </p:sp>
      <p:sp>
        <p:nvSpPr>
          <p:cNvPr id="4" name="Slide Number Placeholder 3"/>
          <p:cNvSpPr>
            <a:spLocks noGrp="1"/>
          </p:cNvSpPr>
          <p:nvPr>
            <p:ph type="sldNum" sz="quarter" idx="5"/>
          </p:nvPr>
        </p:nvSpPr>
        <p:spPr/>
        <p:txBody>
          <a:bodyPr/>
          <a:lstStyle/>
          <a:p>
            <a:fld id="{4428728E-E154-4C68-8274-8B7B69A25AE8}" type="slidenum">
              <a:rPr lang="en-US" smtClean="0"/>
              <a:t>9</a:t>
            </a:fld>
            <a:endParaRPr lang="en-US"/>
          </a:p>
        </p:txBody>
      </p:sp>
    </p:spTree>
    <p:extLst>
      <p:ext uri="{BB962C8B-B14F-4D97-AF65-F5344CB8AC3E}">
        <p14:creationId xmlns:p14="http://schemas.microsoft.com/office/powerpoint/2010/main" val="712367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tiff"/><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5278582"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a:extLst>
              <a:ext uri="{FF2B5EF4-FFF2-40B4-BE49-F238E27FC236}">
                <a16:creationId xmlns:a16="http://schemas.microsoft.com/office/drawing/2014/main" id="{0596FD8D-02F0-48A3-BE4D-004A031CEF8B}"/>
              </a:ext>
            </a:extLst>
          </p:cNvPr>
          <p:cNvSpPr>
            <a:spLocks noGrp="1"/>
          </p:cNvSpPr>
          <p:nvPr>
            <p:ph idx="11" hasCustomPrompt="1"/>
          </p:nvPr>
        </p:nvSpPr>
        <p:spPr>
          <a:xfrm>
            <a:off x="6414218" y="2089527"/>
            <a:ext cx="5278582"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2FDD3ED-0DEE-4E5E-845D-BE30DA358D54}"/>
              </a:ext>
            </a:extLst>
          </p:cNvPr>
          <p:cNvSpPr>
            <a:spLocks noGrp="1"/>
          </p:cNvSpPr>
          <p:nvPr>
            <p:ph type="ftr" sz="quarter" idx="12"/>
          </p:nvPr>
        </p:nvSpPr>
        <p:spPr/>
        <p:txBody>
          <a:bodyPr/>
          <a:lstStyle/>
          <a:p>
            <a:r>
              <a:rPr lang="en-AU"/>
              <a:t>© 2022 Microsoft. All rights reserved. </a:t>
            </a:r>
          </a:p>
        </p:txBody>
      </p:sp>
    </p:spTree>
    <p:extLst>
      <p:ext uri="{BB962C8B-B14F-4D97-AF65-F5344CB8AC3E}">
        <p14:creationId xmlns:p14="http://schemas.microsoft.com/office/powerpoint/2010/main" val="237506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a:t>© 2022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a:t>Enter product name in accent color, then new line then use white for remainder of title</a:t>
            </a:r>
          </a:p>
        </p:txBody>
      </p:sp>
    </p:spTree>
    <p:extLst>
      <p:ext uri="{BB962C8B-B14F-4D97-AF65-F5344CB8AC3E}">
        <p14:creationId xmlns:p14="http://schemas.microsoft.com/office/powerpoint/2010/main" val="137182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urse close">
    <p:bg>
      <p:bgPr>
        <a:solidFill>
          <a:schemeClr val="bg2"/>
        </a:solidFill>
        <a:effectLst/>
      </p:bgPr>
    </p:bg>
    <p:spTree>
      <p:nvGrpSpPr>
        <p:cNvPr id="1" name=""/>
        <p:cNvGrpSpPr/>
        <p:nvPr/>
      </p:nvGrpSpPr>
      <p:grpSpPr>
        <a:xfrm>
          <a:off x="0" y="0"/>
          <a:ext cx="0" cy="0"/>
          <a:chOff x="0" y="0"/>
          <a:chExt cx="0" cy="0"/>
        </a:xfrm>
      </p:grpSpPr>
      <p:pic>
        <p:nvPicPr>
          <p:cNvPr id="2" name="Microsoft Power Platform logo" descr="Microsoft Power Platform">
            <a:extLst>
              <a:ext uri="{FF2B5EF4-FFF2-40B4-BE49-F238E27FC236}">
                <a16:creationId xmlns:a16="http://schemas.microsoft.com/office/drawing/2014/main" id="{6D859BDB-7735-4368-B343-CCCA6C565B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35123" y="2822412"/>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EFFB912-2D9D-44DF-818F-F826A20778AE}"/>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375194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Openin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44FA83-6FB8-424D-B9CA-00111CE31D60}"/>
              </a:ext>
            </a:extLst>
          </p:cNvPr>
          <p:cNvPicPr>
            <a:picLocks noChangeAspect="1"/>
          </p:cNvPicPr>
          <p:nvPr userDrawn="1"/>
        </p:nvPicPr>
        <p:blipFill rotWithShape="1">
          <a:blip r:embed="rId2"/>
          <a:srcRect t="37303" r="953"/>
          <a:stretch/>
        </p:blipFill>
        <p:spPr>
          <a:xfrm>
            <a:off x="0" y="-1"/>
            <a:ext cx="12207496" cy="5171125"/>
          </a:xfrm>
          <a:prstGeom prst="rect">
            <a:avLst/>
          </a:prstGeom>
        </p:spPr>
      </p:pic>
      <p:sp>
        <p:nvSpPr>
          <p:cNvPr id="10" name="Rectangle 3">
            <a:extLst>
              <a:ext uri="{FF2B5EF4-FFF2-40B4-BE49-F238E27FC236}">
                <a16:creationId xmlns:a16="http://schemas.microsoft.com/office/drawing/2014/main" id="{DC3666C0-4E91-47C8-9693-4A02AA84B463}"/>
              </a:ext>
            </a:extLst>
          </p:cNvPr>
          <p:cNvSpPr/>
          <p:nvPr userDrawn="1"/>
        </p:nvSpPr>
        <p:spPr>
          <a:xfrm>
            <a:off x="-15500" y="1891163"/>
            <a:ext cx="12207497" cy="3084582"/>
          </a:xfrm>
          <a:custGeom>
            <a:avLst/>
            <a:gdLst>
              <a:gd name="connsiteX0" fmla="*/ 0 w 12251821"/>
              <a:gd name="connsiteY0" fmla="*/ 0 h 1264777"/>
              <a:gd name="connsiteX1" fmla="*/ 12251821 w 12251821"/>
              <a:gd name="connsiteY1" fmla="*/ 0 h 1264777"/>
              <a:gd name="connsiteX2" fmla="*/ 12251821 w 12251821"/>
              <a:gd name="connsiteY2" fmla="*/ 1264777 h 1264777"/>
              <a:gd name="connsiteX3" fmla="*/ 0 w 12251821"/>
              <a:gd name="connsiteY3" fmla="*/ 1264777 h 1264777"/>
              <a:gd name="connsiteX4" fmla="*/ 0 w 12251821"/>
              <a:gd name="connsiteY4" fmla="*/ 0 h 1264777"/>
              <a:gd name="connsiteX0" fmla="*/ 0 w 12251821"/>
              <a:gd name="connsiteY0" fmla="*/ 0 h 4580545"/>
              <a:gd name="connsiteX1" fmla="*/ 12251821 w 12251821"/>
              <a:gd name="connsiteY1" fmla="*/ 3315768 h 4580545"/>
              <a:gd name="connsiteX2" fmla="*/ 12251821 w 12251821"/>
              <a:gd name="connsiteY2" fmla="*/ 4580545 h 4580545"/>
              <a:gd name="connsiteX3" fmla="*/ 0 w 12251821"/>
              <a:gd name="connsiteY3" fmla="*/ 4580545 h 4580545"/>
              <a:gd name="connsiteX4" fmla="*/ 0 w 12251821"/>
              <a:gd name="connsiteY4" fmla="*/ 0 h 4580545"/>
              <a:gd name="connsiteX0" fmla="*/ 0 w 12251821"/>
              <a:gd name="connsiteY0" fmla="*/ 0 h 4939469"/>
              <a:gd name="connsiteX1" fmla="*/ 12251821 w 12251821"/>
              <a:gd name="connsiteY1" fmla="*/ 3315768 h 4939469"/>
              <a:gd name="connsiteX2" fmla="*/ 12251821 w 12251821"/>
              <a:gd name="connsiteY2" fmla="*/ 4580545 h 4939469"/>
              <a:gd name="connsiteX3" fmla="*/ 8546 w 12251821"/>
              <a:gd name="connsiteY3" fmla="*/ 4939469 h 4939469"/>
              <a:gd name="connsiteX4" fmla="*/ 0 w 12251821"/>
              <a:gd name="connsiteY4" fmla="*/ 0 h 4939469"/>
              <a:gd name="connsiteX0" fmla="*/ 0 w 12251821"/>
              <a:gd name="connsiteY0" fmla="*/ 0 h 4948015"/>
              <a:gd name="connsiteX1" fmla="*/ 12251821 w 12251821"/>
              <a:gd name="connsiteY1" fmla="*/ 3315768 h 4948015"/>
              <a:gd name="connsiteX2" fmla="*/ 6987612 w 12251821"/>
              <a:gd name="connsiteY2" fmla="*/ 4948015 h 4948015"/>
              <a:gd name="connsiteX3" fmla="*/ 8546 w 12251821"/>
              <a:gd name="connsiteY3" fmla="*/ 4939469 h 4948015"/>
              <a:gd name="connsiteX4" fmla="*/ 0 w 12251821"/>
              <a:gd name="connsiteY4" fmla="*/ 0 h 4948015"/>
              <a:gd name="connsiteX0" fmla="*/ 0 w 6987612"/>
              <a:gd name="connsiteY0" fmla="*/ 0 h 4948015"/>
              <a:gd name="connsiteX1" fmla="*/ 6970520 w 6987612"/>
              <a:gd name="connsiteY1" fmla="*/ 4930923 h 4948015"/>
              <a:gd name="connsiteX2" fmla="*/ 6987612 w 6987612"/>
              <a:gd name="connsiteY2" fmla="*/ 4948015 h 4948015"/>
              <a:gd name="connsiteX3" fmla="*/ 8546 w 6987612"/>
              <a:gd name="connsiteY3" fmla="*/ 4939469 h 4948015"/>
              <a:gd name="connsiteX4" fmla="*/ 0 w 6987612"/>
              <a:gd name="connsiteY4" fmla="*/ 0 h 4948015"/>
              <a:gd name="connsiteX0" fmla="*/ 823 w 6979889"/>
              <a:gd name="connsiteY0" fmla="*/ 0 h 3871245"/>
              <a:gd name="connsiteX1" fmla="*/ 6962797 w 6979889"/>
              <a:gd name="connsiteY1" fmla="*/ 3854153 h 3871245"/>
              <a:gd name="connsiteX2" fmla="*/ 6979889 w 6979889"/>
              <a:gd name="connsiteY2" fmla="*/ 3871245 h 3871245"/>
              <a:gd name="connsiteX3" fmla="*/ 823 w 6979889"/>
              <a:gd name="connsiteY3" fmla="*/ 3862699 h 3871245"/>
              <a:gd name="connsiteX4" fmla="*/ 823 w 6979889"/>
              <a:gd name="connsiteY4" fmla="*/ 0 h 3871245"/>
              <a:gd name="connsiteX0" fmla="*/ 823 w 9099246"/>
              <a:gd name="connsiteY0" fmla="*/ 0 h 3862699"/>
              <a:gd name="connsiteX1" fmla="*/ 6962797 w 9099246"/>
              <a:gd name="connsiteY1" fmla="*/ 3854153 h 3862699"/>
              <a:gd name="connsiteX2" fmla="*/ 9099246 w 9099246"/>
              <a:gd name="connsiteY2" fmla="*/ 3862699 h 3862699"/>
              <a:gd name="connsiteX3" fmla="*/ 823 w 9099246"/>
              <a:gd name="connsiteY3" fmla="*/ 3862699 h 3862699"/>
              <a:gd name="connsiteX4" fmla="*/ 823 w 9099246"/>
              <a:gd name="connsiteY4" fmla="*/ 0 h 3862699"/>
              <a:gd name="connsiteX0" fmla="*/ 823 w 9099246"/>
              <a:gd name="connsiteY0" fmla="*/ 0 h 3862699"/>
              <a:gd name="connsiteX1" fmla="*/ 9082154 w 9099246"/>
              <a:gd name="connsiteY1" fmla="*/ 3862699 h 3862699"/>
              <a:gd name="connsiteX2" fmla="*/ 9099246 w 9099246"/>
              <a:gd name="connsiteY2" fmla="*/ 3862699 h 3862699"/>
              <a:gd name="connsiteX3" fmla="*/ 823 w 9099246"/>
              <a:gd name="connsiteY3" fmla="*/ 3862699 h 3862699"/>
              <a:gd name="connsiteX4" fmla="*/ 823 w 9099246"/>
              <a:gd name="connsiteY4" fmla="*/ 0 h 3862699"/>
              <a:gd name="connsiteX0" fmla="*/ 823 w 9099246"/>
              <a:gd name="connsiteY0" fmla="*/ 0 h 2709017"/>
              <a:gd name="connsiteX1" fmla="*/ 9082154 w 9099246"/>
              <a:gd name="connsiteY1" fmla="*/ 2709017 h 2709017"/>
              <a:gd name="connsiteX2" fmla="*/ 9099246 w 9099246"/>
              <a:gd name="connsiteY2" fmla="*/ 2709017 h 2709017"/>
              <a:gd name="connsiteX3" fmla="*/ 823 w 9099246"/>
              <a:gd name="connsiteY3" fmla="*/ 2709017 h 2709017"/>
              <a:gd name="connsiteX4" fmla="*/ 823 w 9099246"/>
              <a:gd name="connsiteY4" fmla="*/ 0 h 2709017"/>
              <a:gd name="connsiteX0" fmla="*/ 0 w 9106969"/>
              <a:gd name="connsiteY0" fmla="*/ 0 h 2999574"/>
              <a:gd name="connsiteX1" fmla="*/ 9089877 w 9106969"/>
              <a:gd name="connsiteY1" fmla="*/ 2999574 h 2999574"/>
              <a:gd name="connsiteX2" fmla="*/ 9106969 w 9106969"/>
              <a:gd name="connsiteY2" fmla="*/ 2999574 h 2999574"/>
              <a:gd name="connsiteX3" fmla="*/ 8546 w 9106969"/>
              <a:gd name="connsiteY3" fmla="*/ 2999574 h 2999574"/>
              <a:gd name="connsiteX4" fmla="*/ 0 w 9106969"/>
              <a:gd name="connsiteY4" fmla="*/ 0 h 2999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969" h="2999574">
                <a:moveTo>
                  <a:pt x="0" y="0"/>
                </a:moveTo>
                <a:lnTo>
                  <a:pt x="9089877" y="2999574"/>
                </a:lnTo>
                <a:lnTo>
                  <a:pt x="9106969" y="2999574"/>
                </a:lnTo>
                <a:lnTo>
                  <a:pt x="8546" y="2999574"/>
                </a:lnTo>
                <a:cubicBezTo>
                  <a:pt x="5697" y="1353084"/>
                  <a:pt x="2849" y="1646490"/>
                  <a:pt x="0" y="0"/>
                </a:cubicBezTo>
                <a:close/>
              </a:path>
            </a:pathLst>
          </a:custGeom>
          <a:solidFill>
            <a:srgbClr val="01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C1130D4-7CBF-8347-A059-F343024CAD4D}"/>
              </a:ext>
            </a:extLst>
          </p:cNvPr>
          <p:cNvPicPr>
            <a:picLocks noChangeAspect="1"/>
          </p:cNvPicPr>
          <p:nvPr userDrawn="1"/>
        </p:nvPicPr>
        <p:blipFill>
          <a:blip r:embed="rId3">
            <a:biLevel thresh="25000"/>
          </a:blip>
          <a:stretch>
            <a:fillRect/>
          </a:stretch>
        </p:blipFill>
        <p:spPr>
          <a:xfrm>
            <a:off x="609001" y="5708826"/>
            <a:ext cx="2141017" cy="715414"/>
          </a:xfrm>
          <a:prstGeom prst="rect">
            <a:avLst/>
          </a:prstGeom>
        </p:spPr>
      </p:pic>
      <p:sp>
        <p:nvSpPr>
          <p:cNvPr id="23" name="Title 1">
            <a:extLst>
              <a:ext uri="{FF2B5EF4-FFF2-40B4-BE49-F238E27FC236}">
                <a16:creationId xmlns:a16="http://schemas.microsoft.com/office/drawing/2014/main" id="{8C9389E8-7888-3D42-B13E-05690588937F}"/>
              </a:ext>
            </a:extLst>
          </p:cNvPr>
          <p:cNvSpPr>
            <a:spLocks noGrp="1"/>
          </p:cNvSpPr>
          <p:nvPr>
            <p:ph type="ctrTitle" hasCustomPrompt="1"/>
          </p:nvPr>
        </p:nvSpPr>
        <p:spPr>
          <a:xfrm>
            <a:off x="609001" y="3215680"/>
            <a:ext cx="6215743" cy="837089"/>
          </a:xfrm>
          <a:prstGeom prst="rect">
            <a:avLst/>
          </a:prstGeom>
        </p:spPr>
        <p:txBody>
          <a:bodyPr anchor="b">
            <a:normAutofit/>
          </a:bodyPr>
          <a:lstStyle>
            <a:lvl1pPr algn="l">
              <a:defRPr sz="4800" b="1" i="0">
                <a:solidFill>
                  <a:schemeClr val="bg1">
                    <a:lumMod val="95000"/>
                  </a:schemeClr>
                </a:solidFill>
                <a:latin typeface="AvantGarde Bk BT Demi" panose="020B0402020202020204" pitchFamily="34" charset="0"/>
              </a:defRPr>
            </a:lvl1pPr>
          </a:lstStyle>
          <a:p>
            <a:r>
              <a:rPr lang="en-US"/>
              <a:t>This is a Header</a:t>
            </a:r>
          </a:p>
        </p:txBody>
      </p:sp>
      <p:sp>
        <p:nvSpPr>
          <p:cNvPr id="24" name="Subtitle 2">
            <a:extLst>
              <a:ext uri="{FF2B5EF4-FFF2-40B4-BE49-F238E27FC236}">
                <a16:creationId xmlns:a16="http://schemas.microsoft.com/office/drawing/2014/main" id="{78A9B601-B045-2B45-87BB-8C5C08D898B4}"/>
              </a:ext>
            </a:extLst>
          </p:cNvPr>
          <p:cNvSpPr>
            <a:spLocks noGrp="1"/>
          </p:cNvSpPr>
          <p:nvPr>
            <p:ph type="subTitle" idx="1" hasCustomPrompt="1"/>
          </p:nvPr>
        </p:nvSpPr>
        <p:spPr>
          <a:xfrm>
            <a:off x="609001" y="4196438"/>
            <a:ext cx="4632960" cy="406082"/>
          </a:xfrm>
          <a:prstGeom prst="rect">
            <a:avLst/>
          </a:prstGeom>
        </p:spPr>
        <p:txBody>
          <a:bodyPr/>
          <a:lstStyle>
            <a:lvl1pPr marL="0" indent="0" algn="l">
              <a:buNone/>
              <a:defRPr sz="2400">
                <a:solidFill>
                  <a:schemeClr val="bg1">
                    <a:lumMod val="95000"/>
                  </a:schemeClr>
                </a:solidFill>
                <a:latin typeface="AvantGarde Bk BT Book" panose="020B04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IS A SUBTITLE</a:t>
            </a:r>
          </a:p>
        </p:txBody>
      </p:sp>
      <p:pic>
        <p:nvPicPr>
          <p:cNvPr id="11" name="Picture 10">
            <a:extLst>
              <a:ext uri="{FF2B5EF4-FFF2-40B4-BE49-F238E27FC236}">
                <a16:creationId xmlns:a16="http://schemas.microsoft.com/office/drawing/2014/main" id="{64F0E1E7-CB88-487A-A2F2-63E71A31769A}"/>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3000" contrast="-6000"/>
                    </a14:imgEffect>
                  </a14:imgLayer>
                </a14:imgProps>
              </a:ext>
            </a:extLst>
          </a:blip>
          <a:srcRect l="9314" t="1" r="2198" b="11949"/>
          <a:stretch/>
        </p:blipFill>
        <p:spPr>
          <a:xfrm flipH="1" flipV="1">
            <a:off x="-15503" y="4966836"/>
            <a:ext cx="12223002" cy="1891163"/>
          </a:xfrm>
          <a:prstGeom prst="rect">
            <a:avLst/>
          </a:prstGeom>
        </p:spPr>
      </p:pic>
      <p:sp>
        <p:nvSpPr>
          <p:cNvPr id="26" name="Rectangle 25">
            <a:extLst>
              <a:ext uri="{FF2B5EF4-FFF2-40B4-BE49-F238E27FC236}">
                <a16:creationId xmlns:a16="http://schemas.microsoft.com/office/drawing/2014/main" id="{2843B2B5-E432-AE46-AAAB-157B1C79D508}"/>
              </a:ext>
            </a:extLst>
          </p:cNvPr>
          <p:cNvSpPr/>
          <p:nvPr userDrawn="1"/>
        </p:nvSpPr>
        <p:spPr>
          <a:xfrm>
            <a:off x="-15503" y="4965275"/>
            <a:ext cx="12223002" cy="20235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732DB76-56FF-4782-8CF7-A60041E689A6}"/>
              </a:ext>
            </a:extLst>
          </p:cNvPr>
          <p:cNvPicPr>
            <a:picLocks noChangeAspect="1"/>
          </p:cNvPicPr>
          <p:nvPr userDrawn="1"/>
        </p:nvPicPr>
        <p:blipFill>
          <a:blip r:embed="rId3"/>
          <a:stretch>
            <a:fillRect/>
          </a:stretch>
        </p:blipFill>
        <p:spPr>
          <a:xfrm>
            <a:off x="619673" y="5703783"/>
            <a:ext cx="2141017" cy="715414"/>
          </a:xfrm>
          <a:prstGeom prst="rect">
            <a:avLst/>
          </a:prstGeom>
        </p:spPr>
      </p:pic>
      <p:cxnSp>
        <p:nvCxnSpPr>
          <p:cNvPr id="25" name="Straight Connector 24">
            <a:extLst>
              <a:ext uri="{FF2B5EF4-FFF2-40B4-BE49-F238E27FC236}">
                <a16:creationId xmlns:a16="http://schemas.microsoft.com/office/drawing/2014/main" id="{42E54A9C-DFB2-9F40-B390-16CE4BF805DC}"/>
              </a:ext>
            </a:extLst>
          </p:cNvPr>
          <p:cNvCxnSpPr/>
          <p:nvPr userDrawn="1"/>
        </p:nvCxnSpPr>
        <p:spPr>
          <a:xfrm>
            <a:off x="609001" y="3197019"/>
            <a:ext cx="841310" cy="0"/>
          </a:xfrm>
          <a:prstGeom prst="line">
            <a:avLst/>
          </a:prstGeom>
          <a:ln w="476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391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D2FFD-5CE1-CE4C-BBAA-45FBDEEBB7D0}"/>
              </a:ext>
            </a:extLst>
          </p:cNvPr>
          <p:cNvPicPr>
            <a:picLocks noChangeAspect="1"/>
          </p:cNvPicPr>
          <p:nvPr userDrawn="1"/>
        </p:nvPicPr>
        <p:blipFill>
          <a:blip r:embed="rId2"/>
          <a:stretch>
            <a:fillRect/>
          </a:stretch>
        </p:blipFill>
        <p:spPr>
          <a:xfrm>
            <a:off x="-61996" y="4794806"/>
            <a:ext cx="12292706" cy="2063194"/>
          </a:xfrm>
          <a:prstGeom prst="rect">
            <a:avLst/>
          </a:prstGeom>
        </p:spPr>
      </p:pic>
      <p:sp>
        <p:nvSpPr>
          <p:cNvPr id="27" name="Rectangle 26">
            <a:extLst>
              <a:ext uri="{FF2B5EF4-FFF2-40B4-BE49-F238E27FC236}">
                <a16:creationId xmlns:a16="http://schemas.microsoft.com/office/drawing/2014/main" id="{4B6B24E1-DB85-C947-8D72-2B066263219E}"/>
              </a:ext>
            </a:extLst>
          </p:cNvPr>
          <p:cNvSpPr/>
          <p:nvPr userDrawn="1"/>
        </p:nvSpPr>
        <p:spPr>
          <a:xfrm>
            <a:off x="-61994" y="201221"/>
            <a:ext cx="12292703" cy="496797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1B0F4F-9B75-A249-BE94-36727FA6DE35}"/>
              </a:ext>
            </a:extLst>
          </p:cNvPr>
          <p:cNvSpPr/>
          <p:nvPr userDrawn="1"/>
        </p:nvSpPr>
        <p:spPr>
          <a:xfrm>
            <a:off x="-61997" y="0"/>
            <a:ext cx="12292707" cy="4982001"/>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DC9C282-7D42-294A-A032-A21D1B07C205}"/>
              </a:ext>
            </a:extLst>
          </p:cNvPr>
          <p:cNvCxnSpPr/>
          <p:nvPr userDrawn="1"/>
        </p:nvCxnSpPr>
        <p:spPr>
          <a:xfrm>
            <a:off x="609001" y="3035684"/>
            <a:ext cx="841310" cy="0"/>
          </a:xfrm>
          <a:prstGeom prst="line">
            <a:avLst/>
          </a:prstGeom>
          <a:ln w="47625">
            <a:solidFill>
              <a:srgbClr val="01B0F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365E43-3556-B34F-9E0E-9D9F99996B9B}"/>
              </a:ext>
            </a:extLst>
          </p:cNvPr>
          <p:cNvPicPr>
            <a:picLocks noChangeAspect="1"/>
          </p:cNvPicPr>
          <p:nvPr userDrawn="1"/>
        </p:nvPicPr>
        <p:blipFill>
          <a:blip r:embed="rId3"/>
          <a:stretch>
            <a:fillRect/>
          </a:stretch>
        </p:blipFill>
        <p:spPr>
          <a:xfrm>
            <a:off x="609001" y="5708826"/>
            <a:ext cx="2141017" cy="715414"/>
          </a:xfrm>
          <a:prstGeom prst="rect">
            <a:avLst/>
          </a:prstGeom>
        </p:spPr>
      </p:pic>
      <p:cxnSp>
        <p:nvCxnSpPr>
          <p:cNvPr id="26" name="Straight Connector 25">
            <a:extLst>
              <a:ext uri="{FF2B5EF4-FFF2-40B4-BE49-F238E27FC236}">
                <a16:creationId xmlns:a16="http://schemas.microsoft.com/office/drawing/2014/main" id="{0CDCF421-11B7-B947-96D2-80A758FC142D}"/>
              </a:ext>
            </a:extLst>
          </p:cNvPr>
          <p:cNvCxnSpPr/>
          <p:nvPr userDrawn="1"/>
        </p:nvCxnSpPr>
        <p:spPr>
          <a:xfrm>
            <a:off x="609001" y="3188084"/>
            <a:ext cx="841310" cy="0"/>
          </a:xfrm>
          <a:prstGeom prst="line">
            <a:avLst/>
          </a:prstGeom>
          <a:ln w="47625">
            <a:solidFill>
              <a:srgbClr val="1B4894"/>
            </a:solidFill>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F99F7C01-3818-464B-A52B-86FC4ED6ABCA}"/>
              </a:ext>
            </a:extLst>
          </p:cNvPr>
          <p:cNvSpPr>
            <a:spLocks noGrp="1"/>
          </p:cNvSpPr>
          <p:nvPr>
            <p:ph type="ctrTitle" hasCustomPrompt="1"/>
          </p:nvPr>
        </p:nvSpPr>
        <p:spPr>
          <a:xfrm>
            <a:off x="609001" y="3215680"/>
            <a:ext cx="6215743" cy="837089"/>
          </a:xfrm>
          <a:prstGeom prst="rect">
            <a:avLst/>
          </a:prstGeom>
        </p:spPr>
        <p:txBody>
          <a:bodyPr anchor="b">
            <a:normAutofit/>
          </a:bodyPr>
          <a:lstStyle>
            <a:lvl1pPr algn="l">
              <a:defRPr sz="4800" b="1" i="0">
                <a:solidFill>
                  <a:schemeClr val="bg1"/>
                </a:solidFill>
                <a:latin typeface="AvantGarde Bk BT Demi" panose="020B0402020202020204" pitchFamily="34" charset="0"/>
              </a:defRPr>
            </a:lvl1pPr>
          </a:lstStyle>
          <a:p>
            <a:r>
              <a:rPr lang="en-US"/>
              <a:t>This is a Header</a:t>
            </a:r>
          </a:p>
        </p:txBody>
      </p:sp>
      <p:sp>
        <p:nvSpPr>
          <p:cNvPr id="32" name="Subtitle 2">
            <a:extLst>
              <a:ext uri="{FF2B5EF4-FFF2-40B4-BE49-F238E27FC236}">
                <a16:creationId xmlns:a16="http://schemas.microsoft.com/office/drawing/2014/main" id="{5B3BC292-A0A8-2241-8459-651B4B1FD80B}"/>
              </a:ext>
            </a:extLst>
          </p:cNvPr>
          <p:cNvSpPr>
            <a:spLocks noGrp="1"/>
          </p:cNvSpPr>
          <p:nvPr>
            <p:ph type="subTitle" idx="1" hasCustomPrompt="1"/>
          </p:nvPr>
        </p:nvSpPr>
        <p:spPr>
          <a:xfrm>
            <a:off x="609001" y="4196438"/>
            <a:ext cx="4632960" cy="406082"/>
          </a:xfrm>
          <a:prstGeom prst="rect">
            <a:avLst/>
          </a:prstGeom>
        </p:spPr>
        <p:txBody>
          <a:bodyPr/>
          <a:lstStyle>
            <a:lvl1pPr marL="0" indent="0" algn="l">
              <a:buNone/>
              <a:defRPr sz="2400">
                <a:solidFill>
                  <a:schemeClr val="bg1"/>
                </a:solidFill>
                <a:latin typeface="AvantGarde Bk BT Book" panose="020B04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IS A SUBTITLE</a:t>
            </a:r>
          </a:p>
        </p:txBody>
      </p:sp>
      <p:pic>
        <p:nvPicPr>
          <p:cNvPr id="10" name="Picture 9">
            <a:extLst>
              <a:ext uri="{FF2B5EF4-FFF2-40B4-BE49-F238E27FC236}">
                <a16:creationId xmlns:a16="http://schemas.microsoft.com/office/drawing/2014/main" id="{C1EFE110-6C3D-41F1-9AAA-1446AF16F42D}"/>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3000" contrast="-6000"/>
                    </a14:imgEffect>
                  </a14:imgLayer>
                </a14:imgProps>
              </a:ext>
            </a:extLst>
          </a:blip>
          <a:srcRect l="9314" t="1" r="2198" b="11949"/>
          <a:stretch/>
        </p:blipFill>
        <p:spPr>
          <a:xfrm flipH="1" flipV="1">
            <a:off x="-61996" y="-39923"/>
            <a:ext cx="12292704" cy="2103120"/>
          </a:xfrm>
          <a:prstGeom prst="rect">
            <a:avLst/>
          </a:prstGeom>
        </p:spPr>
      </p:pic>
    </p:spTree>
    <p:extLst>
      <p:ext uri="{BB962C8B-B14F-4D97-AF65-F5344CB8AC3E}">
        <p14:creationId xmlns:p14="http://schemas.microsoft.com/office/powerpoint/2010/main" val="2522461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9A5910-DD9E-7246-BB58-E03AC2884F92}"/>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4DF0DF-E39F-7642-8F7D-6BB9285ADAF9}"/>
              </a:ext>
            </a:extLst>
          </p:cNvPr>
          <p:cNvSpPr/>
          <p:nvPr userDrawn="1"/>
        </p:nvSpPr>
        <p:spPr>
          <a:xfrm>
            <a:off x="0" y="-40782"/>
            <a:ext cx="12269492" cy="1237406"/>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88E4C2D8-40F6-8D49-B948-E2119CA98F59}"/>
              </a:ext>
            </a:extLst>
          </p:cNvPr>
          <p:cNvSpPr>
            <a:spLocks noGrp="1"/>
          </p:cNvSpPr>
          <p:nvPr>
            <p:ph idx="1" hasCustomPrompt="1"/>
          </p:nvPr>
        </p:nvSpPr>
        <p:spPr>
          <a:xfrm>
            <a:off x="609001" y="1478920"/>
            <a:ext cx="10515600" cy="3665312"/>
          </a:xfrm>
          <a:prstGeom prst="rect">
            <a:avLst/>
          </a:prstGeom>
        </p:spPr>
        <p:txBody>
          <a:bodyPr/>
          <a:lstStyle>
            <a:lvl1pPr marL="0" indent="0">
              <a:buNone/>
              <a:defRPr sz="3200">
                <a:solidFill>
                  <a:srgbClr val="1B4894"/>
                </a:solidFill>
                <a:latin typeface="AvantGarde Bk BT Demi" panose="020B0402020202020204"/>
              </a:defRPr>
            </a:lvl1pPr>
            <a:lvl2pPr marL="457200" indent="0">
              <a:buNone/>
              <a:defRPr sz="2400">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D1DF4E89-BE74-E84A-9DD9-981C3B124A20}"/>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12" name="Title 1">
            <a:extLst>
              <a:ext uri="{FF2B5EF4-FFF2-40B4-BE49-F238E27FC236}">
                <a16:creationId xmlns:a16="http://schemas.microsoft.com/office/drawing/2014/main" id="{E0496D61-D9B7-AA42-A73E-54E801A18D69}"/>
              </a:ext>
            </a:extLst>
          </p:cNvPr>
          <p:cNvSpPr>
            <a:spLocks noGrp="1"/>
          </p:cNvSpPr>
          <p:nvPr>
            <p:ph type="ctrTitle" hasCustomPrompt="1"/>
          </p:nvPr>
        </p:nvSpPr>
        <p:spPr>
          <a:xfrm>
            <a:off x="609001" y="284573"/>
            <a:ext cx="6215743" cy="630828"/>
          </a:xfrm>
          <a:prstGeom prst="rect">
            <a:avLst/>
          </a:prstGeom>
        </p:spPr>
        <p:txBody>
          <a:bodyPr anchor="b">
            <a:normAutofit/>
          </a:bodyPr>
          <a:lstStyle>
            <a:lvl1pPr algn="l">
              <a:defRPr sz="3600" b="1" i="0">
                <a:solidFill>
                  <a:schemeClr val="bg1"/>
                </a:solidFill>
                <a:latin typeface="AvantGarde Bk BT Demi" panose="020B0402020202020204" pitchFamily="34" charset="0"/>
              </a:defRPr>
            </a:lvl1pPr>
          </a:lstStyle>
          <a:p>
            <a:r>
              <a:rPr lang="en-US"/>
              <a:t>This is a Header</a:t>
            </a:r>
          </a:p>
        </p:txBody>
      </p:sp>
      <p:pic>
        <p:nvPicPr>
          <p:cNvPr id="14" name="Picture 13">
            <a:extLst>
              <a:ext uri="{FF2B5EF4-FFF2-40B4-BE49-F238E27FC236}">
                <a16:creationId xmlns:a16="http://schemas.microsoft.com/office/drawing/2014/main" id="{F1384958-F3A2-5D4D-A18D-A012768E64ED}"/>
              </a:ext>
            </a:extLst>
          </p:cNvPr>
          <p:cNvPicPr>
            <a:picLocks noChangeAspect="1"/>
          </p:cNvPicPr>
          <p:nvPr userDrawn="1"/>
        </p:nvPicPr>
        <p:blipFill>
          <a:blip r:embed="rId3"/>
          <a:stretch>
            <a:fillRect/>
          </a:stretch>
        </p:blipFill>
        <p:spPr>
          <a:xfrm>
            <a:off x="609001" y="5708826"/>
            <a:ext cx="2141017" cy="715414"/>
          </a:xfrm>
          <a:prstGeom prst="rect">
            <a:avLst/>
          </a:prstGeom>
        </p:spPr>
      </p:pic>
    </p:spTree>
    <p:extLst>
      <p:ext uri="{BB962C8B-B14F-4D97-AF65-F5344CB8AC3E}">
        <p14:creationId xmlns:p14="http://schemas.microsoft.com/office/powerpoint/2010/main" val="2180836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view">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D84CC87-6EFE-6645-8AAA-A0418CB74432}"/>
              </a:ext>
            </a:extLst>
          </p:cNvPr>
          <p:cNvSpPr/>
          <p:nvPr userDrawn="1"/>
        </p:nvSpPr>
        <p:spPr>
          <a:xfrm>
            <a:off x="0" y="0"/>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704A790-767A-6C4F-8359-97A80DA000AE}"/>
              </a:ext>
            </a:extLst>
          </p:cNvPr>
          <p:cNvSpPr txBox="1">
            <a:spLocks/>
          </p:cNvSpPr>
          <p:nvPr userDrawn="1"/>
        </p:nvSpPr>
        <p:spPr>
          <a:xfrm>
            <a:off x="4300212" y="801083"/>
            <a:ext cx="3591576" cy="837089"/>
          </a:xfrm>
          <a:prstGeom prst="rect">
            <a:avLst/>
          </a:prstGeom>
        </p:spPr>
        <p:txBody>
          <a:bodyPr anchor="b">
            <a:normAutofit/>
          </a:bodyPr>
          <a:lstStyle>
            <a:lvl1pPr algn="ctr" defTabSz="914400" rtl="0" eaLnBrk="1" latinLnBrk="0" hangingPunct="1">
              <a:lnSpc>
                <a:spcPct val="90000"/>
              </a:lnSpc>
              <a:spcBef>
                <a:spcPct val="0"/>
              </a:spcBef>
              <a:buNone/>
              <a:defRPr sz="4800" b="1" i="0" kern="1200">
                <a:solidFill>
                  <a:schemeClr val="tx1">
                    <a:lumMod val="85000"/>
                    <a:lumOff val="15000"/>
                  </a:schemeClr>
                </a:solidFill>
                <a:latin typeface="AvantGarde Bk BT Demi" panose="020B0402020202020204" pitchFamily="34" charset="0"/>
                <a:ea typeface="+mj-ea"/>
                <a:cs typeface="+mj-cs"/>
              </a:defRPr>
            </a:lvl1pPr>
          </a:lstStyle>
          <a:p>
            <a:r>
              <a:rPr lang="en-US">
                <a:solidFill>
                  <a:srgbClr val="1B4894"/>
                </a:solidFill>
              </a:rPr>
              <a:t>Let’s Review</a:t>
            </a:r>
          </a:p>
        </p:txBody>
      </p:sp>
      <p:cxnSp>
        <p:nvCxnSpPr>
          <p:cNvPr id="8" name="Straight Connector 7">
            <a:extLst>
              <a:ext uri="{FF2B5EF4-FFF2-40B4-BE49-F238E27FC236}">
                <a16:creationId xmlns:a16="http://schemas.microsoft.com/office/drawing/2014/main" id="{902B2921-284C-584F-BFE1-789F89D8D16E}"/>
              </a:ext>
            </a:extLst>
          </p:cNvPr>
          <p:cNvCxnSpPr/>
          <p:nvPr userDrawn="1"/>
        </p:nvCxnSpPr>
        <p:spPr>
          <a:xfrm>
            <a:off x="4452318" y="803472"/>
            <a:ext cx="841310" cy="0"/>
          </a:xfrm>
          <a:prstGeom prst="line">
            <a:avLst/>
          </a:prstGeom>
          <a:ln w="47625">
            <a:solidFill>
              <a:srgbClr val="01B0F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669768C-BD52-E448-A44A-EFA1DD9B1E36}"/>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pic>
        <p:nvPicPr>
          <p:cNvPr id="15" name="Picture 14">
            <a:extLst>
              <a:ext uri="{FF2B5EF4-FFF2-40B4-BE49-F238E27FC236}">
                <a16:creationId xmlns:a16="http://schemas.microsoft.com/office/drawing/2014/main" id="{E004248E-5075-7F48-8A4D-1E948BCD2DB1}"/>
              </a:ext>
            </a:extLst>
          </p:cNvPr>
          <p:cNvPicPr>
            <a:picLocks noChangeAspect="1"/>
          </p:cNvPicPr>
          <p:nvPr userDrawn="1"/>
        </p:nvPicPr>
        <p:blipFill>
          <a:blip r:embed="rId3"/>
          <a:stretch>
            <a:fillRect/>
          </a:stretch>
        </p:blipFill>
        <p:spPr>
          <a:xfrm>
            <a:off x="609001" y="5708826"/>
            <a:ext cx="2141017" cy="715414"/>
          </a:xfrm>
          <a:prstGeom prst="rect">
            <a:avLst/>
          </a:prstGeom>
        </p:spPr>
      </p:pic>
      <p:sp>
        <p:nvSpPr>
          <p:cNvPr id="17" name="Content Placeholder 2">
            <a:extLst>
              <a:ext uri="{FF2B5EF4-FFF2-40B4-BE49-F238E27FC236}">
                <a16:creationId xmlns:a16="http://schemas.microsoft.com/office/drawing/2014/main" id="{F986E929-13AA-3C47-8894-CFECD2CB2864}"/>
              </a:ext>
            </a:extLst>
          </p:cNvPr>
          <p:cNvSpPr>
            <a:spLocks noGrp="1"/>
          </p:cNvSpPr>
          <p:nvPr>
            <p:ph idx="1" hasCustomPrompt="1"/>
          </p:nvPr>
        </p:nvSpPr>
        <p:spPr>
          <a:xfrm>
            <a:off x="876946" y="1773830"/>
            <a:ext cx="10515600" cy="3665312"/>
          </a:xfrm>
          <a:prstGeom prst="rect">
            <a:avLst/>
          </a:prstGeom>
        </p:spPr>
        <p:txBody>
          <a:bodyPr/>
          <a:lstStyle>
            <a:lvl1pPr marL="0" indent="0">
              <a:buNone/>
              <a:defRPr sz="3200">
                <a:solidFill>
                  <a:srgbClr val="1B4894"/>
                </a:solidFill>
                <a:latin typeface="AvantGarde Bk BT Demi" panose="020B0402020202020204"/>
              </a:defRPr>
            </a:lvl1pPr>
            <a:lvl2pPr marL="457200" indent="0">
              <a:buNone/>
              <a:defRPr>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7315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F5D60C-9C87-B943-A67F-A3A82AF35BBF}"/>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6123B2-9A64-E04C-AE27-6F4E5A3E2445}"/>
              </a:ext>
            </a:extLst>
          </p:cNvPr>
          <p:cNvSpPr/>
          <p:nvPr userDrawn="1"/>
        </p:nvSpPr>
        <p:spPr>
          <a:xfrm>
            <a:off x="0" y="-40783"/>
            <a:ext cx="12269492" cy="1240757"/>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2E1370-B9A5-B245-982C-A6094B34E943}"/>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12" name="Title 1">
            <a:extLst>
              <a:ext uri="{FF2B5EF4-FFF2-40B4-BE49-F238E27FC236}">
                <a16:creationId xmlns:a16="http://schemas.microsoft.com/office/drawing/2014/main" id="{B2DFE2B1-99CF-D243-855D-8E27E777FDA3}"/>
              </a:ext>
            </a:extLst>
          </p:cNvPr>
          <p:cNvSpPr>
            <a:spLocks noGrp="1"/>
          </p:cNvSpPr>
          <p:nvPr>
            <p:ph type="ctrTitle" hasCustomPrompt="1"/>
          </p:nvPr>
        </p:nvSpPr>
        <p:spPr>
          <a:xfrm>
            <a:off x="609001" y="284573"/>
            <a:ext cx="6215743" cy="630828"/>
          </a:xfrm>
          <a:prstGeom prst="rect">
            <a:avLst/>
          </a:prstGeom>
        </p:spPr>
        <p:txBody>
          <a:bodyPr anchor="b">
            <a:normAutofit/>
          </a:bodyPr>
          <a:lstStyle>
            <a:lvl1pPr algn="l">
              <a:defRPr sz="3600" b="1" i="0">
                <a:solidFill>
                  <a:schemeClr val="bg1"/>
                </a:solidFill>
                <a:latin typeface="AvantGarde Bk BT Demi" panose="020B0402020202020204" pitchFamily="34" charset="0"/>
              </a:defRPr>
            </a:lvl1pPr>
          </a:lstStyle>
          <a:p>
            <a:r>
              <a:rPr lang="en-US"/>
              <a:t>This is a Header</a:t>
            </a:r>
          </a:p>
        </p:txBody>
      </p:sp>
      <p:sp>
        <p:nvSpPr>
          <p:cNvPr id="3" name="Content Placeholder 2">
            <a:extLst>
              <a:ext uri="{FF2B5EF4-FFF2-40B4-BE49-F238E27FC236}">
                <a16:creationId xmlns:a16="http://schemas.microsoft.com/office/drawing/2014/main" id="{14E99B28-8856-F24A-A9DC-8626FC4C9707}"/>
              </a:ext>
            </a:extLst>
          </p:cNvPr>
          <p:cNvSpPr>
            <a:spLocks noGrp="1"/>
          </p:cNvSpPr>
          <p:nvPr>
            <p:ph sz="half" idx="1" hasCustomPrompt="1"/>
          </p:nvPr>
        </p:nvSpPr>
        <p:spPr>
          <a:xfrm>
            <a:off x="838200" y="1368427"/>
            <a:ext cx="5181600" cy="4147790"/>
          </a:xfrm>
          <a:prstGeom prst="rect">
            <a:avLst/>
          </a:prstGeom>
        </p:spPr>
        <p:txBody>
          <a:bodyPr>
            <a:normAutofit/>
          </a:bodyPr>
          <a:lstStyle>
            <a:lvl1pPr marL="0" indent="0">
              <a:buNone/>
              <a:defRPr sz="3200">
                <a:solidFill>
                  <a:srgbClr val="1B4894"/>
                </a:solidFill>
                <a:latin typeface="AvantGarde Bk BT Demi" panose="020B0402020202020204"/>
              </a:defRPr>
            </a:lvl1pPr>
            <a:lvl2pPr marL="457200" indent="0">
              <a:buNone/>
              <a:defRPr>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3F9EEA-04F8-3B4A-8607-962848FAD6C7}"/>
              </a:ext>
            </a:extLst>
          </p:cNvPr>
          <p:cNvSpPr>
            <a:spLocks noGrp="1"/>
          </p:cNvSpPr>
          <p:nvPr>
            <p:ph sz="half" idx="2" hasCustomPrompt="1"/>
          </p:nvPr>
        </p:nvSpPr>
        <p:spPr>
          <a:xfrm>
            <a:off x="6172200" y="1368427"/>
            <a:ext cx="5181600" cy="4147790"/>
          </a:xfrm>
          <a:prstGeom prst="rect">
            <a:avLst/>
          </a:prstGeom>
        </p:spPr>
        <p:txBody>
          <a:bodyPr>
            <a:normAutofit/>
          </a:bodyPr>
          <a:lstStyle>
            <a:lvl1pPr marL="0" indent="0">
              <a:buNone/>
              <a:defRPr sz="3200">
                <a:solidFill>
                  <a:srgbClr val="1B4894"/>
                </a:solidFill>
                <a:latin typeface="AvantGarde Bk BT Demi" panose="020B0402020202020204"/>
              </a:defRPr>
            </a:lvl1pPr>
            <a:lvl2pPr marL="457200" indent="0">
              <a:buNone/>
              <a:defRPr>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774FAD6-1367-5E4B-9CEF-6D2C5386C9E5}"/>
              </a:ext>
            </a:extLst>
          </p:cNvPr>
          <p:cNvPicPr>
            <a:picLocks noChangeAspect="1"/>
          </p:cNvPicPr>
          <p:nvPr userDrawn="1"/>
        </p:nvPicPr>
        <p:blipFill>
          <a:blip r:embed="rId3"/>
          <a:stretch>
            <a:fillRect/>
          </a:stretch>
        </p:blipFill>
        <p:spPr>
          <a:xfrm>
            <a:off x="609001" y="5708826"/>
            <a:ext cx="2141017" cy="715414"/>
          </a:xfrm>
          <a:prstGeom prst="rect">
            <a:avLst/>
          </a:prstGeom>
        </p:spPr>
      </p:pic>
    </p:spTree>
    <p:extLst>
      <p:ext uri="{BB962C8B-B14F-4D97-AF65-F5344CB8AC3E}">
        <p14:creationId xmlns:p14="http://schemas.microsoft.com/office/powerpoint/2010/main" val="267243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45E54A-2485-4248-9205-E9D7AB1739EB}"/>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2994CA-1B82-7946-B627-B025B8303532}"/>
              </a:ext>
            </a:extLst>
          </p:cNvPr>
          <p:cNvSpPr/>
          <p:nvPr userDrawn="1"/>
        </p:nvSpPr>
        <p:spPr>
          <a:xfrm>
            <a:off x="0" y="-58148"/>
            <a:ext cx="12269492" cy="1258123"/>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85A35D6-3851-4D42-9374-9042F72E18F4}"/>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13" name="Title 1">
            <a:extLst>
              <a:ext uri="{FF2B5EF4-FFF2-40B4-BE49-F238E27FC236}">
                <a16:creationId xmlns:a16="http://schemas.microsoft.com/office/drawing/2014/main" id="{4D479676-C7B5-9541-A6B0-1B5BE8EAAF3D}"/>
              </a:ext>
            </a:extLst>
          </p:cNvPr>
          <p:cNvSpPr>
            <a:spLocks noGrp="1"/>
          </p:cNvSpPr>
          <p:nvPr>
            <p:ph type="ctrTitle" hasCustomPrompt="1"/>
          </p:nvPr>
        </p:nvSpPr>
        <p:spPr>
          <a:xfrm>
            <a:off x="609001" y="284573"/>
            <a:ext cx="6215743" cy="630828"/>
          </a:xfrm>
          <a:prstGeom prst="rect">
            <a:avLst/>
          </a:prstGeom>
        </p:spPr>
        <p:txBody>
          <a:bodyPr anchor="b">
            <a:normAutofit/>
          </a:bodyPr>
          <a:lstStyle>
            <a:lvl1pPr algn="l">
              <a:defRPr sz="3600" b="1" i="0">
                <a:solidFill>
                  <a:schemeClr val="bg1"/>
                </a:solidFill>
                <a:latin typeface="AvantGarde Bk BT Demi" panose="020B0402020202020204" pitchFamily="34" charset="0"/>
              </a:defRPr>
            </a:lvl1pPr>
          </a:lstStyle>
          <a:p>
            <a:r>
              <a:rPr lang="en-US"/>
              <a:t>This is a Header</a:t>
            </a:r>
          </a:p>
        </p:txBody>
      </p:sp>
      <p:pic>
        <p:nvPicPr>
          <p:cNvPr id="14" name="Picture 13">
            <a:extLst>
              <a:ext uri="{FF2B5EF4-FFF2-40B4-BE49-F238E27FC236}">
                <a16:creationId xmlns:a16="http://schemas.microsoft.com/office/drawing/2014/main" id="{B088DFB7-8499-1244-B5EC-2E11AE848F2D}"/>
              </a:ext>
            </a:extLst>
          </p:cNvPr>
          <p:cNvPicPr>
            <a:picLocks noChangeAspect="1"/>
          </p:cNvPicPr>
          <p:nvPr userDrawn="1"/>
        </p:nvPicPr>
        <p:blipFill>
          <a:blip r:embed="rId3"/>
          <a:stretch>
            <a:fillRect/>
          </a:stretch>
        </p:blipFill>
        <p:spPr>
          <a:xfrm>
            <a:off x="609001" y="5708826"/>
            <a:ext cx="2141017" cy="715414"/>
          </a:xfrm>
          <a:prstGeom prst="rect">
            <a:avLst/>
          </a:prstGeom>
        </p:spPr>
      </p:pic>
      <p:sp>
        <p:nvSpPr>
          <p:cNvPr id="3" name="Text Placeholder 2">
            <a:extLst>
              <a:ext uri="{FF2B5EF4-FFF2-40B4-BE49-F238E27FC236}">
                <a16:creationId xmlns:a16="http://schemas.microsoft.com/office/drawing/2014/main" id="{370EBBF1-4016-484E-ACC3-70884504C1DB}"/>
              </a:ext>
            </a:extLst>
          </p:cNvPr>
          <p:cNvSpPr>
            <a:spLocks noGrp="1"/>
          </p:cNvSpPr>
          <p:nvPr>
            <p:ph type="body" idx="1"/>
          </p:nvPr>
        </p:nvSpPr>
        <p:spPr>
          <a:xfrm>
            <a:off x="839788" y="1430263"/>
            <a:ext cx="5157787" cy="484922"/>
          </a:xfrm>
          <a:prstGeom prst="rect">
            <a:avLst/>
          </a:prstGeom>
        </p:spPr>
        <p:txBody>
          <a:bodyPr anchor="b">
            <a:normAutofit/>
          </a:bodyPr>
          <a:lstStyle>
            <a:lvl1pPr marL="0" indent="0">
              <a:buNone/>
              <a:defRPr sz="2400" b="1">
                <a:solidFill>
                  <a:srgbClr val="1B4894"/>
                </a:solidFill>
                <a:latin typeface="AvantGarde Bk BT Demi" panose="020B0402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1CA1A1-EB50-EB45-8DC1-D5457E4DAC31}"/>
              </a:ext>
            </a:extLst>
          </p:cNvPr>
          <p:cNvSpPr>
            <a:spLocks noGrp="1"/>
          </p:cNvSpPr>
          <p:nvPr>
            <p:ph sz="half" idx="2"/>
          </p:nvPr>
        </p:nvSpPr>
        <p:spPr>
          <a:xfrm>
            <a:off x="839788" y="1932550"/>
            <a:ext cx="5157787" cy="3491702"/>
          </a:xfrm>
          <a:prstGeom prst="rect">
            <a:avLst/>
          </a:prstGeom>
        </p:spPr>
        <p:txBody>
          <a:bodyPr>
            <a:normAutofit/>
          </a:bodyPr>
          <a:lstStyle>
            <a:lvl1pPr marL="0" indent="0">
              <a:buNone/>
              <a:defRPr sz="3200">
                <a:solidFill>
                  <a:srgbClr val="1B4894"/>
                </a:solidFill>
                <a:latin typeface="AvantGarde Bk BT Demi" panose="020B0402020202020204"/>
              </a:defRPr>
            </a:lvl1pPr>
            <a:lvl2pPr marL="457200" indent="0">
              <a:buNone/>
              <a:defRPr>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8CC8FF-0371-C64F-9E9B-4544020C87C6}"/>
              </a:ext>
            </a:extLst>
          </p:cNvPr>
          <p:cNvSpPr>
            <a:spLocks noGrp="1"/>
          </p:cNvSpPr>
          <p:nvPr>
            <p:ph type="body" sz="quarter" idx="3"/>
          </p:nvPr>
        </p:nvSpPr>
        <p:spPr>
          <a:xfrm>
            <a:off x="6172200" y="1430263"/>
            <a:ext cx="5183188" cy="484922"/>
          </a:xfrm>
          <a:prstGeom prst="rect">
            <a:avLst/>
          </a:prstGeom>
        </p:spPr>
        <p:txBody>
          <a:bodyPr anchor="b">
            <a:normAutofit/>
          </a:bodyPr>
          <a:lstStyle>
            <a:lvl1pPr marL="0" indent="0">
              <a:buNone/>
              <a:defRPr sz="2400" b="1">
                <a:solidFill>
                  <a:srgbClr val="1B4894"/>
                </a:solidFill>
                <a:latin typeface="AvantGarde Bk BT Demi" panose="020B0402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BD801-C874-F348-9A9C-87F27CE4F115}"/>
              </a:ext>
            </a:extLst>
          </p:cNvPr>
          <p:cNvSpPr>
            <a:spLocks noGrp="1"/>
          </p:cNvSpPr>
          <p:nvPr>
            <p:ph sz="quarter" idx="4"/>
          </p:nvPr>
        </p:nvSpPr>
        <p:spPr>
          <a:xfrm>
            <a:off x="6172200" y="1932550"/>
            <a:ext cx="5183188" cy="3491702"/>
          </a:xfrm>
          <a:prstGeom prst="rect">
            <a:avLst/>
          </a:prstGeom>
        </p:spPr>
        <p:txBody>
          <a:bodyPr>
            <a:normAutofit/>
          </a:bodyPr>
          <a:lstStyle>
            <a:lvl1pPr marL="0" indent="0">
              <a:buNone/>
              <a:defRPr sz="3200">
                <a:solidFill>
                  <a:srgbClr val="1B4894"/>
                </a:solidFill>
                <a:latin typeface="AvantGarde Bk BT Demi" panose="020B0402020202020204"/>
              </a:defRPr>
            </a:lvl1pPr>
            <a:lvl2pPr marL="457200" indent="0">
              <a:buNone/>
              <a:defRPr>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2449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484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A93A00-1345-F142-A84D-E3FB8A7DB136}"/>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347508-D215-5F4F-AF5E-D953875C7976}"/>
              </a:ext>
            </a:extLst>
          </p:cNvPr>
          <p:cNvSpPr/>
          <p:nvPr userDrawn="1"/>
        </p:nvSpPr>
        <p:spPr>
          <a:xfrm>
            <a:off x="836613" y="457200"/>
            <a:ext cx="3932238" cy="1600200"/>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8E31B20-52F1-1842-8DE5-470D95C2B079}"/>
              </a:ext>
            </a:extLst>
          </p:cNvPr>
          <p:cNvPicPr>
            <a:picLocks noChangeAspect="1"/>
          </p:cNvPicPr>
          <p:nvPr userDrawn="1"/>
        </p:nvPicPr>
        <p:blipFill>
          <a:blip r:embed="rId2"/>
          <a:stretch>
            <a:fillRect/>
          </a:stretch>
        </p:blipFill>
        <p:spPr>
          <a:xfrm>
            <a:off x="609001" y="5708826"/>
            <a:ext cx="2141017" cy="715414"/>
          </a:xfrm>
          <a:prstGeom prst="rect">
            <a:avLst/>
          </a:prstGeom>
        </p:spPr>
      </p:pic>
      <p:sp>
        <p:nvSpPr>
          <p:cNvPr id="2" name="Title 1">
            <a:extLst>
              <a:ext uri="{FF2B5EF4-FFF2-40B4-BE49-F238E27FC236}">
                <a16:creationId xmlns:a16="http://schemas.microsoft.com/office/drawing/2014/main" id="{DE0CAE52-AEC9-2847-9251-2613E76BA7FB}"/>
              </a:ext>
            </a:extLst>
          </p:cNvPr>
          <p:cNvSpPr>
            <a:spLocks noGrp="1"/>
          </p:cNvSpPr>
          <p:nvPr>
            <p:ph type="title" hasCustomPrompt="1"/>
          </p:nvPr>
        </p:nvSpPr>
        <p:spPr>
          <a:xfrm>
            <a:off x="839788" y="457200"/>
            <a:ext cx="3932237" cy="1600200"/>
          </a:xfrm>
          <a:prstGeom prst="rect">
            <a:avLst/>
          </a:prstGeom>
        </p:spPr>
        <p:txBody>
          <a:bodyPr anchor="b">
            <a:normAutofit/>
          </a:bodyPr>
          <a:lstStyle>
            <a:lvl1pPr>
              <a:defRPr sz="3200" b="1">
                <a:solidFill>
                  <a:schemeClr val="bg1"/>
                </a:solidFill>
                <a:latin typeface="AvantGarde Bk BT Demi" panose="020B0402020202020204"/>
              </a:defRPr>
            </a:lvl1pPr>
          </a:lstStyle>
          <a:p>
            <a:r>
              <a:rPr lang="en-US"/>
              <a:t>Click to edit </a:t>
            </a:r>
            <a:br>
              <a:rPr lang="en-US"/>
            </a:br>
            <a:r>
              <a:rPr lang="en-US"/>
              <a:t>Master title style</a:t>
            </a:r>
          </a:p>
        </p:txBody>
      </p:sp>
      <p:sp>
        <p:nvSpPr>
          <p:cNvPr id="3" name="Content Placeholder 2">
            <a:extLst>
              <a:ext uri="{FF2B5EF4-FFF2-40B4-BE49-F238E27FC236}">
                <a16:creationId xmlns:a16="http://schemas.microsoft.com/office/drawing/2014/main" id="{2310166E-A891-6E4E-B6FB-E0F3ADAE302F}"/>
              </a:ext>
            </a:extLst>
          </p:cNvPr>
          <p:cNvSpPr>
            <a:spLocks noGrp="1"/>
          </p:cNvSpPr>
          <p:nvPr>
            <p:ph idx="1"/>
          </p:nvPr>
        </p:nvSpPr>
        <p:spPr>
          <a:xfrm>
            <a:off x="5183188" y="987425"/>
            <a:ext cx="6172200" cy="4575969"/>
          </a:xfrm>
          <a:prstGeom prst="rect">
            <a:avLst/>
          </a:prstGeom>
        </p:spPr>
        <p:txBody>
          <a:bodyPr>
            <a:normAutofit/>
          </a:bodyPr>
          <a:lstStyle>
            <a:lvl1pPr marL="0" indent="0">
              <a:buNone/>
              <a:defRPr sz="3200">
                <a:solidFill>
                  <a:srgbClr val="1B4894"/>
                </a:solidFill>
                <a:latin typeface="AvantGarde Bk BT Demi" panose="020B0402020202020204"/>
              </a:defRPr>
            </a:lvl1pPr>
            <a:lvl2pPr marL="457200" indent="0">
              <a:buNone/>
              <a:defRPr sz="2800">
                <a:latin typeface="AvantGarde Bk BT Demi" panose="020B0402020202020204"/>
              </a:defRPr>
            </a:lvl2pPr>
            <a:lvl3pPr marL="914400" indent="0">
              <a:buNone/>
              <a:defRPr sz="2400">
                <a:latin typeface="AvantGarde Bk BT Demi" panose="020B0402020202020204"/>
              </a:defRPr>
            </a:lvl3pPr>
            <a:lvl4pPr marL="1371600" indent="0">
              <a:buNone/>
              <a:defRPr sz="2000">
                <a:latin typeface="AvantGarde Bk BT Demi" panose="020B0402020202020204"/>
              </a:defRPr>
            </a:lvl4pPr>
            <a:lvl5pPr marL="1828800" indent="0">
              <a:buNone/>
              <a:defRPr sz="2000">
                <a:latin typeface="AvantGarde Bk BT Demi" panose="020B0402020202020204"/>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5E1EA9-95A9-8B4E-B823-512E03AF2713}"/>
              </a:ext>
            </a:extLst>
          </p:cNvPr>
          <p:cNvSpPr>
            <a:spLocks noGrp="1"/>
          </p:cNvSpPr>
          <p:nvPr>
            <p:ph type="body" sz="half" idx="2"/>
          </p:nvPr>
        </p:nvSpPr>
        <p:spPr>
          <a:xfrm>
            <a:off x="836614" y="2057400"/>
            <a:ext cx="3932237" cy="3505994"/>
          </a:xfrm>
          <a:prstGeom prst="rect">
            <a:avLst/>
          </a:prstGeom>
        </p:spPr>
        <p:txBody>
          <a:bodyPr>
            <a:normAutofit/>
          </a:bodyPr>
          <a:lstStyle>
            <a:lvl1pPr marL="0" indent="0">
              <a:buNone/>
              <a:defRPr sz="1600">
                <a:latin typeface="AvantGarde Bk BT Demi" panose="020B0402020202020204"/>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2" name="Picture 11">
            <a:extLst>
              <a:ext uri="{FF2B5EF4-FFF2-40B4-BE49-F238E27FC236}">
                <a16:creationId xmlns:a16="http://schemas.microsoft.com/office/drawing/2014/main" id="{28C5C5D7-C304-7A41-9FD0-53C7ACBE6B82}"/>
              </a:ext>
            </a:extLst>
          </p:cNvPr>
          <p:cNvPicPr>
            <a:picLocks noChangeAspect="1"/>
          </p:cNvPicPr>
          <p:nvPr userDrawn="1"/>
        </p:nvPicPr>
        <p:blipFill rotWithShape="1">
          <a:blip r:embed="rId3"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Tree>
    <p:extLst>
      <p:ext uri="{BB962C8B-B14F-4D97-AF65-F5344CB8AC3E}">
        <p14:creationId xmlns:p14="http://schemas.microsoft.com/office/powerpoint/2010/main" val="3721730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77193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ACB69E-9FCA-FD4B-83BF-3FECE71BE53A}"/>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048855D-F941-F340-8DD1-65EF1DECA122}"/>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14" name="Rectangle 13">
            <a:extLst>
              <a:ext uri="{FF2B5EF4-FFF2-40B4-BE49-F238E27FC236}">
                <a16:creationId xmlns:a16="http://schemas.microsoft.com/office/drawing/2014/main" id="{AE6A940B-46C5-E949-BD8A-A48D617795FD}"/>
              </a:ext>
            </a:extLst>
          </p:cNvPr>
          <p:cNvSpPr/>
          <p:nvPr userDrawn="1"/>
        </p:nvSpPr>
        <p:spPr>
          <a:xfrm>
            <a:off x="836612" y="460974"/>
            <a:ext cx="3932237" cy="1069975"/>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9E05F1A-99A3-194E-9DAD-A1744481ADB8}"/>
              </a:ext>
            </a:extLst>
          </p:cNvPr>
          <p:cNvPicPr>
            <a:picLocks noChangeAspect="1"/>
          </p:cNvPicPr>
          <p:nvPr userDrawn="1"/>
        </p:nvPicPr>
        <p:blipFill>
          <a:blip r:embed="rId3"/>
          <a:stretch>
            <a:fillRect/>
          </a:stretch>
        </p:blipFill>
        <p:spPr>
          <a:xfrm>
            <a:off x="609001" y="5708826"/>
            <a:ext cx="2141017" cy="715414"/>
          </a:xfrm>
          <a:prstGeom prst="rect">
            <a:avLst/>
          </a:prstGeom>
        </p:spPr>
      </p:pic>
      <p:sp>
        <p:nvSpPr>
          <p:cNvPr id="16" name="Title 1">
            <a:extLst>
              <a:ext uri="{FF2B5EF4-FFF2-40B4-BE49-F238E27FC236}">
                <a16:creationId xmlns:a16="http://schemas.microsoft.com/office/drawing/2014/main" id="{5A1DB6EA-EEC5-EC4C-AD1A-F30209617C44}"/>
              </a:ext>
            </a:extLst>
          </p:cNvPr>
          <p:cNvSpPr>
            <a:spLocks noGrp="1"/>
          </p:cNvSpPr>
          <p:nvPr>
            <p:ph type="title" hasCustomPrompt="1"/>
          </p:nvPr>
        </p:nvSpPr>
        <p:spPr>
          <a:xfrm>
            <a:off x="839788" y="463538"/>
            <a:ext cx="3932237" cy="1069976"/>
          </a:xfrm>
          <a:prstGeom prst="rect">
            <a:avLst/>
          </a:prstGeom>
        </p:spPr>
        <p:txBody>
          <a:bodyPr anchor="b">
            <a:normAutofit/>
          </a:bodyPr>
          <a:lstStyle>
            <a:lvl1pPr>
              <a:defRPr sz="3200" b="1">
                <a:solidFill>
                  <a:schemeClr val="bg1"/>
                </a:solidFill>
                <a:latin typeface="AvantGarde Bk BT Book" panose="020B0402020202020204" pitchFamily="34" charset="0"/>
              </a:defRPr>
            </a:lvl1pPr>
          </a:lstStyle>
          <a:p>
            <a:r>
              <a:rPr lang="en-US"/>
              <a:t>Click to edit </a:t>
            </a:r>
            <a:br>
              <a:rPr lang="en-US"/>
            </a:br>
            <a:r>
              <a:rPr lang="en-US"/>
              <a:t>Master title style</a:t>
            </a:r>
          </a:p>
        </p:txBody>
      </p:sp>
      <p:sp>
        <p:nvSpPr>
          <p:cNvPr id="17" name="Text Placeholder 3">
            <a:extLst>
              <a:ext uri="{FF2B5EF4-FFF2-40B4-BE49-F238E27FC236}">
                <a16:creationId xmlns:a16="http://schemas.microsoft.com/office/drawing/2014/main" id="{3208FE7E-439A-794F-8FFC-3ECFA3743BEC}"/>
              </a:ext>
            </a:extLst>
          </p:cNvPr>
          <p:cNvSpPr>
            <a:spLocks noGrp="1"/>
          </p:cNvSpPr>
          <p:nvPr>
            <p:ph type="body" sz="half" idx="2"/>
          </p:nvPr>
        </p:nvSpPr>
        <p:spPr>
          <a:xfrm>
            <a:off x="836614" y="1533513"/>
            <a:ext cx="3932237" cy="4029879"/>
          </a:xfrm>
          <a:prstGeom prst="rect">
            <a:avLst/>
          </a:prstGeom>
        </p:spPr>
        <p:txBody>
          <a:bodyPr>
            <a:normAutofit/>
          </a:bodyPr>
          <a:lstStyle>
            <a:lvl1pPr marL="0" indent="0">
              <a:buNone/>
              <a:defRPr sz="1600">
                <a:latin typeface="AvantGarde Bk BT Demi" panose="020B0402020202020204"/>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B2421E57-B7BE-0A49-8EF3-4A73AD82C107}"/>
              </a:ext>
            </a:extLst>
          </p:cNvPr>
          <p:cNvSpPr>
            <a:spLocks noGrp="1"/>
          </p:cNvSpPr>
          <p:nvPr>
            <p:ph type="pic" idx="1"/>
          </p:nvPr>
        </p:nvSpPr>
        <p:spPr>
          <a:xfrm>
            <a:off x="5183188" y="987425"/>
            <a:ext cx="6172200" cy="4575969"/>
          </a:xfrm>
          <a:prstGeom prst="rect">
            <a:avLst/>
          </a:prstGeom>
        </p:spPr>
        <p:txBody>
          <a:bodyPr>
            <a:normAutofit/>
          </a:bodyPr>
          <a:lstStyle>
            <a:lvl1pPr marL="0" indent="0">
              <a:buNone/>
              <a:defRPr sz="3200">
                <a:latin typeface="AvantGarde Bk BT Book" panose="020B0402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515912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Reverse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ACB69E-9FCA-FD4B-83BF-3FECE71BE53A}"/>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048855D-F941-F340-8DD1-65EF1DECA122}"/>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9" name="Rectangle 8">
            <a:extLst>
              <a:ext uri="{FF2B5EF4-FFF2-40B4-BE49-F238E27FC236}">
                <a16:creationId xmlns:a16="http://schemas.microsoft.com/office/drawing/2014/main" id="{8B810D90-16E6-C545-8878-527FECFA3918}"/>
              </a:ext>
            </a:extLst>
          </p:cNvPr>
          <p:cNvSpPr/>
          <p:nvPr userDrawn="1"/>
        </p:nvSpPr>
        <p:spPr>
          <a:xfrm>
            <a:off x="7423150" y="460089"/>
            <a:ext cx="3932238" cy="51033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4" name="Rectangle 13">
            <a:extLst>
              <a:ext uri="{FF2B5EF4-FFF2-40B4-BE49-F238E27FC236}">
                <a16:creationId xmlns:a16="http://schemas.microsoft.com/office/drawing/2014/main" id="{AE6A940B-46C5-E949-BD8A-A48D617795FD}"/>
              </a:ext>
            </a:extLst>
          </p:cNvPr>
          <p:cNvSpPr/>
          <p:nvPr userDrawn="1"/>
        </p:nvSpPr>
        <p:spPr>
          <a:xfrm>
            <a:off x="7423150" y="457200"/>
            <a:ext cx="3932238" cy="1076311"/>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9E05F1A-99A3-194E-9DAD-A1744481ADB8}"/>
              </a:ext>
            </a:extLst>
          </p:cNvPr>
          <p:cNvPicPr>
            <a:picLocks noChangeAspect="1"/>
          </p:cNvPicPr>
          <p:nvPr userDrawn="1"/>
        </p:nvPicPr>
        <p:blipFill>
          <a:blip r:embed="rId3"/>
          <a:stretch>
            <a:fillRect/>
          </a:stretch>
        </p:blipFill>
        <p:spPr>
          <a:xfrm>
            <a:off x="609001" y="5708826"/>
            <a:ext cx="2141017" cy="715414"/>
          </a:xfrm>
          <a:prstGeom prst="rect">
            <a:avLst/>
          </a:prstGeom>
        </p:spPr>
      </p:pic>
      <p:sp>
        <p:nvSpPr>
          <p:cNvPr id="3" name="Picture Placeholder 2">
            <a:extLst>
              <a:ext uri="{FF2B5EF4-FFF2-40B4-BE49-F238E27FC236}">
                <a16:creationId xmlns:a16="http://schemas.microsoft.com/office/drawing/2014/main" id="{B2421E57-B7BE-0A49-8EF3-4A73AD82C107}"/>
              </a:ext>
            </a:extLst>
          </p:cNvPr>
          <p:cNvSpPr>
            <a:spLocks noGrp="1"/>
          </p:cNvSpPr>
          <p:nvPr>
            <p:ph type="pic" idx="1"/>
          </p:nvPr>
        </p:nvSpPr>
        <p:spPr>
          <a:xfrm>
            <a:off x="833438" y="987425"/>
            <a:ext cx="6172200" cy="4575969"/>
          </a:xfrm>
          <a:prstGeom prst="rect">
            <a:avLst/>
          </a:prstGeom>
        </p:spPr>
        <p:txBody>
          <a:bodyPr/>
          <a:lstStyle>
            <a:lvl1pPr marL="0" indent="0">
              <a:buNone/>
              <a:defRPr sz="3200">
                <a:latin typeface="AvantGarde Bk BT Demi" panose="020B0402020202020204"/>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Title 1">
            <a:extLst>
              <a:ext uri="{FF2B5EF4-FFF2-40B4-BE49-F238E27FC236}">
                <a16:creationId xmlns:a16="http://schemas.microsoft.com/office/drawing/2014/main" id="{B9152DB2-777C-FF4B-89D1-863A5C292FBA}"/>
              </a:ext>
            </a:extLst>
          </p:cNvPr>
          <p:cNvSpPr>
            <a:spLocks noGrp="1"/>
          </p:cNvSpPr>
          <p:nvPr>
            <p:ph type="title" hasCustomPrompt="1"/>
          </p:nvPr>
        </p:nvSpPr>
        <p:spPr>
          <a:xfrm>
            <a:off x="7423150" y="463538"/>
            <a:ext cx="3932237" cy="1069976"/>
          </a:xfrm>
          <a:prstGeom prst="rect">
            <a:avLst/>
          </a:prstGeom>
        </p:spPr>
        <p:txBody>
          <a:bodyPr anchor="b">
            <a:normAutofit/>
          </a:bodyPr>
          <a:lstStyle>
            <a:lvl1pPr>
              <a:defRPr sz="3200" b="1">
                <a:solidFill>
                  <a:schemeClr val="bg1"/>
                </a:solidFill>
                <a:latin typeface="AvantGarde Bk BT Book" panose="020B0402020202020204" pitchFamily="34" charset="0"/>
              </a:defRPr>
            </a:lvl1pPr>
          </a:lstStyle>
          <a:p>
            <a:r>
              <a:rPr lang="en-US"/>
              <a:t>Click to edit </a:t>
            </a:r>
            <a:br>
              <a:rPr lang="en-US"/>
            </a:br>
            <a:r>
              <a:rPr lang="en-US"/>
              <a:t>Master title style</a:t>
            </a:r>
          </a:p>
        </p:txBody>
      </p:sp>
      <p:sp>
        <p:nvSpPr>
          <p:cNvPr id="11" name="Text Placeholder 3">
            <a:extLst>
              <a:ext uri="{FF2B5EF4-FFF2-40B4-BE49-F238E27FC236}">
                <a16:creationId xmlns:a16="http://schemas.microsoft.com/office/drawing/2014/main" id="{690E1CAB-E6DB-2247-B6EB-EA1486B977B5}"/>
              </a:ext>
            </a:extLst>
          </p:cNvPr>
          <p:cNvSpPr>
            <a:spLocks noGrp="1"/>
          </p:cNvSpPr>
          <p:nvPr>
            <p:ph type="body" sz="half" idx="2"/>
          </p:nvPr>
        </p:nvSpPr>
        <p:spPr>
          <a:xfrm>
            <a:off x="7419976" y="1533513"/>
            <a:ext cx="3932237" cy="4029879"/>
          </a:xfrm>
          <a:prstGeom prst="rect">
            <a:avLst/>
          </a:prstGeom>
        </p:spPr>
        <p:txBody>
          <a:bodyPr>
            <a:normAutofit/>
          </a:bodyPr>
          <a:lstStyle>
            <a:lvl1pPr marL="0" indent="0">
              <a:buNone/>
              <a:defRPr sz="1600">
                <a:latin typeface="AvantGarde Bk BT Demi" panose="020B0402020202020204"/>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784270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ACB69E-9FCA-FD4B-83BF-3FECE71BE53A}"/>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048855D-F941-F340-8DD1-65EF1DECA122}"/>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14" name="Rectangle 13">
            <a:extLst>
              <a:ext uri="{FF2B5EF4-FFF2-40B4-BE49-F238E27FC236}">
                <a16:creationId xmlns:a16="http://schemas.microsoft.com/office/drawing/2014/main" id="{AE6A940B-46C5-E949-BD8A-A48D617795FD}"/>
              </a:ext>
            </a:extLst>
          </p:cNvPr>
          <p:cNvSpPr/>
          <p:nvPr userDrawn="1"/>
        </p:nvSpPr>
        <p:spPr>
          <a:xfrm>
            <a:off x="836612" y="460974"/>
            <a:ext cx="10515599" cy="1069975"/>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9E05F1A-99A3-194E-9DAD-A1744481ADB8}"/>
              </a:ext>
            </a:extLst>
          </p:cNvPr>
          <p:cNvPicPr>
            <a:picLocks noChangeAspect="1"/>
          </p:cNvPicPr>
          <p:nvPr userDrawn="1"/>
        </p:nvPicPr>
        <p:blipFill>
          <a:blip r:embed="rId3"/>
          <a:stretch>
            <a:fillRect/>
          </a:stretch>
        </p:blipFill>
        <p:spPr>
          <a:xfrm>
            <a:off x="609001" y="5708826"/>
            <a:ext cx="2141017" cy="715414"/>
          </a:xfrm>
          <a:prstGeom prst="rect">
            <a:avLst/>
          </a:prstGeom>
        </p:spPr>
      </p:pic>
      <p:sp>
        <p:nvSpPr>
          <p:cNvPr id="16" name="Title 1">
            <a:extLst>
              <a:ext uri="{FF2B5EF4-FFF2-40B4-BE49-F238E27FC236}">
                <a16:creationId xmlns:a16="http://schemas.microsoft.com/office/drawing/2014/main" id="{5A1DB6EA-EEC5-EC4C-AD1A-F30209617C44}"/>
              </a:ext>
            </a:extLst>
          </p:cNvPr>
          <p:cNvSpPr>
            <a:spLocks noGrp="1"/>
          </p:cNvSpPr>
          <p:nvPr>
            <p:ph type="title" hasCustomPrompt="1"/>
          </p:nvPr>
        </p:nvSpPr>
        <p:spPr>
          <a:xfrm>
            <a:off x="839788" y="463538"/>
            <a:ext cx="10512423" cy="1069976"/>
          </a:xfrm>
          <a:prstGeom prst="rect">
            <a:avLst/>
          </a:prstGeom>
        </p:spPr>
        <p:txBody>
          <a:bodyPr anchor="b">
            <a:normAutofit/>
          </a:bodyPr>
          <a:lstStyle>
            <a:lvl1pPr>
              <a:defRPr sz="3200" b="1">
                <a:solidFill>
                  <a:schemeClr val="bg1"/>
                </a:solidFill>
                <a:latin typeface="AvantGarde Bk BT Book" panose="020B0402020202020204" pitchFamily="34" charset="0"/>
              </a:defRPr>
            </a:lvl1pPr>
          </a:lstStyle>
          <a:p>
            <a:r>
              <a:rPr lang="en-US"/>
              <a:t>Click to edit </a:t>
            </a:r>
            <a:br>
              <a:rPr lang="en-US"/>
            </a:br>
            <a:r>
              <a:rPr lang="en-US"/>
              <a:t>Master title style</a:t>
            </a:r>
          </a:p>
        </p:txBody>
      </p:sp>
      <p:sp>
        <p:nvSpPr>
          <p:cNvPr id="17" name="Text Placeholder 3">
            <a:extLst>
              <a:ext uri="{FF2B5EF4-FFF2-40B4-BE49-F238E27FC236}">
                <a16:creationId xmlns:a16="http://schemas.microsoft.com/office/drawing/2014/main" id="{3208FE7E-439A-794F-8FFC-3ECFA3743BEC}"/>
              </a:ext>
            </a:extLst>
          </p:cNvPr>
          <p:cNvSpPr>
            <a:spLocks noGrp="1"/>
          </p:cNvSpPr>
          <p:nvPr>
            <p:ph type="body" sz="half" idx="2"/>
          </p:nvPr>
        </p:nvSpPr>
        <p:spPr>
          <a:xfrm>
            <a:off x="836614" y="1533513"/>
            <a:ext cx="3932237" cy="4029879"/>
          </a:xfrm>
          <a:prstGeom prst="rect">
            <a:avLst/>
          </a:prstGeom>
        </p:spPr>
        <p:txBody>
          <a:bodyPr>
            <a:normAutofit/>
          </a:bodyPr>
          <a:lstStyle>
            <a:lvl1pPr marL="0" indent="0">
              <a:buNone/>
              <a:defRPr sz="1600">
                <a:latin typeface="AvantGarde Bk BT Demi" panose="020B0402020202020204"/>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B2421E57-B7BE-0A49-8EF3-4A73AD82C107}"/>
              </a:ext>
            </a:extLst>
          </p:cNvPr>
          <p:cNvSpPr>
            <a:spLocks noGrp="1"/>
          </p:cNvSpPr>
          <p:nvPr>
            <p:ph type="pic" idx="1"/>
          </p:nvPr>
        </p:nvSpPr>
        <p:spPr>
          <a:xfrm>
            <a:off x="5183188" y="1533514"/>
            <a:ext cx="6172200" cy="4029880"/>
          </a:xfrm>
          <a:prstGeom prst="rect">
            <a:avLst/>
          </a:prstGeom>
        </p:spPr>
        <p:txBody>
          <a:bodyPr>
            <a:normAutofit/>
          </a:bodyPr>
          <a:lstStyle>
            <a:lvl1pPr marL="0" indent="0">
              <a:buNone/>
              <a:defRPr sz="3200">
                <a:latin typeface="AvantGarde Bk BT Demi" panose="020B0402020202020204"/>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123468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C03FE-B128-4A41-BDB9-B66EB9C34F94}" type="slidenum">
              <a:rPr lang="en-US" smtClean="0"/>
              <a:t>‹#›</a:t>
            </a:fld>
            <a:endParaRPr lang="en-US"/>
          </a:p>
        </p:txBody>
      </p:sp>
    </p:spTree>
    <p:extLst>
      <p:ext uri="{BB962C8B-B14F-4D97-AF65-F5344CB8AC3E}">
        <p14:creationId xmlns:p14="http://schemas.microsoft.com/office/powerpoint/2010/main" val="1048511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1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9036" y="1825625"/>
            <a:ext cx="11103428" cy="4351338"/>
          </a:xfrm>
        </p:spPr>
        <p:txBody>
          <a:bodyPr/>
          <a:lstStyle>
            <a:lvl1pPr marL="0" indent="0" algn="l" defTabSz="914400" rtl="0" eaLnBrk="1" latinLnBrk="0" hangingPunct="1">
              <a:lnSpc>
                <a:spcPct val="90000"/>
              </a:lnSpc>
              <a:spcBef>
                <a:spcPts val="0"/>
              </a:spcBef>
              <a:spcAft>
                <a:spcPts val="900"/>
              </a:spcAft>
              <a:buFontTx/>
              <a:buNone/>
              <a:defRPr lang="en-US" sz="3600" kern="1200" baseline="0" dirty="0" smtClean="0">
                <a:solidFill>
                  <a:srgbClr val="032D84"/>
                </a:solidFill>
                <a:latin typeface="Segoe UI Light" panose="020B0502040204020203" pitchFamily="34" charset="0"/>
                <a:ea typeface="+mn-ea"/>
                <a:cs typeface="Segoe UI Light" panose="020B0502040204020203" pitchFamily="34" charset="0"/>
              </a:defRPr>
            </a:lvl1pPr>
            <a:lvl2pPr marL="457200" indent="0">
              <a:buNone/>
              <a:defRPr lang="en-US" sz="2400" kern="1200" baseline="0" dirty="0" smtClean="0">
                <a:solidFill>
                  <a:schemeClr val="tx1"/>
                </a:solidFill>
                <a:latin typeface="Segoe UI" panose="020B0502040204020203" pitchFamily="34" charset="0"/>
                <a:ea typeface="+mn-ea"/>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66ADF286-71A8-45E9-A5F7-4995209A4D57}" type="slidenum">
              <a:rPr lang="en-US" smtClean="0"/>
              <a:pPr>
                <a:defRPr/>
              </a:pPr>
              <a:t>‹#›</a:t>
            </a:fld>
            <a:endParaRPr lang="en-US" sz="1600">
              <a:solidFill>
                <a:schemeClr val="tx2"/>
              </a:solidFill>
            </a:endParaRPr>
          </a:p>
        </p:txBody>
      </p:sp>
      <p:sp>
        <p:nvSpPr>
          <p:cNvPr id="9" name="Title 1"/>
          <p:cNvSpPr>
            <a:spLocks noGrp="1"/>
          </p:cNvSpPr>
          <p:nvPr>
            <p:ph type="title"/>
          </p:nvPr>
        </p:nvSpPr>
        <p:spPr>
          <a:xfrm>
            <a:off x="704850" y="103868"/>
            <a:ext cx="10515600" cy="1063625"/>
          </a:xfrm>
        </p:spPr>
        <p:txBody>
          <a:bodyPr>
            <a:normAutofit/>
          </a:bodyPr>
          <a:lstStyle>
            <a:lvl1pPr>
              <a:defRPr lang="en-US" sz="5400" kern="1200" dirty="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87085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C03FE-B128-4A41-BDB9-B66EB9C34F94}" type="slidenum">
              <a:rPr lang="en-US" smtClean="0"/>
              <a:t>‹#›</a:t>
            </a:fld>
            <a:endParaRPr lang="en-US"/>
          </a:p>
        </p:txBody>
      </p:sp>
    </p:spTree>
    <p:extLst>
      <p:ext uri="{BB962C8B-B14F-4D97-AF65-F5344CB8AC3E}">
        <p14:creationId xmlns:p14="http://schemas.microsoft.com/office/powerpoint/2010/main" val="25427452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urse title">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Autofit/>
          </a:bodyPr>
          <a:lstStyle>
            <a:lvl1pPr>
              <a:defRPr sz="6000">
                <a:solidFill>
                  <a:schemeClr val="accent1"/>
                </a:solidFill>
              </a:defRPr>
            </a:lvl1pPr>
          </a:lstStyle>
          <a:p>
            <a:r>
              <a:rPr lang="en-US"/>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endParaRPr lang="en-AU"/>
          </a:p>
        </p:txBody>
      </p:sp>
    </p:spTree>
    <p:extLst>
      <p:ext uri="{BB962C8B-B14F-4D97-AF65-F5344CB8AC3E}">
        <p14:creationId xmlns:p14="http://schemas.microsoft.com/office/powerpoint/2010/main" val="338852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4" name="Footer Placeholder 3">
            <a:extLst>
              <a:ext uri="{FF2B5EF4-FFF2-40B4-BE49-F238E27FC236}">
                <a16:creationId xmlns:a16="http://schemas.microsoft.com/office/drawing/2014/main" id="{38C45D6C-359B-4C71-8F2F-7C0C3F42DC78}"/>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413896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72114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6" name="Graphic">
            <a:extLst>
              <a:ext uri="{FF2B5EF4-FFF2-40B4-BE49-F238E27FC236}">
                <a16:creationId xmlns:a16="http://schemas.microsoft.com/office/drawing/2014/main" id="{4C114976-1449-4DF1-8D68-06CB1A61B65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1992" y="279390"/>
            <a:ext cx="1169946" cy="1169946"/>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0"/>
          </a:xfrm>
        </p:spPr>
        <p:txBody>
          <a:bodyPr anchor="t" anchorCtr="0">
            <a:noAutofit/>
          </a:bodyPr>
          <a:lstStyle>
            <a:lvl1pPr>
              <a:defRPr>
                <a:solidFill>
                  <a:schemeClr val="bg1"/>
                </a:solidFill>
              </a:defRPr>
            </a:lvl1pPr>
          </a:lstStyle>
          <a:p>
            <a:r>
              <a:rPr lang="en-US"/>
              <a:t>Lab code</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97200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Lab minutes</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7131963-35AF-4552-A651-B87ABAE423A6}"/>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131779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4" name="Footer Placeholder 3">
            <a:extLst>
              <a:ext uri="{FF2B5EF4-FFF2-40B4-BE49-F238E27FC236}">
                <a16:creationId xmlns:a16="http://schemas.microsoft.com/office/drawing/2014/main" id="{38C45D6C-359B-4C71-8F2F-7C0C3F42DC7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06031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Resources">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8" name="Graphic">
            <a:extLst>
              <a:ext uri="{FF2B5EF4-FFF2-40B4-BE49-F238E27FC236}">
                <a16:creationId xmlns:a16="http://schemas.microsoft.com/office/drawing/2014/main" id="{7F4F59B2-34EC-49ED-ABDB-5147356FF3A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8199" y="279390"/>
            <a:ext cx="1203062" cy="1203062"/>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1"/>
          </a:xfrm>
        </p:spPr>
        <p:txBody>
          <a:bodyPr anchor="t" anchorCtr="0">
            <a:noAutofit/>
          </a:bodyPr>
          <a:lstStyle>
            <a:lvl1pPr>
              <a:defRPr>
                <a:solidFill>
                  <a:schemeClr val="bg1"/>
                </a:solidFill>
              </a:defRPr>
            </a:lvl1pPr>
          </a:lstStyle>
          <a:p>
            <a:r>
              <a:rPr lang="en-US"/>
              <a:t>Resources text</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97200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marL="0" indent="0">
              <a:buFontTx/>
              <a:buNone/>
              <a:defRPr/>
            </a:lvl1pPr>
            <a:lvl2pPr marL="0" indent="0">
              <a:buFontTx/>
              <a:buNone/>
              <a:defRPr sz="1800"/>
            </a:lvl2pPr>
            <a:lvl3pPr marL="0" indent="0">
              <a:buFontTx/>
              <a:buNone/>
              <a:defRPr/>
            </a:lvl3pPr>
            <a:lvl4pPr marL="626400" indent="0">
              <a:buFontTx/>
              <a:buNone/>
              <a:defRPr/>
            </a:lvl4pPr>
            <a:lvl5pPr marL="810000" indent="0">
              <a:buFontTx/>
              <a:buNone/>
              <a:defRPr/>
            </a:lvl5pPr>
          </a:lstStyle>
          <a:p>
            <a:pPr lvl="0"/>
            <a:r>
              <a:rPr lang="en-US"/>
              <a:t>Click to edit text</a:t>
            </a:r>
          </a:p>
          <a:p>
            <a:pPr lvl="1"/>
            <a:r>
              <a:rPr lang="en-US"/>
              <a:t>Second level</a:t>
            </a:r>
          </a:p>
        </p:txBody>
      </p:sp>
      <p:sp>
        <p:nvSpPr>
          <p:cNvPr id="4" name="Footer Placeholder 3">
            <a:extLst>
              <a:ext uri="{FF2B5EF4-FFF2-40B4-BE49-F238E27FC236}">
                <a16:creationId xmlns:a16="http://schemas.microsoft.com/office/drawing/2014/main" id="{8EEE2944-E526-4E41-B8CB-5ECD8A11BD43}"/>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209434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Questions">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5" name="Graphic">
            <a:extLst>
              <a:ext uri="{FF2B5EF4-FFF2-40B4-BE49-F238E27FC236}">
                <a16:creationId xmlns:a16="http://schemas.microsoft.com/office/drawing/2014/main" id="{DD400FA2-80CE-4165-AC03-EC04337565B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72057" y="279390"/>
            <a:ext cx="1262742" cy="1262742"/>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756000"/>
          </a:xfrm>
        </p:spPr>
        <p:txBody>
          <a:bodyPr anchor="t" anchorCtr="0">
            <a:noAutofit/>
          </a:bodyPr>
          <a:lstStyle>
            <a:lvl1pPr>
              <a:defRPr>
                <a:solidFill>
                  <a:schemeClr val="bg1"/>
                </a:solidFill>
              </a:defRPr>
            </a:lvl1pPr>
          </a:lstStyle>
          <a:p>
            <a:r>
              <a:rPr lang="en-US"/>
              <a:t>Questions text</a:t>
            </a:r>
          </a:p>
        </p:txBody>
      </p:sp>
      <p:sp>
        <p:nvSpPr>
          <p:cNvPr id="3" name="Footer Placeholder 2">
            <a:extLst>
              <a:ext uri="{FF2B5EF4-FFF2-40B4-BE49-F238E27FC236}">
                <a16:creationId xmlns:a16="http://schemas.microsoft.com/office/drawing/2014/main" id="{39386DAC-FDF0-4FF4-8BA3-03CE6ECCF470}"/>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46717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odule title">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endParaRPr lang="en-AU"/>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a:t>Enter product name in accent color, then new line then use white for remainder of title</a:t>
            </a:r>
          </a:p>
        </p:txBody>
      </p:sp>
    </p:spTree>
    <p:extLst>
      <p:ext uri="{BB962C8B-B14F-4D97-AF65-F5344CB8AC3E}">
        <p14:creationId xmlns:p14="http://schemas.microsoft.com/office/powerpoint/2010/main" val="218304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8" name="Graphic">
            <a:extLst>
              <a:ext uri="{FF2B5EF4-FFF2-40B4-BE49-F238E27FC236}">
                <a16:creationId xmlns:a16="http://schemas.microsoft.com/office/drawing/2014/main" id="{08EAEBDE-B5AC-4330-9E98-F3225146836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308" y="279390"/>
            <a:ext cx="1254630" cy="1254630"/>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0"/>
          </a:xfrm>
        </p:spPr>
        <p:txBody>
          <a:bodyPr anchor="t" anchorCtr="0">
            <a:noAutofit/>
          </a:bodyPr>
          <a:lstStyle>
            <a:lvl1pPr>
              <a:defRPr>
                <a:solidFill>
                  <a:schemeClr val="bg1"/>
                </a:solidFill>
              </a:defRPr>
            </a:lvl1pPr>
          </a:lstStyle>
          <a:p>
            <a:r>
              <a:rPr lang="en-US"/>
              <a:t>Demo code</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2A3E67C1-6C4B-4C84-B6F5-37DEAD138BD9}"/>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2846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New Section">
    <p:spTree>
      <p:nvGrpSpPr>
        <p:cNvPr id="1" name=""/>
        <p:cNvGrpSpPr/>
        <p:nvPr/>
      </p:nvGrpSpPr>
      <p:grpSpPr>
        <a:xfrm>
          <a:off x="0" y="0"/>
          <a:ext cx="0" cy="0"/>
          <a:chOff x="0" y="0"/>
          <a:chExt cx="0" cy="0"/>
        </a:xfrm>
      </p:grpSpPr>
      <p:sp>
        <p:nvSpPr>
          <p:cNvPr id="9" name="Rectangle 8"/>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143000"/>
            <a:ext cx="12192000" cy="4188279"/>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1143000"/>
            <a:ext cx="12192000" cy="4188279"/>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Content Placeholder 22"/>
          <p:cNvSpPr>
            <a:spLocks noGrp="1"/>
          </p:cNvSpPr>
          <p:nvPr>
            <p:ph sz="quarter" idx="11" hasCustomPrompt="1"/>
          </p:nvPr>
        </p:nvSpPr>
        <p:spPr>
          <a:xfrm>
            <a:off x="898409" y="1669488"/>
            <a:ext cx="10310813" cy="939111"/>
          </a:xfrm>
        </p:spPr>
        <p:txBody>
          <a:bodyPr>
            <a:normAutofit/>
          </a:bodyPr>
          <a:lstStyle>
            <a:lvl1pPr marL="0" indent="0">
              <a:buNone/>
              <a:defRPr lang="en-US" sz="5400" b="0" kern="1200" dirty="0" smtClean="0">
                <a:solidFill>
                  <a:schemeClr val="bg1"/>
                </a:solidFill>
                <a:latin typeface="Segoe UI Light" panose="020B0502040204020203" pitchFamily="34" charset="0"/>
                <a:ea typeface="+mj-ea"/>
                <a:cs typeface="Segoe UI Light" panose="020B0502040204020203" pitchFamily="34" charset="0"/>
              </a:defRPr>
            </a:lvl1pPr>
          </a:lstStyle>
          <a:p>
            <a:pPr lvl="0"/>
            <a:r>
              <a:rPr lang="en-US"/>
              <a:t>[Session Title]</a:t>
            </a:r>
          </a:p>
        </p:txBody>
      </p:sp>
      <p:sp>
        <p:nvSpPr>
          <p:cNvPr id="10" name="Content Placeholder 22"/>
          <p:cNvSpPr>
            <a:spLocks noGrp="1"/>
          </p:cNvSpPr>
          <p:nvPr>
            <p:ph sz="quarter" idx="12" hasCustomPrompt="1"/>
          </p:nvPr>
        </p:nvSpPr>
        <p:spPr>
          <a:xfrm>
            <a:off x="898410" y="2743200"/>
            <a:ext cx="10310813" cy="2057400"/>
          </a:xfrm>
        </p:spPr>
        <p:txBody>
          <a:bodyPr>
            <a:normAutofit/>
          </a:bodyPr>
          <a:lstStyle>
            <a:lvl1pPr marL="0" indent="0">
              <a:buNone/>
              <a:defRPr lang="en-US" sz="3600" b="0" kern="1200" dirty="0" smtClean="0">
                <a:solidFill>
                  <a:schemeClr val="bg1"/>
                </a:solidFill>
                <a:latin typeface="Segoe UI Light" panose="020B0502040204020203" pitchFamily="34" charset="0"/>
                <a:ea typeface="+mj-ea"/>
                <a:cs typeface="Segoe UI Light" panose="020B0502040204020203" pitchFamily="34" charset="0"/>
              </a:defRPr>
            </a:lvl1pPr>
          </a:lstStyle>
          <a:p>
            <a:pPr lvl="0"/>
            <a:r>
              <a:rPr lang="en-US"/>
              <a:t>[Session Title]</a:t>
            </a:r>
          </a:p>
        </p:txBody>
      </p:sp>
    </p:spTree>
    <p:extLst>
      <p:ext uri="{BB962C8B-B14F-4D97-AF65-F5344CB8AC3E}">
        <p14:creationId xmlns:p14="http://schemas.microsoft.com/office/powerpoint/2010/main" val="110496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6" name="Graphic">
            <a:extLst>
              <a:ext uri="{FF2B5EF4-FFF2-40B4-BE49-F238E27FC236}">
                <a16:creationId xmlns:a16="http://schemas.microsoft.com/office/drawing/2014/main" id="{4C114976-1449-4DF1-8D68-06CB1A61B65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1992" y="279390"/>
            <a:ext cx="1169946" cy="1169946"/>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0"/>
          </a:xfrm>
        </p:spPr>
        <p:txBody>
          <a:bodyPr anchor="t" anchorCtr="0">
            <a:noAutofit/>
          </a:bodyPr>
          <a:lstStyle>
            <a:lvl1pPr>
              <a:defRPr>
                <a:solidFill>
                  <a:schemeClr val="bg1"/>
                </a:solidFill>
              </a:defRPr>
            </a:lvl1pPr>
          </a:lstStyle>
          <a:p>
            <a:r>
              <a:rPr lang="en-US"/>
              <a:t>Lab code</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97200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Lab minutes</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7131963-35AF-4552-A651-B87ABAE423A6}"/>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54626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8" name="Graphic">
            <a:extLst>
              <a:ext uri="{FF2B5EF4-FFF2-40B4-BE49-F238E27FC236}">
                <a16:creationId xmlns:a16="http://schemas.microsoft.com/office/drawing/2014/main" id="{08EAEBDE-B5AC-4330-9E98-F3225146836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308" y="279390"/>
            <a:ext cx="1254630" cy="1254630"/>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0"/>
          </a:xfrm>
        </p:spPr>
        <p:txBody>
          <a:bodyPr anchor="t" anchorCtr="0">
            <a:noAutofit/>
          </a:bodyPr>
          <a:lstStyle>
            <a:lvl1pPr>
              <a:defRPr>
                <a:solidFill>
                  <a:schemeClr val="bg1"/>
                </a:solidFill>
              </a:defRPr>
            </a:lvl1pPr>
          </a:lstStyle>
          <a:p>
            <a:r>
              <a:rPr lang="en-US"/>
              <a:t>Demo code</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2A3E67C1-6C4B-4C84-B6F5-37DEAD138BD9}"/>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113343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8" name="Graphic">
            <a:extLst>
              <a:ext uri="{FF2B5EF4-FFF2-40B4-BE49-F238E27FC236}">
                <a16:creationId xmlns:a16="http://schemas.microsoft.com/office/drawing/2014/main" id="{7F4F59B2-34EC-49ED-ABDB-5147356FF3A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8199" y="279390"/>
            <a:ext cx="1203062" cy="1203062"/>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1"/>
          </a:xfrm>
        </p:spPr>
        <p:txBody>
          <a:bodyPr anchor="t" anchorCtr="0">
            <a:noAutofit/>
          </a:bodyPr>
          <a:lstStyle>
            <a:lvl1pPr>
              <a:defRPr>
                <a:solidFill>
                  <a:schemeClr val="bg1"/>
                </a:solidFill>
              </a:defRPr>
            </a:lvl1pPr>
          </a:lstStyle>
          <a:p>
            <a:r>
              <a:rPr lang="en-US"/>
              <a:t>Resources text</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97200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marL="0" indent="0">
              <a:buFontTx/>
              <a:buNone/>
              <a:defRPr/>
            </a:lvl1pPr>
            <a:lvl2pPr marL="0" indent="0">
              <a:buFontTx/>
              <a:buNone/>
              <a:defRPr sz="1800"/>
            </a:lvl2pPr>
            <a:lvl3pPr marL="0" indent="0">
              <a:buFontTx/>
              <a:buNone/>
              <a:defRPr/>
            </a:lvl3pPr>
            <a:lvl4pPr marL="626400" indent="0">
              <a:buFontTx/>
              <a:buNone/>
              <a:defRPr/>
            </a:lvl4pPr>
            <a:lvl5pPr marL="810000" indent="0">
              <a:buFontTx/>
              <a:buNone/>
              <a:defRPr/>
            </a:lvl5pPr>
          </a:lstStyle>
          <a:p>
            <a:pPr lvl="0"/>
            <a:r>
              <a:rPr lang="en-US"/>
              <a:t>Click to edit text</a:t>
            </a:r>
          </a:p>
          <a:p>
            <a:pPr lvl="1"/>
            <a:r>
              <a:rPr lang="en-US"/>
              <a:t>Second level</a:t>
            </a:r>
          </a:p>
        </p:txBody>
      </p:sp>
      <p:sp>
        <p:nvSpPr>
          <p:cNvPr id="4" name="Footer Placeholder 3">
            <a:extLst>
              <a:ext uri="{FF2B5EF4-FFF2-40B4-BE49-F238E27FC236}">
                <a16:creationId xmlns:a16="http://schemas.microsoft.com/office/drawing/2014/main" id="{8EEE2944-E526-4E41-B8CB-5ECD8A11BD4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94056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5" name="Graphic">
            <a:extLst>
              <a:ext uri="{FF2B5EF4-FFF2-40B4-BE49-F238E27FC236}">
                <a16:creationId xmlns:a16="http://schemas.microsoft.com/office/drawing/2014/main" id="{DD400FA2-80CE-4165-AC03-EC04337565B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72057" y="279390"/>
            <a:ext cx="1262742" cy="1262742"/>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756000"/>
          </a:xfrm>
        </p:spPr>
        <p:txBody>
          <a:bodyPr anchor="t" anchorCtr="0">
            <a:noAutofit/>
          </a:bodyPr>
          <a:lstStyle>
            <a:lvl1pPr>
              <a:defRPr>
                <a:solidFill>
                  <a:schemeClr val="bg1"/>
                </a:solidFill>
              </a:defRPr>
            </a:lvl1pPr>
          </a:lstStyle>
          <a:p>
            <a:r>
              <a:rPr lang="en-US"/>
              <a:t>Questions text</a:t>
            </a:r>
          </a:p>
        </p:txBody>
      </p:sp>
      <p:sp>
        <p:nvSpPr>
          <p:cNvPr id="3" name="Footer Placeholder 2">
            <a:extLst>
              <a:ext uri="{FF2B5EF4-FFF2-40B4-BE49-F238E27FC236}">
                <a16:creationId xmlns:a16="http://schemas.microsoft.com/office/drawing/2014/main" id="{39386DAC-FDF0-4FF4-8BA3-03CE6ECCF470}"/>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255324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0AF7229-DE60-433A-A7B3-8D01E37C6E14}"/>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411401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urs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Autofit/>
          </a:bodyPr>
          <a:lstStyle>
            <a:lvl1pPr>
              <a:defRPr sz="6000">
                <a:solidFill>
                  <a:schemeClr val="accent1"/>
                </a:solidFill>
              </a:defRPr>
            </a:lvl1pPr>
          </a:lstStyle>
          <a:p>
            <a:r>
              <a:rPr lang="en-US"/>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r>
              <a:rPr lang="en-AU"/>
              <a:t>© 2022 Microsoft. All rights reserved. </a:t>
            </a:r>
          </a:p>
        </p:txBody>
      </p:sp>
    </p:spTree>
    <p:extLst>
      <p:ext uri="{BB962C8B-B14F-4D97-AF65-F5344CB8AC3E}">
        <p14:creationId xmlns:p14="http://schemas.microsoft.com/office/powerpoint/2010/main" val="256575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11.emf"/><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0.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569963-5855-4629-B5E6-CDF7CECFFF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E5581D-2DD1-49C9-A475-33BAFF495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1CA4A388-36CD-4056-BFAC-3DADFA57EC25}"/>
              </a:ext>
            </a:extLst>
          </p:cNvPr>
          <p:cNvSpPr>
            <a:spLocks noGrp="1"/>
          </p:cNvSpPr>
          <p:nvPr>
            <p:ph type="ftr" sz="quarter" idx="3"/>
          </p:nvPr>
        </p:nvSpPr>
        <p:spPr>
          <a:xfrm>
            <a:off x="9462654" y="6492875"/>
            <a:ext cx="2729345" cy="365125"/>
          </a:xfrm>
          <a:prstGeom prst="rect">
            <a:avLst/>
          </a:prstGeom>
        </p:spPr>
        <p:txBody>
          <a:bodyPr vert="horz" lIns="91440" tIns="45720" rIns="91440" bIns="45720" rtlCol="0" anchor="ctr"/>
          <a:lstStyle>
            <a:lvl1pPr algn="r">
              <a:defRPr sz="1200">
                <a:solidFill>
                  <a:schemeClr val="tx1"/>
                </a:solidFill>
              </a:defRPr>
            </a:lvl1pPr>
          </a:lstStyle>
          <a:p>
            <a:r>
              <a:rPr lang="en-AU"/>
              <a:t>© 2022 Microsoft. All rights reserved. </a:t>
            </a:r>
          </a:p>
        </p:txBody>
      </p:sp>
    </p:spTree>
    <p:extLst>
      <p:ext uri="{BB962C8B-B14F-4D97-AF65-F5344CB8AC3E}">
        <p14:creationId xmlns:p14="http://schemas.microsoft.com/office/powerpoint/2010/main" val="3333536567"/>
      </p:ext>
    </p:extLst>
  </p:cSld>
  <p:clrMap bg1="lt1" tx1="dk1" bg2="lt2" tx2="dk2" accent1="accent1" accent2="accent2" accent3="accent3" accent4="accent4" accent5="accent5" accent6="accent6" hlink="hlink" folHlink="folHlink"/>
  <p:sldLayoutIdLst>
    <p:sldLayoutId id="2147483692" r:id="rId1"/>
    <p:sldLayoutId id="2147483685" r:id="rId2"/>
    <p:sldLayoutId id="2147483686" r:id="rId3"/>
    <p:sldLayoutId id="2147483687" r:id="rId4"/>
    <p:sldLayoutId id="2147483688" r:id="rId5"/>
    <p:sldLayoutId id="2147483689" r:id="rId6"/>
    <p:sldLayoutId id="2147483690" r:id="rId7"/>
    <p:sldLayoutId id="2147483655" r:id="rId8"/>
    <p:sldLayoutId id="2147483694" r:id="rId9"/>
    <p:sldLayoutId id="2147483693" r:id="rId10"/>
    <p:sldLayoutId id="214748369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46400" indent="-183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30000" indent="-183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810000" indent="-183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82800" indent="-1728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F6F71E-9055-4FE6-AB5D-5E5B2BE0126B}"/>
              </a:ext>
            </a:extLst>
          </p:cNvPr>
          <p:cNvPicPr>
            <a:picLocks noChangeAspect="1"/>
          </p:cNvPicPr>
          <p:nvPr userDrawn="1"/>
        </p:nvPicPr>
        <p:blipFill>
          <a:blip r:embed="rId25">
            <a:biLevel thresh="25000"/>
          </a:blip>
          <a:stretch>
            <a:fillRect/>
          </a:stretch>
        </p:blipFill>
        <p:spPr>
          <a:xfrm>
            <a:off x="609001" y="5708826"/>
            <a:ext cx="2141017" cy="715414"/>
          </a:xfrm>
          <a:prstGeom prst="rect">
            <a:avLst/>
          </a:prstGeom>
        </p:spPr>
      </p:pic>
      <p:pic>
        <p:nvPicPr>
          <p:cNvPr id="14" name="Picture 13">
            <a:extLst>
              <a:ext uri="{FF2B5EF4-FFF2-40B4-BE49-F238E27FC236}">
                <a16:creationId xmlns:a16="http://schemas.microsoft.com/office/drawing/2014/main" id="{2FA44AA6-C0A2-453B-A3D5-0F06B827A0F8}"/>
              </a:ext>
            </a:extLst>
          </p:cNvPr>
          <p:cNvPicPr>
            <a:picLocks noChangeAspect="1"/>
          </p:cNvPicPr>
          <p:nvPr userDrawn="1"/>
        </p:nvPicPr>
        <p:blipFill>
          <a:blip r:embed="rId25"/>
          <a:stretch>
            <a:fillRect/>
          </a:stretch>
        </p:blipFill>
        <p:spPr>
          <a:xfrm>
            <a:off x="619673" y="5703783"/>
            <a:ext cx="2141017" cy="715414"/>
          </a:xfrm>
          <a:prstGeom prst="rect">
            <a:avLst/>
          </a:prstGeom>
        </p:spPr>
      </p:pic>
      <p:pic>
        <p:nvPicPr>
          <p:cNvPr id="17" name="Picture 16">
            <a:extLst>
              <a:ext uri="{FF2B5EF4-FFF2-40B4-BE49-F238E27FC236}">
                <a16:creationId xmlns:a16="http://schemas.microsoft.com/office/drawing/2014/main" id="{DBE4C3BD-497A-4253-8E76-4E51BB0FDFFB}"/>
              </a:ext>
            </a:extLst>
          </p:cNvPr>
          <p:cNvPicPr>
            <a:picLocks noChangeAspect="1"/>
          </p:cNvPicPr>
          <p:nvPr userDrawn="1"/>
        </p:nvPicPr>
        <p:blipFill rotWithShape="1">
          <a:blip r:embed="rId26"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Tree>
    <p:extLst>
      <p:ext uri="{BB962C8B-B14F-4D97-AF65-F5344CB8AC3E}">
        <p14:creationId xmlns:p14="http://schemas.microsoft.com/office/powerpoint/2010/main" val="24465835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0" r:id="rId11"/>
    <p:sldLayoutId id="2147483672"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power-bi/learning-catalog/paginated-reports-online-course#self-study-ki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docs.microsoft.com/power-bi/report-builder-data" TargetMode="External"/><Relationship Id="rId2" Type="http://schemas.openxmlformats.org/officeDocument/2006/relationships/hyperlink" Target="https://docs.microsoft.com/power-bi/paginated-reports-data-sources" TargetMode="External"/><Relationship Id="rId1" Type="http://schemas.openxmlformats.org/officeDocument/2006/relationships/slideLayout" Target="../slideLayouts/slideLayout6.xml"/><Relationship Id="rId4" Type="http://schemas.openxmlformats.org/officeDocument/2006/relationships/hyperlink" Target="https://docs.microsoft.com/power-bi/guidance/report-paginated-data-retrieval"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hyperlink" Target="https://docs.microsoft.com/power-bi/paginated-reports-parameters" TargetMode="External"/><Relationship Id="rId2" Type="http://schemas.openxmlformats.org/officeDocument/2006/relationships/hyperlink" Target="https://docs.microsoft.com/power-bi/report-builder-parameters" TargetMode="External"/><Relationship Id="rId1" Type="http://schemas.openxmlformats.org/officeDocument/2006/relationships/slideLayout" Target="../slideLayouts/slideLayout6.xml"/><Relationship Id="rId4" Type="http://schemas.openxmlformats.org/officeDocument/2006/relationships/hyperlink" Target="https://docs.microsoft.com/power-bi/guidance/paginated-report-cascading-parameter"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priad-online-course"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hyperlink" Target="https://docs.microsoft.com/power-bi/report-builder-tables-matrices-lists" TargetMode="Externa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hyperlink" Target="https://github.com/microsoft/RdlMigration" TargetMode="Externa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hyperlink" Target="https://docs.microsoft.com/power-bi/paginated-reports-save-to-power-bi-service" TargetMode="External"/><Relationship Id="rId7" Type="http://schemas.openxmlformats.org/officeDocument/2006/relationships/hyperlink" Target="https://docs.microsoft.com/power-bi/report-builder-design-tips" TargetMode="External"/><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hyperlink" Target="https://docs.microsoft.com/power-bi/visuals/paginated-report-visual" TargetMode="External"/><Relationship Id="rId5" Type="http://schemas.openxmlformats.org/officeDocument/2006/relationships/hyperlink" Target="https://docs.microsoft.com/power-bi/report-builder-url-pass-parameters" TargetMode="External"/><Relationship Id="rId4" Type="http://schemas.openxmlformats.org/officeDocument/2006/relationships/hyperlink" Target="https://docs.microsoft.com/power-bi/report-builder-url-parameters" TargetMode="External"/></Relationships>
</file>

<file path=ppt/slides/_rels/slide216.xml.rels><?xml version="1.0" encoding="UTF-8" standalone="yes"?>
<Relationships xmlns="http://schemas.openxmlformats.org/package/2006/relationships"><Relationship Id="rId3" Type="http://schemas.openxmlformats.org/officeDocument/2006/relationships/hyperlink" Target="https://powerbi.microsoft.com/blog/power-automate-actions-for-exporting-power-bi-and-paginated-reports-now-available/" TargetMode="External"/><Relationship Id="rId2" Type="http://schemas.openxmlformats.org/officeDocument/2006/relationships/hyperlink" Target="https://powerbi.microsoft.com/blog/export-report-to-pdf-pptx-and-png-files-using-power-bi-rest-api/" TargetMode="External"/><Relationship Id="rId1" Type="http://schemas.openxmlformats.org/officeDocument/2006/relationships/slideLayout" Target="../slideLayouts/slideLayout6.xml"/><Relationship Id="rId6" Type="http://schemas.openxmlformats.org/officeDocument/2006/relationships/hyperlink" Target="https://github.com/microsoft/RdlMigration" TargetMode="External"/><Relationship Id="rId5" Type="http://schemas.openxmlformats.org/officeDocument/2006/relationships/hyperlink" Target="https://docs.microsoft.com/power-bi/guidance/migrate-ssrs-reports-to-power-bi" TargetMode="External"/><Relationship Id="rId4" Type="http://schemas.openxmlformats.org/officeDocument/2006/relationships/hyperlink" Target="https://docs.microsoft.com/power-bi/guidance/report-paginated-or-power-bi" TargetMode="External"/></Relationships>
</file>

<file path=ppt/slides/_rels/slide2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learn.microsoft.com/en-us/power-bi/learning-catalog/developer-online-course" TargetMode="Externa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community.powerbi.com/" TargetMode="External"/><Relationship Id="rId2" Type="http://schemas.openxmlformats.org/officeDocument/2006/relationships/hyperlink" Target="http://powerbi.com/" TargetMode="External"/><Relationship Id="rId1" Type="http://schemas.openxmlformats.org/officeDocument/2006/relationships/slideLayout" Target="../slideLayouts/slideLayout6.xml"/><Relationship Id="rId6" Type="http://schemas.openxmlformats.org/officeDocument/2006/relationships/hyperlink" Target="https://docs.microsoft.com/power-bi/" TargetMode="External"/><Relationship Id="rId5" Type="http://schemas.openxmlformats.org/officeDocument/2006/relationships/hyperlink" Target="https://blog.powerbi.com/" TargetMode="External"/><Relationship Id="rId4" Type="http://schemas.openxmlformats.org/officeDocument/2006/relationships/hyperlink" Target="http://ideas.powerbi.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power-bi/paginated-reports-faq"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hyperlink" Target="https://docs.microsoft.com/power-bi/admin/service-premium-per-user-faq" TargetMode="External"/><Relationship Id="rId4" Type="http://schemas.openxmlformats.org/officeDocument/2006/relationships/hyperlink" Target="https://docs.microsoft.com/power-bi/paginated-reports-report-builder-power-b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aka.ms/pbireportbuilde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aka.ms/pbireportbuilder" TargetMode="External"/><Relationship Id="rId2" Type="http://schemas.openxmlformats.org/officeDocument/2006/relationships/hyperlink" Target="https://docs.microsoft.com/power-bi/report-builder-power-bi" TargetMode="External"/><Relationship Id="rId1" Type="http://schemas.openxmlformats.org/officeDocument/2006/relationships/slideLayout" Target="../slideLayouts/slideLayout6.xml"/><Relationship Id="rId6" Type="http://schemas.openxmlformats.org/officeDocument/2006/relationships/hyperlink" Target="https://docs.microsoft.com/power-bi/report-builder-planning-report" TargetMode="External"/><Relationship Id="rId5" Type="http://schemas.openxmlformats.org/officeDocument/2006/relationships/hyperlink" Target="https://docs.microsoft.com/power-bi/report-builder-previewing-reports" TargetMode="External"/><Relationship Id="rId4" Type="http://schemas.openxmlformats.org/officeDocument/2006/relationships/hyperlink" Target="https://docs.microsoft.com/power-bi/paginated-reports-report-design-view"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power-bi/report-builder-expression-examples" TargetMode="External"/><Relationship Id="rId2" Type="http://schemas.openxmlformats.org/officeDocument/2006/relationships/hyperlink" Target="https://docs.microsoft.com/power-bi/paginated-reports-pagination" TargetMode="External"/><Relationship Id="rId1" Type="http://schemas.openxmlformats.org/officeDocument/2006/relationships/slideLayout" Target="../slideLayouts/slideLayout6.xml"/><Relationship Id="rId5" Type="http://schemas.openxmlformats.org/officeDocument/2006/relationships/hyperlink" Target="https://docs.microsoft.com/power-bi/paginated-reports/subreports" TargetMode="External"/><Relationship Id="rId4" Type="http://schemas.openxmlformats.org/officeDocument/2006/relationships/hyperlink" Target="https://docs.microsoft.com/power-bi/guidance/report-paginated-imag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p:txBody>
          <a:bodyPr/>
          <a:lstStyle/>
          <a:p>
            <a:r>
              <a:rPr lang="en-US"/>
              <a:t>Power BI</a:t>
            </a:r>
            <a:br>
              <a:rPr lang="en-US"/>
            </a:br>
            <a:r>
              <a:rPr lang="en-US">
                <a:solidFill>
                  <a:schemeClr val="bg1"/>
                </a:solidFill>
              </a:rPr>
              <a:t>Paginated Reports in a Day</a:t>
            </a:r>
          </a:p>
        </p:txBody>
      </p:sp>
      <p:sp>
        <p:nvSpPr>
          <p:cNvPr id="8" name="Text Placeholder 7">
            <a:extLst>
              <a:ext uri="{FF2B5EF4-FFF2-40B4-BE49-F238E27FC236}">
                <a16:creationId xmlns:a16="http://schemas.microsoft.com/office/drawing/2014/main" id="{FB957FD9-7A71-4F56-8CD1-D607D816D36C}"/>
              </a:ext>
            </a:extLst>
          </p:cNvPr>
          <p:cNvSpPr>
            <a:spLocks noGrp="1"/>
          </p:cNvSpPr>
          <p:nvPr>
            <p:ph type="body" sz="quarter" idx="12"/>
          </p:nvPr>
        </p:nvSpPr>
        <p:spPr>
          <a:xfrm>
            <a:off x="747711" y="4322150"/>
            <a:ext cx="10800000" cy="540327"/>
          </a:xfrm>
        </p:spPr>
        <p:txBody>
          <a:bodyPr vert="horz" lIns="91440" tIns="45720" rIns="91440" bIns="45720" rtlCol="0" anchor="t">
            <a:noAutofit/>
          </a:bodyPr>
          <a:lstStyle/>
          <a:p>
            <a:r>
              <a:rPr lang="en-US" dirty="0"/>
              <a:t>December 2022 release</a:t>
            </a:r>
          </a:p>
        </p:txBody>
      </p:sp>
      <p:sp>
        <p:nvSpPr>
          <p:cNvPr id="10" name="Text Placeholder 9">
            <a:extLst>
              <a:ext uri="{FF2B5EF4-FFF2-40B4-BE49-F238E27FC236}">
                <a16:creationId xmlns:a16="http://schemas.microsoft.com/office/drawing/2014/main" id="{48AECBEB-1046-4EB6-8F3D-999279C5FC2D}"/>
              </a:ext>
            </a:extLst>
          </p:cNvPr>
          <p:cNvSpPr>
            <a:spLocks noGrp="1"/>
          </p:cNvSpPr>
          <p:nvPr>
            <p:ph type="body" sz="quarter" idx="11"/>
          </p:nvPr>
        </p:nvSpPr>
        <p:spPr/>
        <p:txBody>
          <a:bodyPr/>
          <a:lstStyle/>
          <a:p>
            <a:endParaRPr lang="en-US"/>
          </a:p>
        </p:txBody>
      </p:sp>
      <p:sp>
        <p:nvSpPr>
          <p:cNvPr id="5" name="Footer Placeholder 4">
            <a:extLst>
              <a:ext uri="{FF2B5EF4-FFF2-40B4-BE49-F238E27FC236}">
                <a16:creationId xmlns:a16="http://schemas.microsoft.com/office/drawing/2014/main" id="{C5957145-F8BB-4F4C-A602-EB35F14D2AF2}"/>
              </a:ext>
            </a:extLst>
          </p:cNvPr>
          <p:cNvSpPr>
            <a:spLocks noGrp="1"/>
          </p:cNvSpPr>
          <p:nvPr>
            <p:ph type="ftr" sz="quarter" idx="13"/>
          </p:nvPr>
        </p:nvSpPr>
        <p:spPr/>
        <p:txBody>
          <a:bodyPr/>
          <a:lstStyle/>
          <a:p>
            <a:r>
              <a:rPr lang="en-AU"/>
              <a:t>© 2022 Microsoft. All rights reserved. </a:t>
            </a:r>
          </a:p>
        </p:txBody>
      </p:sp>
      <p:sp>
        <p:nvSpPr>
          <p:cNvPr id="9" name="Notice">
            <a:extLst>
              <a:ext uri="{FF2B5EF4-FFF2-40B4-BE49-F238E27FC236}">
                <a16:creationId xmlns:a16="http://schemas.microsoft.com/office/drawing/2014/main" id="{82068C49-3BE4-4A6B-8A39-21713A467DAC}"/>
              </a:ext>
              <a:ext uri="{C183D7F6-B498-43B3-948B-1728B52AA6E4}">
                <adec:decorative xmlns:adec="http://schemas.microsoft.com/office/drawing/2017/decorative" val="1"/>
              </a:ext>
            </a:extLst>
          </p:cNvPr>
          <p:cNvSpPr txBox="1"/>
          <p:nvPr/>
        </p:nvSpPr>
        <p:spPr>
          <a:xfrm rot="19800000">
            <a:off x="1346928" y="3029425"/>
            <a:ext cx="8452832" cy="830997"/>
          </a:xfrm>
          <a:prstGeom prst="rect">
            <a:avLst/>
          </a:prstGeom>
          <a:solidFill>
            <a:schemeClr val="bg2"/>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1" i="0" u="none" strike="noStrike" kern="0" cap="none" spc="0" normalizeH="0" baseline="0" noProof="0">
                <a:ln>
                  <a:noFill/>
                </a:ln>
                <a:solidFill>
                  <a:schemeClr val="accent6"/>
                </a:solidFill>
                <a:effectLst/>
                <a:uLnTx/>
                <a:uFillTx/>
              </a:rPr>
              <a:t>REMOVE THIS COMMENT BEFORE TEACHING</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chemeClr val="accent6"/>
                </a:solidFill>
                <a:effectLst/>
                <a:uLnTx/>
                <a:uFillTx/>
              </a:rPr>
              <a:t>Enter your name and company</a:t>
            </a:r>
          </a:p>
        </p:txBody>
      </p:sp>
    </p:spTree>
    <p:extLst>
      <p:ext uri="{BB962C8B-B14F-4D97-AF65-F5344CB8AC3E}">
        <p14:creationId xmlns:p14="http://schemas.microsoft.com/office/powerpoint/2010/main" val="7421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D85B-AD7F-4A2D-A138-CD2C5EAE053D}"/>
              </a:ext>
            </a:extLst>
          </p:cNvPr>
          <p:cNvSpPr>
            <a:spLocks noGrp="1"/>
          </p:cNvSpPr>
          <p:nvPr>
            <p:ph type="title"/>
          </p:nvPr>
        </p:nvSpPr>
        <p:spPr/>
        <p:txBody>
          <a:bodyPr/>
          <a:lstStyle/>
          <a:p>
            <a:r>
              <a:rPr lang="en-US"/>
              <a:t>Labs</a:t>
            </a:r>
          </a:p>
        </p:txBody>
      </p:sp>
      <p:sp>
        <p:nvSpPr>
          <p:cNvPr id="3" name="Text Placeholder 2">
            <a:extLst>
              <a:ext uri="{FF2B5EF4-FFF2-40B4-BE49-F238E27FC236}">
                <a16:creationId xmlns:a16="http://schemas.microsoft.com/office/drawing/2014/main" id="{DC79CAFD-4975-4591-AF63-E32ED18BFACB}"/>
              </a:ext>
            </a:extLst>
          </p:cNvPr>
          <p:cNvSpPr>
            <a:spLocks noGrp="1"/>
          </p:cNvSpPr>
          <p:nvPr>
            <p:ph type="body" sz="quarter" idx="10"/>
          </p:nvPr>
        </p:nvSpPr>
        <p:spPr/>
        <p:txBody>
          <a:bodyPr/>
          <a:lstStyle/>
          <a:p>
            <a:r>
              <a:rPr lang="en-US"/>
              <a:t>Getting setup</a:t>
            </a:r>
          </a:p>
        </p:txBody>
      </p:sp>
      <p:sp>
        <p:nvSpPr>
          <p:cNvPr id="4" name="Content Placeholder 3">
            <a:extLst>
              <a:ext uri="{FF2B5EF4-FFF2-40B4-BE49-F238E27FC236}">
                <a16:creationId xmlns:a16="http://schemas.microsoft.com/office/drawing/2014/main" id="{C850993E-FC31-42C2-8140-3C90102D36DE}"/>
              </a:ext>
            </a:extLst>
          </p:cNvPr>
          <p:cNvSpPr>
            <a:spLocks noGrp="1"/>
          </p:cNvSpPr>
          <p:nvPr>
            <p:ph idx="1"/>
          </p:nvPr>
        </p:nvSpPr>
        <p:spPr/>
        <p:txBody>
          <a:bodyPr vert="horz" lIns="91440" tIns="45720" rIns="91440" bIns="45720" rtlCol="0" anchor="t">
            <a:noAutofit/>
          </a:bodyPr>
          <a:lstStyle/>
          <a:p>
            <a:r>
              <a:rPr lang="en-US"/>
              <a:t>The self-study kit and setup instructions are available from:</a:t>
            </a:r>
          </a:p>
          <a:p>
            <a:pPr marL="445770" lvl="1" indent="-183515"/>
            <a:r>
              <a:rPr lang="en-US">
                <a:solidFill>
                  <a:srgbClr val="0000FF"/>
                </a:solidFill>
                <a:hlinkClick r:id="rId3"/>
              </a:rPr>
              <a:t>https://aka.ms/priad-online-course#self-study-kit</a:t>
            </a:r>
            <a:endParaRPr lang="en-US">
              <a:solidFill>
                <a:srgbClr val="0000FF"/>
              </a:solidFill>
              <a:cs typeface="Segoe UI"/>
              <a:hlinkClick r:id="rId3"/>
            </a:endParaRPr>
          </a:p>
          <a:p>
            <a:r>
              <a:rPr lang="en-US"/>
              <a:t>Setup instructions:</a:t>
            </a:r>
          </a:p>
          <a:p>
            <a:pPr marL="623570" lvl="1" indent="-361950">
              <a:buFont typeface="+mj-lt"/>
              <a:buAutoNum type="arabicPeriod"/>
            </a:pPr>
            <a:r>
              <a:rPr lang="en-US"/>
              <a:t>Download the self-study kit (.zip) locally</a:t>
            </a:r>
            <a:endParaRPr lang="en-US">
              <a:cs typeface="Segoe UI"/>
            </a:endParaRPr>
          </a:p>
          <a:p>
            <a:pPr marL="623570" lvl="1" indent="-361950">
              <a:buFont typeface="+mj-lt"/>
              <a:buAutoNum type="arabicPeriod"/>
            </a:pPr>
            <a:r>
              <a:rPr lang="en-US"/>
              <a:t>Edit the file properties, and “unblock”</a:t>
            </a:r>
            <a:endParaRPr lang="en-US">
              <a:cs typeface="Segoe UI"/>
            </a:endParaRPr>
          </a:p>
          <a:p>
            <a:pPr marL="623570" lvl="1" indent="-361950">
              <a:buFont typeface="+mj-lt"/>
              <a:buAutoNum type="arabicPeriod"/>
            </a:pPr>
            <a:r>
              <a:rPr lang="en-US"/>
              <a:t>Extract the file contents to your file system</a:t>
            </a:r>
            <a:endParaRPr lang="en-US">
              <a:cs typeface="Segoe UI"/>
            </a:endParaRPr>
          </a:p>
          <a:p>
            <a:pPr marL="803275" lvl="2" indent="-182245"/>
            <a:r>
              <a:rPr lang="en-US"/>
              <a:t>The lab documents will refer to this location as </a:t>
            </a:r>
            <a:r>
              <a:rPr lang="en-US" b="1"/>
              <a:t>&lt;CourseFolder&gt;</a:t>
            </a:r>
            <a:endParaRPr lang="en-US" b="1">
              <a:cs typeface="Segoe UI"/>
            </a:endParaRPr>
          </a:p>
          <a:p>
            <a:r>
              <a:rPr lang="en-US"/>
              <a:t>The presentation is available as a PDF document found in the </a:t>
            </a:r>
            <a:r>
              <a:rPr lang="en-US" b="1"/>
              <a:t>&lt;CourseFolder&gt;\PowerBIPRIAD\Presentations</a:t>
            </a:r>
            <a:r>
              <a:rPr lang="en-US"/>
              <a:t> folder</a:t>
            </a:r>
          </a:p>
          <a:p>
            <a:pPr marL="445770" lvl="1" indent="-183515"/>
            <a:r>
              <a:rPr lang="en-US"/>
              <a:t>It includes many links to useful reference material</a:t>
            </a:r>
            <a:endParaRPr lang="en-US">
              <a:cs typeface="Segoe UI"/>
            </a:endParaRPr>
          </a:p>
          <a:p>
            <a:pPr marL="445770" lvl="1" indent="-183515"/>
            <a:endParaRPr lang="en-US">
              <a:cs typeface="Segoe UI"/>
            </a:endParaRPr>
          </a:p>
        </p:txBody>
      </p:sp>
      <p:sp>
        <p:nvSpPr>
          <p:cNvPr id="5" name="Footer Placeholder 4">
            <a:extLst>
              <a:ext uri="{FF2B5EF4-FFF2-40B4-BE49-F238E27FC236}">
                <a16:creationId xmlns:a16="http://schemas.microsoft.com/office/drawing/2014/main" id="{D921DF71-1CBD-449D-AB84-2F17AE1D130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81253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D5C1A-834E-43EA-A745-F129E28FE405}"/>
              </a:ext>
            </a:extLst>
          </p:cNvPr>
          <p:cNvSpPr>
            <a:spLocks noGrp="1"/>
          </p:cNvSpPr>
          <p:nvPr>
            <p:ph type="title"/>
          </p:nvPr>
        </p:nvSpPr>
        <p:spPr/>
        <p:txBody>
          <a:bodyPr/>
          <a:lstStyle/>
          <a:p>
            <a:r>
              <a:rPr lang="en-US"/>
              <a:t>Creating datasets</a:t>
            </a:r>
          </a:p>
        </p:txBody>
      </p:sp>
      <p:sp>
        <p:nvSpPr>
          <p:cNvPr id="3" name="Text Placeholder 2" hidden="1">
            <a:extLst>
              <a:ext uri="{FF2B5EF4-FFF2-40B4-BE49-F238E27FC236}">
                <a16:creationId xmlns:a16="http://schemas.microsoft.com/office/drawing/2014/main" id="{510AF5CB-778C-4739-85F4-BAFE8B95E9E3}"/>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EDBC7FFC-C3D9-4990-AC5F-3F6AF976D06A}"/>
              </a:ext>
            </a:extLst>
          </p:cNvPr>
          <p:cNvSpPr>
            <a:spLocks noGrp="1"/>
          </p:cNvSpPr>
          <p:nvPr>
            <p:ph idx="1"/>
          </p:nvPr>
        </p:nvSpPr>
        <p:spPr/>
        <p:txBody>
          <a:bodyPr/>
          <a:lstStyle/>
          <a:p>
            <a:r>
              <a:rPr lang="en-US"/>
              <a:t>Use a </a:t>
            </a:r>
            <a:r>
              <a:rPr lang="en-US" b="1"/>
              <a:t>Dataset</a:t>
            </a:r>
            <a:r>
              <a:rPr lang="en-US"/>
              <a:t> to retrieve a tabular result from a report data source</a:t>
            </a:r>
          </a:p>
          <a:p>
            <a:r>
              <a:rPr lang="en-US"/>
              <a:t>One—or more—datasets can be created in a report by defining:</a:t>
            </a:r>
          </a:p>
          <a:p>
            <a:pPr lvl="1"/>
            <a:r>
              <a:rPr lang="en-US"/>
              <a:t>Name</a:t>
            </a:r>
          </a:p>
          <a:p>
            <a:pPr lvl="1"/>
            <a:r>
              <a:rPr lang="en-US"/>
              <a:t>Data source</a:t>
            </a:r>
          </a:p>
          <a:p>
            <a:pPr lvl="1"/>
            <a:r>
              <a:rPr lang="en-US"/>
              <a:t>Command type (text, or stored procedure)</a:t>
            </a:r>
          </a:p>
          <a:p>
            <a:pPr lvl="1"/>
            <a:r>
              <a:rPr lang="en-US"/>
              <a:t>Query</a:t>
            </a:r>
          </a:p>
          <a:p>
            <a:pPr lvl="1"/>
            <a:r>
              <a:rPr lang="en-US"/>
              <a:t>Timeout (in seconds)</a:t>
            </a:r>
          </a:p>
          <a:p>
            <a:pPr lvl="1"/>
            <a:r>
              <a:rPr lang="en-US"/>
              <a:t>Collation, case sensitivity, and </a:t>
            </a:r>
            <a:br>
              <a:rPr lang="en-US"/>
            </a:br>
            <a:r>
              <a:rPr lang="en-US"/>
              <a:t>other options</a:t>
            </a:r>
          </a:p>
          <a:p>
            <a:endParaRPr lang="en-US"/>
          </a:p>
        </p:txBody>
      </p:sp>
      <p:sp>
        <p:nvSpPr>
          <p:cNvPr id="6" name="TextBox 5">
            <a:extLst>
              <a:ext uri="{FF2B5EF4-FFF2-40B4-BE49-F238E27FC236}">
                <a16:creationId xmlns:a16="http://schemas.microsoft.com/office/drawing/2014/main" id="{9F4BB071-6F6F-410F-BB73-7A33F64CBBBE}"/>
              </a:ext>
            </a:extLst>
          </p:cNvPr>
          <p:cNvSpPr txBox="1"/>
          <p:nvPr/>
        </p:nvSpPr>
        <p:spPr>
          <a:xfrm>
            <a:off x="6908728" y="5131669"/>
            <a:ext cx="5033671" cy="1292662"/>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Note: The term dataset is used by Power BI, and by Power BI Report Builder. They are different concepts. In this course, we always fully qualify a reference to a Power BI dataset.</a:t>
            </a:r>
          </a:p>
        </p:txBody>
      </p:sp>
      <p:sp>
        <p:nvSpPr>
          <p:cNvPr id="5" name="Footer Placeholder 4">
            <a:extLst>
              <a:ext uri="{FF2B5EF4-FFF2-40B4-BE49-F238E27FC236}">
                <a16:creationId xmlns:a16="http://schemas.microsoft.com/office/drawing/2014/main" id="{F71E8ED4-7DA7-43E8-A64F-2AE2DE44F77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80230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Query</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en-US"/>
              <a:t>When the command type is Text, the </a:t>
            </a:r>
            <a:r>
              <a:rPr lang="en-US" b="1"/>
              <a:t>Query</a:t>
            </a:r>
            <a:r>
              <a:rPr lang="en-US"/>
              <a:t> defines the statement used to retrieve data</a:t>
            </a:r>
          </a:p>
          <a:p>
            <a:pPr lvl="1"/>
            <a:r>
              <a:rPr lang="en-US"/>
              <a:t>It must produce a tabular result, consisting of uniquely named columns</a:t>
            </a:r>
          </a:p>
          <a:p>
            <a:r>
              <a:rPr lang="en-US"/>
              <a:t>Either enter a query statement, or use a built-in query designer to generate a query statement</a:t>
            </a:r>
          </a:p>
          <a:p>
            <a:r>
              <a:rPr lang="en-US"/>
              <a:t>For relational data sources, it is possible to define a dynamic query by assigning an expression</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66261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Query » Query designers</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en-US"/>
              <a:t>Query designers allow:</a:t>
            </a:r>
          </a:p>
          <a:p>
            <a:pPr lvl="1"/>
            <a:r>
              <a:rPr lang="en-US"/>
              <a:t>Exploring metadata</a:t>
            </a:r>
          </a:p>
          <a:p>
            <a:pPr lvl="1"/>
            <a:r>
              <a:rPr lang="en-US"/>
              <a:t>Building queries</a:t>
            </a:r>
          </a:p>
          <a:p>
            <a:pPr lvl="1"/>
            <a:r>
              <a:rPr lang="en-US"/>
              <a:t>Parameterizing queries</a:t>
            </a:r>
          </a:p>
          <a:p>
            <a:pPr lvl="1"/>
            <a:r>
              <a:rPr lang="en-US"/>
              <a:t>Previewing query results</a:t>
            </a:r>
          </a:p>
          <a:p>
            <a:r>
              <a:rPr lang="en-US"/>
              <a:t>There are three designers:</a:t>
            </a:r>
          </a:p>
          <a:p>
            <a:pPr lvl="1"/>
            <a:r>
              <a:rPr lang="en-US"/>
              <a:t>Relational query designer—only supported for Microsoft database products</a:t>
            </a:r>
          </a:p>
          <a:p>
            <a:pPr lvl="1"/>
            <a:r>
              <a:rPr lang="en-US"/>
              <a:t>Analysis Services designer DAX</a:t>
            </a:r>
          </a:p>
          <a:p>
            <a:pPr lvl="1"/>
            <a:r>
              <a:rPr lang="en-US"/>
              <a:t>Analysis Services designer MDX</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5622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Query » Query designers » Relational query designer</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en-US"/>
              <a:t>Use the </a:t>
            </a:r>
            <a:r>
              <a:rPr lang="en-US" b="1"/>
              <a:t>relational query designer </a:t>
            </a:r>
            <a:r>
              <a:rPr lang="en-US"/>
              <a:t>to construct and test a relational query, based on:</a:t>
            </a:r>
          </a:p>
          <a:p>
            <a:pPr lvl="1"/>
            <a:r>
              <a:rPr lang="en-US"/>
              <a:t>Tables or views</a:t>
            </a:r>
          </a:p>
          <a:p>
            <a:pPr lvl="1"/>
            <a:r>
              <a:rPr lang="en-US"/>
              <a:t>Stored procedures</a:t>
            </a:r>
          </a:p>
          <a:p>
            <a:r>
              <a:rPr lang="en-US"/>
              <a:t>Configure:</a:t>
            </a:r>
          </a:p>
          <a:p>
            <a:pPr lvl="1"/>
            <a:r>
              <a:rPr lang="en-US"/>
              <a:t>Field selection</a:t>
            </a:r>
          </a:p>
          <a:p>
            <a:pPr lvl="1"/>
            <a:r>
              <a:rPr lang="en-US"/>
              <a:t>Grouping and aggregation</a:t>
            </a:r>
          </a:p>
          <a:p>
            <a:pPr lvl="1"/>
            <a:r>
              <a:rPr lang="en-US"/>
              <a:t>Relationships (table join types: INNER or LEFT/RIGHT/FULL OUTER)</a:t>
            </a:r>
          </a:p>
          <a:p>
            <a:pPr lvl="1"/>
            <a:r>
              <a:rPr lang="en-US"/>
              <a:t>Filters, with optional parameterization</a:t>
            </a:r>
          </a:p>
          <a:p>
            <a:r>
              <a:rPr lang="en-US"/>
              <a:t>Switch to text editor mode, to customize the query statement</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0965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Query » Query designers » Relational query designer</a:t>
            </a:r>
          </a:p>
        </p:txBody>
      </p:sp>
      <p:pic>
        <p:nvPicPr>
          <p:cNvPr id="6" name="Picture 5" descr="An image of the Query Designer is shown, with arrows pointing to the UX elements.">
            <a:extLst>
              <a:ext uri="{FF2B5EF4-FFF2-40B4-BE49-F238E27FC236}">
                <a16:creationId xmlns:a16="http://schemas.microsoft.com/office/drawing/2014/main" id="{1D083461-0C04-4809-9281-FA156075123A}"/>
              </a:ext>
            </a:extLst>
          </p:cNvPr>
          <p:cNvPicPr>
            <a:picLocks noChangeAspect="1"/>
          </p:cNvPicPr>
          <p:nvPr/>
        </p:nvPicPr>
        <p:blipFill rotWithShape="1">
          <a:blip r:embed="rId2"/>
          <a:srcRect b="31232"/>
          <a:stretch/>
        </p:blipFill>
        <p:spPr>
          <a:xfrm>
            <a:off x="1911545" y="2970663"/>
            <a:ext cx="7454876" cy="3887338"/>
          </a:xfrm>
          <a:prstGeom prst="rect">
            <a:avLst/>
          </a:prstGeom>
        </p:spPr>
      </p:pic>
      <p:grpSp>
        <p:nvGrpSpPr>
          <p:cNvPr id="7" name="Group 6">
            <a:extLst>
              <a:ext uri="{FF2B5EF4-FFF2-40B4-BE49-F238E27FC236}">
                <a16:creationId xmlns:a16="http://schemas.microsoft.com/office/drawing/2014/main" id="{BDB0C581-21B7-4793-9A09-F405BF865592}"/>
              </a:ext>
              <a:ext uri="{C183D7F6-B498-43B3-948B-1728B52AA6E4}">
                <adec:decorative xmlns:adec="http://schemas.microsoft.com/office/drawing/2017/decorative" val="1"/>
              </a:ext>
            </a:extLst>
          </p:cNvPr>
          <p:cNvGrpSpPr/>
          <p:nvPr/>
        </p:nvGrpSpPr>
        <p:grpSpPr>
          <a:xfrm>
            <a:off x="1420978" y="1930381"/>
            <a:ext cx="1240435" cy="1390198"/>
            <a:chOff x="1254817" y="1915934"/>
            <a:chExt cx="1240435" cy="1390198"/>
          </a:xfrm>
        </p:grpSpPr>
        <p:sp>
          <p:nvSpPr>
            <p:cNvPr id="8" name="Text Box 10">
              <a:extLst>
                <a:ext uri="{FF2B5EF4-FFF2-40B4-BE49-F238E27FC236}">
                  <a16:creationId xmlns:a16="http://schemas.microsoft.com/office/drawing/2014/main" id="{CD34E69F-4419-4427-9904-7619E2155EDA}"/>
                </a:ext>
                <a:ext uri="{C183D7F6-B498-43B3-948B-1728B52AA6E4}">
                  <adec:decorative xmlns:adec="http://schemas.microsoft.com/office/drawing/2017/decorative" val="1"/>
                </a:ext>
              </a:extLst>
            </p:cNvPr>
            <p:cNvSpPr txBox="1">
              <a:spLocks noChangeArrowheads="1"/>
            </p:cNvSpPr>
            <p:nvPr/>
          </p:nvSpPr>
          <p:spPr bwMode="auto">
            <a:xfrm>
              <a:off x="1254817" y="1915934"/>
              <a:ext cx="1240435"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t>Switch to text mode</a:t>
              </a:r>
            </a:p>
          </p:txBody>
        </p:sp>
        <p:cxnSp>
          <p:nvCxnSpPr>
            <p:cNvPr id="9" name="Straight Arrow Connector 8">
              <a:extLst>
                <a:ext uri="{FF2B5EF4-FFF2-40B4-BE49-F238E27FC236}">
                  <a16:creationId xmlns:a16="http://schemas.microsoft.com/office/drawing/2014/main" id="{8286D21B-D7C2-4076-BAB8-06D8F7ABC36F}"/>
                </a:ext>
                <a:ext uri="{C183D7F6-B498-43B3-948B-1728B52AA6E4}">
                  <adec:decorative xmlns:adec="http://schemas.microsoft.com/office/drawing/2017/decorative" val="1"/>
                </a:ext>
              </a:extLst>
            </p:cNvPr>
            <p:cNvCxnSpPr>
              <a:cxnSpLocks/>
              <a:endCxn id="8" idx="2"/>
            </p:cNvCxnSpPr>
            <p:nvPr/>
          </p:nvCxnSpPr>
          <p:spPr>
            <a:xfrm flipH="1" flipV="1">
              <a:off x="1875035" y="2562265"/>
              <a:ext cx="295604" cy="743867"/>
            </a:xfrm>
            <a:prstGeom prst="straightConnector1">
              <a:avLst/>
            </a:prstGeom>
            <a:noFill/>
            <a:ln w="38100">
              <a:solidFill>
                <a:schemeClr val="accent6"/>
              </a:solidFill>
              <a:round/>
              <a:headEnd type="triangle" w="med" len="med"/>
              <a:tailEnd/>
            </a:ln>
          </p:spPr>
        </p:cxnSp>
      </p:grpSp>
      <p:grpSp>
        <p:nvGrpSpPr>
          <p:cNvPr id="10" name="Group 9">
            <a:extLst>
              <a:ext uri="{FF2B5EF4-FFF2-40B4-BE49-F238E27FC236}">
                <a16:creationId xmlns:a16="http://schemas.microsoft.com/office/drawing/2014/main" id="{51535A76-43C8-45D1-A577-3D97D4EA1DE1}"/>
              </a:ext>
              <a:ext uri="{C183D7F6-B498-43B3-948B-1728B52AA6E4}">
                <adec:decorative xmlns:adec="http://schemas.microsoft.com/office/drawing/2017/decorative" val="1"/>
              </a:ext>
            </a:extLst>
          </p:cNvPr>
          <p:cNvGrpSpPr/>
          <p:nvPr/>
        </p:nvGrpSpPr>
        <p:grpSpPr>
          <a:xfrm>
            <a:off x="275771" y="4485673"/>
            <a:ext cx="2245007" cy="1754326"/>
            <a:chOff x="1098837" y="1915934"/>
            <a:chExt cx="2245007" cy="1754326"/>
          </a:xfrm>
        </p:grpSpPr>
        <p:sp>
          <p:nvSpPr>
            <p:cNvPr id="11" name="Text Box 10">
              <a:extLst>
                <a:ext uri="{FF2B5EF4-FFF2-40B4-BE49-F238E27FC236}">
                  <a16:creationId xmlns:a16="http://schemas.microsoft.com/office/drawing/2014/main" id="{5C5D6A0A-C964-49A3-B862-7D1F4BB8DC8F}"/>
                </a:ext>
                <a:ext uri="{C183D7F6-B498-43B3-948B-1728B52AA6E4}">
                  <adec:decorative xmlns:adec="http://schemas.microsoft.com/office/drawing/2017/decorative" val="1"/>
                </a:ext>
              </a:extLst>
            </p:cNvPr>
            <p:cNvSpPr txBox="1">
              <a:spLocks noChangeArrowheads="1"/>
            </p:cNvSpPr>
            <p:nvPr/>
          </p:nvSpPr>
          <p:spPr bwMode="auto">
            <a:xfrm>
              <a:off x="1098837" y="1915934"/>
              <a:ext cx="1396415" cy="1754326"/>
            </a:xfrm>
            <a:prstGeom prst="rect">
              <a:avLst/>
            </a:prstGeom>
            <a:noFill/>
            <a:ln w="9525">
              <a:noFill/>
              <a:miter lim="800000"/>
              <a:headEnd/>
              <a:tailEnd type="none" w="lg" len="lg"/>
            </a:ln>
          </p:spPr>
          <p:txBody>
            <a:bodyPr wrap="square">
              <a:spAutoFit/>
            </a:bodyPr>
            <a:lstStyle/>
            <a:p>
              <a:pPr algn="ctr" defTabSz="914363">
                <a:spcBef>
                  <a:spcPct val="50000"/>
                </a:spcBef>
              </a:pPr>
              <a:r>
                <a:rPr lang="en-US"/>
                <a:t>Select columns from tables, views, or stored procedures</a:t>
              </a:r>
            </a:p>
          </p:txBody>
        </p:sp>
        <p:cxnSp>
          <p:nvCxnSpPr>
            <p:cNvPr id="12" name="Straight Arrow Connector 11">
              <a:extLst>
                <a:ext uri="{FF2B5EF4-FFF2-40B4-BE49-F238E27FC236}">
                  <a16:creationId xmlns:a16="http://schemas.microsoft.com/office/drawing/2014/main" id="{BB1085A3-EFD7-4EBF-9F89-B3CC75EBDA3F}"/>
                </a:ext>
                <a:ext uri="{C183D7F6-B498-43B3-948B-1728B52AA6E4}">
                  <adec:decorative xmlns:adec="http://schemas.microsoft.com/office/drawing/2017/decorative" val="1"/>
                </a:ext>
              </a:extLst>
            </p:cNvPr>
            <p:cNvCxnSpPr>
              <a:cxnSpLocks/>
              <a:endCxn id="11" idx="3"/>
            </p:cNvCxnSpPr>
            <p:nvPr/>
          </p:nvCxnSpPr>
          <p:spPr>
            <a:xfrm flipH="1">
              <a:off x="2495252" y="2608432"/>
              <a:ext cx="848592" cy="184665"/>
            </a:xfrm>
            <a:prstGeom prst="straightConnector1">
              <a:avLst/>
            </a:prstGeom>
            <a:noFill/>
            <a:ln w="38100">
              <a:solidFill>
                <a:schemeClr val="accent6"/>
              </a:solidFill>
              <a:round/>
              <a:headEnd type="triangle" w="med" len="med"/>
              <a:tailEnd/>
            </a:ln>
          </p:spPr>
        </p:cxnSp>
      </p:grpSp>
      <p:grpSp>
        <p:nvGrpSpPr>
          <p:cNvPr id="13" name="Group 12">
            <a:extLst>
              <a:ext uri="{FF2B5EF4-FFF2-40B4-BE49-F238E27FC236}">
                <a16:creationId xmlns:a16="http://schemas.microsoft.com/office/drawing/2014/main" id="{FE7FAA3F-3C9A-4504-B378-B282E0B80F7A}"/>
              </a:ext>
              <a:ext uri="{C183D7F6-B498-43B3-948B-1728B52AA6E4}">
                <adec:decorative xmlns:adec="http://schemas.microsoft.com/office/drawing/2017/decorative" val="1"/>
              </a:ext>
            </a:extLst>
          </p:cNvPr>
          <p:cNvGrpSpPr/>
          <p:nvPr/>
        </p:nvGrpSpPr>
        <p:grpSpPr>
          <a:xfrm>
            <a:off x="2801257" y="1924222"/>
            <a:ext cx="1466025" cy="1396357"/>
            <a:chOff x="1139879" y="1915934"/>
            <a:chExt cx="1466025" cy="1396357"/>
          </a:xfrm>
        </p:grpSpPr>
        <p:sp>
          <p:nvSpPr>
            <p:cNvPr id="14" name="Text Box 10">
              <a:extLst>
                <a:ext uri="{FF2B5EF4-FFF2-40B4-BE49-F238E27FC236}">
                  <a16:creationId xmlns:a16="http://schemas.microsoft.com/office/drawing/2014/main" id="{686BA9CE-7ABB-4CB3-A423-AD8F7DA16A2E}"/>
                </a:ext>
                <a:ext uri="{C183D7F6-B498-43B3-948B-1728B52AA6E4}">
                  <adec:decorative xmlns:adec="http://schemas.microsoft.com/office/drawing/2017/decorative" val="1"/>
                </a:ext>
              </a:extLst>
            </p:cNvPr>
            <p:cNvSpPr txBox="1">
              <a:spLocks noChangeArrowheads="1"/>
            </p:cNvSpPr>
            <p:nvPr/>
          </p:nvSpPr>
          <p:spPr bwMode="auto">
            <a:xfrm>
              <a:off x="1139879" y="1915934"/>
              <a:ext cx="1466025"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t>Import from a query file</a:t>
              </a:r>
            </a:p>
          </p:txBody>
        </p:sp>
        <p:cxnSp>
          <p:nvCxnSpPr>
            <p:cNvPr id="15" name="Straight Arrow Connector 14">
              <a:extLst>
                <a:ext uri="{FF2B5EF4-FFF2-40B4-BE49-F238E27FC236}">
                  <a16:creationId xmlns:a16="http://schemas.microsoft.com/office/drawing/2014/main" id="{0463E96D-C7DC-4AE2-961E-9ECCB9F62692}"/>
                </a:ext>
                <a:ext uri="{C183D7F6-B498-43B3-948B-1728B52AA6E4}">
                  <adec:decorative xmlns:adec="http://schemas.microsoft.com/office/drawing/2017/decorative" val="1"/>
                </a:ext>
              </a:extLst>
            </p:cNvPr>
            <p:cNvCxnSpPr>
              <a:cxnSpLocks/>
              <a:endCxn id="14" idx="2"/>
            </p:cNvCxnSpPr>
            <p:nvPr/>
          </p:nvCxnSpPr>
          <p:spPr>
            <a:xfrm flipV="1">
              <a:off x="1452525" y="2562265"/>
              <a:ext cx="420367" cy="750026"/>
            </a:xfrm>
            <a:prstGeom prst="straightConnector1">
              <a:avLst/>
            </a:prstGeom>
            <a:noFill/>
            <a:ln w="38100">
              <a:solidFill>
                <a:schemeClr val="accent6"/>
              </a:solidFill>
              <a:round/>
              <a:headEnd type="triangle" w="med" len="med"/>
              <a:tailEnd/>
            </a:ln>
          </p:spPr>
        </p:cxnSp>
      </p:grpSp>
      <p:grpSp>
        <p:nvGrpSpPr>
          <p:cNvPr id="16" name="Group 15">
            <a:extLst>
              <a:ext uri="{FF2B5EF4-FFF2-40B4-BE49-F238E27FC236}">
                <a16:creationId xmlns:a16="http://schemas.microsoft.com/office/drawing/2014/main" id="{13636D1C-4C2C-48A6-B503-43207EE007C7}"/>
              </a:ext>
              <a:ext uri="{C183D7F6-B498-43B3-948B-1728B52AA6E4}">
                <adec:decorative xmlns:adec="http://schemas.microsoft.com/office/drawing/2017/decorative" val="1"/>
              </a:ext>
            </a:extLst>
          </p:cNvPr>
          <p:cNvGrpSpPr/>
          <p:nvPr/>
        </p:nvGrpSpPr>
        <p:grpSpPr>
          <a:xfrm>
            <a:off x="4310139" y="1921618"/>
            <a:ext cx="1453427" cy="1365785"/>
            <a:chOff x="1373088" y="1882760"/>
            <a:chExt cx="1453427" cy="1365785"/>
          </a:xfrm>
        </p:grpSpPr>
        <p:sp>
          <p:nvSpPr>
            <p:cNvPr id="17" name="Text Box 10">
              <a:extLst>
                <a:ext uri="{FF2B5EF4-FFF2-40B4-BE49-F238E27FC236}">
                  <a16:creationId xmlns:a16="http://schemas.microsoft.com/office/drawing/2014/main" id="{39E89107-12D3-4D89-9E1C-D819B6F34DDB}"/>
                </a:ext>
                <a:ext uri="{C183D7F6-B498-43B3-948B-1728B52AA6E4}">
                  <adec:decorative xmlns:adec="http://schemas.microsoft.com/office/drawing/2017/decorative" val="1"/>
                </a:ext>
              </a:extLst>
            </p:cNvPr>
            <p:cNvSpPr txBox="1">
              <a:spLocks noChangeArrowheads="1"/>
            </p:cNvSpPr>
            <p:nvPr/>
          </p:nvSpPr>
          <p:spPr bwMode="auto">
            <a:xfrm>
              <a:off x="1586080" y="1882760"/>
              <a:ext cx="1240435"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t>Execute the query</a:t>
              </a:r>
            </a:p>
          </p:txBody>
        </p:sp>
        <p:cxnSp>
          <p:nvCxnSpPr>
            <p:cNvPr id="18" name="Straight Arrow Connector 17">
              <a:extLst>
                <a:ext uri="{FF2B5EF4-FFF2-40B4-BE49-F238E27FC236}">
                  <a16:creationId xmlns:a16="http://schemas.microsoft.com/office/drawing/2014/main" id="{58240033-BD18-41FC-BFFD-7B28EED151D3}"/>
                </a:ext>
                <a:ext uri="{C183D7F6-B498-43B3-948B-1728B52AA6E4}">
                  <adec:decorative xmlns:adec="http://schemas.microsoft.com/office/drawing/2017/decorative" val="1"/>
                </a:ext>
              </a:extLst>
            </p:cNvPr>
            <p:cNvCxnSpPr>
              <a:cxnSpLocks/>
              <a:endCxn id="17" idx="2"/>
            </p:cNvCxnSpPr>
            <p:nvPr/>
          </p:nvCxnSpPr>
          <p:spPr>
            <a:xfrm flipV="1">
              <a:off x="1373088" y="2529091"/>
              <a:ext cx="833210" cy="719454"/>
            </a:xfrm>
            <a:prstGeom prst="straightConnector1">
              <a:avLst/>
            </a:prstGeom>
            <a:noFill/>
            <a:ln w="38100">
              <a:solidFill>
                <a:schemeClr val="accent6"/>
              </a:solidFill>
              <a:round/>
              <a:headEnd type="triangle" w="med" len="med"/>
              <a:tailEnd/>
            </a:ln>
          </p:spPr>
        </p:cxnSp>
      </p:grpSp>
      <p:grpSp>
        <p:nvGrpSpPr>
          <p:cNvPr id="19" name="Group 18">
            <a:extLst>
              <a:ext uri="{FF2B5EF4-FFF2-40B4-BE49-F238E27FC236}">
                <a16:creationId xmlns:a16="http://schemas.microsoft.com/office/drawing/2014/main" id="{82F4B7B9-D479-49EE-BCFD-8CC5E9017F91}"/>
              </a:ext>
              <a:ext uri="{C183D7F6-B498-43B3-948B-1728B52AA6E4}">
                <adec:decorative xmlns:adec="http://schemas.microsoft.com/office/drawing/2017/decorative" val="1"/>
              </a:ext>
            </a:extLst>
          </p:cNvPr>
          <p:cNvGrpSpPr/>
          <p:nvPr/>
        </p:nvGrpSpPr>
        <p:grpSpPr>
          <a:xfrm>
            <a:off x="9477074" y="3895292"/>
            <a:ext cx="2215726" cy="1847218"/>
            <a:chOff x="447590" y="1446377"/>
            <a:chExt cx="2215726" cy="1847218"/>
          </a:xfrm>
        </p:grpSpPr>
        <p:sp>
          <p:nvSpPr>
            <p:cNvPr id="20" name="Text Box 10">
              <a:extLst>
                <a:ext uri="{FF2B5EF4-FFF2-40B4-BE49-F238E27FC236}">
                  <a16:creationId xmlns:a16="http://schemas.microsoft.com/office/drawing/2014/main" id="{B58553CF-D6A2-4CE7-BB22-E3BD1B999EC7}"/>
                </a:ext>
                <a:ext uri="{C183D7F6-B498-43B3-948B-1728B52AA6E4}">
                  <adec:decorative xmlns:adec="http://schemas.microsoft.com/office/drawing/2017/decorative" val="1"/>
                </a:ext>
              </a:extLst>
            </p:cNvPr>
            <p:cNvSpPr txBox="1">
              <a:spLocks noChangeArrowheads="1"/>
            </p:cNvSpPr>
            <p:nvPr/>
          </p:nvSpPr>
          <p:spPr bwMode="auto">
            <a:xfrm>
              <a:off x="1168320" y="1446377"/>
              <a:ext cx="1494996" cy="923330"/>
            </a:xfrm>
            <a:prstGeom prst="rect">
              <a:avLst/>
            </a:prstGeom>
            <a:noFill/>
            <a:ln w="9525">
              <a:noFill/>
              <a:miter lim="800000"/>
              <a:headEnd/>
              <a:tailEnd type="none" w="lg" len="lg"/>
            </a:ln>
          </p:spPr>
          <p:txBody>
            <a:bodyPr wrap="square">
              <a:spAutoFit/>
            </a:bodyPr>
            <a:lstStyle/>
            <a:p>
              <a:pPr algn="ctr" defTabSz="914363">
                <a:spcBef>
                  <a:spcPct val="50000"/>
                </a:spcBef>
              </a:pPr>
              <a:r>
                <a:rPr lang="en-US"/>
                <a:t>Expand to configure relationships</a:t>
              </a:r>
            </a:p>
          </p:txBody>
        </p:sp>
        <p:cxnSp>
          <p:nvCxnSpPr>
            <p:cNvPr id="21" name="Straight Arrow Connector 20">
              <a:extLst>
                <a:ext uri="{FF2B5EF4-FFF2-40B4-BE49-F238E27FC236}">
                  <a16:creationId xmlns:a16="http://schemas.microsoft.com/office/drawing/2014/main" id="{340DD47F-7590-40A5-92C7-3C8961297A6F}"/>
                </a:ext>
                <a:ext uri="{C183D7F6-B498-43B3-948B-1728B52AA6E4}">
                  <adec:decorative xmlns:adec="http://schemas.microsoft.com/office/drawing/2017/decorative" val="1"/>
                </a:ext>
              </a:extLst>
            </p:cNvPr>
            <p:cNvCxnSpPr>
              <a:cxnSpLocks/>
              <a:endCxn id="20" idx="2"/>
            </p:cNvCxnSpPr>
            <p:nvPr/>
          </p:nvCxnSpPr>
          <p:spPr>
            <a:xfrm flipV="1">
              <a:off x="447590" y="2369707"/>
              <a:ext cx="1468228" cy="923888"/>
            </a:xfrm>
            <a:prstGeom prst="straightConnector1">
              <a:avLst/>
            </a:prstGeom>
            <a:noFill/>
            <a:ln w="38100">
              <a:solidFill>
                <a:schemeClr val="accent6"/>
              </a:solidFill>
              <a:round/>
              <a:headEnd type="triangle" w="med" len="med"/>
              <a:tailEnd/>
            </a:ln>
          </p:spPr>
        </p:cxnSp>
      </p:grpSp>
      <p:grpSp>
        <p:nvGrpSpPr>
          <p:cNvPr id="22" name="Group 21">
            <a:extLst>
              <a:ext uri="{FF2B5EF4-FFF2-40B4-BE49-F238E27FC236}">
                <a16:creationId xmlns:a16="http://schemas.microsoft.com/office/drawing/2014/main" id="{1FCE2D07-657F-4D02-80A9-6CC91D4A8446}"/>
              </a:ext>
              <a:ext uri="{C183D7F6-B498-43B3-948B-1728B52AA6E4}">
                <adec:decorative xmlns:adec="http://schemas.microsoft.com/office/drawing/2017/decorative" val="1"/>
              </a:ext>
            </a:extLst>
          </p:cNvPr>
          <p:cNvGrpSpPr/>
          <p:nvPr/>
        </p:nvGrpSpPr>
        <p:grpSpPr>
          <a:xfrm>
            <a:off x="8982550" y="5394764"/>
            <a:ext cx="2933679" cy="1280425"/>
            <a:chOff x="-310893" y="1904116"/>
            <a:chExt cx="2933679" cy="1280425"/>
          </a:xfrm>
        </p:grpSpPr>
        <p:sp>
          <p:nvSpPr>
            <p:cNvPr id="23" name="Text Box 10">
              <a:extLst>
                <a:ext uri="{FF2B5EF4-FFF2-40B4-BE49-F238E27FC236}">
                  <a16:creationId xmlns:a16="http://schemas.microsoft.com/office/drawing/2014/main" id="{367B678C-AD24-4A40-9AF6-3D1A5C0C67D4}"/>
                </a:ext>
                <a:ext uri="{C183D7F6-B498-43B3-948B-1728B52AA6E4}">
                  <adec:decorative xmlns:adec="http://schemas.microsoft.com/office/drawing/2017/decorative" val="1"/>
                </a:ext>
              </a:extLst>
            </p:cNvPr>
            <p:cNvSpPr txBox="1">
              <a:spLocks noChangeArrowheads="1"/>
            </p:cNvSpPr>
            <p:nvPr/>
          </p:nvSpPr>
          <p:spPr bwMode="auto">
            <a:xfrm>
              <a:off x="859052" y="1904116"/>
              <a:ext cx="1763734" cy="923330"/>
            </a:xfrm>
            <a:prstGeom prst="rect">
              <a:avLst/>
            </a:prstGeom>
            <a:noFill/>
            <a:ln w="9525">
              <a:noFill/>
              <a:miter lim="800000"/>
              <a:headEnd/>
              <a:tailEnd type="none" w="lg" len="lg"/>
            </a:ln>
          </p:spPr>
          <p:txBody>
            <a:bodyPr wrap="square">
              <a:spAutoFit/>
            </a:bodyPr>
            <a:lstStyle/>
            <a:p>
              <a:pPr algn="ctr" defTabSz="914363">
                <a:spcBef>
                  <a:spcPct val="50000"/>
                </a:spcBef>
              </a:pPr>
              <a:r>
                <a:rPr lang="en-US"/>
                <a:t>Add filters, and optionally parameterize</a:t>
              </a:r>
            </a:p>
          </p:txBody>
        </p:sp>
        <p:cxnSp>
          <p:nvCxnSpPr>
            <p:cNvPr id="24" name="Straight Arrow Connector 23">
              <a:extLst>
                <a:ext uri="{FF2B5EF4-FFF2-40B4-BE49-F238E27FC236}">
                  <a16:creationId xmlns:a16="http://schemas.microsoft.com/office/drawing/2014/main" id="{3C38D3C7-3154-4942-84B6-C2D0E5DEB1FE}"/>
                </a:ext>
                <a:ext uri="{C183D7F6-B498-43B3-948B-1728B52AA6E4}">
                  <adec:decorative xmlns:adec="http://schemas.microsoft.com/office/drawing/2017/decorative" val="1"/>
                </a:ext>
              </a:extLst>
            </p:cNvPr>
            <p:cNvCxnSpPr>
              <a:cxnSpLocks/>
              <a:endCxn id="23" idx="1"/>
            </p:cNvCxnSpPr>
            <p:nvPr/>
          </p:nvCxnSpPr>
          <p:spPr>
            <a:xfrm flipV="1">
              <a:off x="-310893" y="2365781"/>
              <a:ext cx="1169945" cy="818760"/>
            </a:xfrm>
            <a:prstGeom prst="straightConnector1">
              <a:avLst/>
            </a:prstGeom>
            <a:noFill/>
            <a:ln w="38100">
              <a:solidFill>
                <a:schemeClr val="accent6"/>
              </a:solidFill>
              <a:round/>
              <a:headEnd type="triangle" w="med" len="med"/>
              <a:tailEnd/>
            </a:ln>
          </p:spPr>
        </p:cxnSp>
      </p:grpSp>
      <p:grpSp>
        <p:nvGrpSpPr>
          <p:cNvPr id="25" name="Group 24">
            <a:extLst>
              <a:ext uri="{FF2B5EF4-FFF2-40B4-BE49-F238E27FC236}">
                <a16:creationId xmlns:a16="http://schemas.microsoft.com/office/drawing/2014/main" id="{2EE54A25-9007-4FDF-80F6-A4B8B2C7F00F}"/>
              </a:ext>
              <a:ext uri="{C183D7F6-B498-43B3-948B-1728B52AA6E4}">
                <adec:decorative xmlns:adec="http://schemas.microsoft.com/office/drawing/2017/decorative" val="1"/>
              </a:ext>
            </a:extLst>
          </p:cNvPr>
          <p:cNvGrpSpPr/>
          <p:nvPr/>
        </p:nvGrpSpPr>
        <p:grpSpPr>
          <a:xfrm>
            <a:off x="6532136" y="1930381"/>
            <a:ext cx="2357765" cy="1981630"/>
            <a:chOff x="6532136" y="1930381"/>
            <a:chExt cx="2357765" cy="1981630"/>
          </a:xfrm>
        </p:grpSpPr>
        <p:grpSp>
          <p:nvGrpSpPr>
            <p:cNvPr id="26" name="Group 25">
              <a:extLst>
                <a:ext uri="{FF2B5EF4-FFF2-40B4-BE49-F238E27FC236}">
                  <a16:creationId xmlns:a16="http://schemas.microsoft.com/office/drawing/2014/main" id="{7716F954-DA57-43D7-B5CF-81206708B71F}"/>
                </a:ext>
              </a:extLst>
            </p:cNvPr>
            <p:cNvGrpSpPr/>
            <p:nvPr/>
          </p:nvGrpSpPr>
          <p:grpSpPr>
            <a:xfrm>
              <a:off x="6532136" y="1930381"/>
              <a:ext cx="2357765" cy="1677792"/>
              <a:chOff x="455542" y="1915934"/>
              <a:chExt cx="2735931" cy="1427903"/>
            </a:xfrm>
          </p:grpSpPr>
          <p:sp>
            <p:nvSpPr>
              <p:cNvPr id="28" name="Text Box 10">
                <a:extLst>
                  <a:ext uri="{FF2B5EF4-FFF2-40B4-BE49-F238E27FC236}">
                    <a16:creationId xmlns:a16="http://schemas.microsoft.com/office/drawing/2014/main" id="{E5406AAE-F3AA-49D1-9456-10D1F4EB2991}"/>
                  </a:ext>
                  <a:ext uri="{C183D7F6-B498-43B3-948B-1728B52AA6E4}">
                    <adec:decorative xmlns:adec="http://schemas.microsoft.com/office/drawing/2017/decorative" val="1"/>
                  </a:ext>
                </a:extLst>
              </p:cNvPr>
              <p:cNvSpPr txBox="1">
                <a:spLocks noChangeArrowheads="1"/>
              </p:cNvSpPr>
              <p:nvPr/>
            </p:nvSpPr>
            <p:spPr bwMode="auto">
              <a:xfrm>
                <a:off x="455542" y="1915934"/>
                <a:ext cx="2735931" cy="550067"/>
              </a:xfrm>
              <a:prstGeom prst="rect">
                <a:avLst/>
              </a:prstGeom>
              <a:noFill/>
              <a:ln w="9525">
                <a:noFill/>
                <a:miter lim="800000"/>
                <a:headEnd/>
                <a:tailEnd type="none" w="lg" len="lg"/>
              </a:ln>
            </p:spPr>
            <p:txBody>
              <a:bodyPr wrap="square">
                <a:spAutoFit/>
              </a:bodyPr>
              <a:lstStyle/>
              <a:p>
                <a:pPr algn="ctr" defTabSz="914363">
                  <a:spcBef>
                    <a:spcPct val="50000"/>
                  </a:spcBef>
                </a:pPr>
                <a:r>
                  <a:rPr lang="en-US"/>
                  <a:t>Configure grouping and summarization</a:t>
                </a:r>
              </a:p>
            </p:txBody>
          </p:sp>
          <p:cxnSp>
            <p:nvCxnSpPr>
              <p:cNvPr id="29" name="Straight Arrow Connector 28">
                <a:extLst>
                  <a:ext uri="{FF2B5EF4-FFF2-40B4-BE49-F238E27FC236}">
                    <a16:creationId xmlns:a16="http://schemas.microsoft.com/office/drawing/2014/main" id="{47EE20F6-EE5C-4E74-A1B4-205DB3822ADE}"/>
                  </a:ext>
                  <a:ext uri="{C183D7F6-B498-43B3-948B-1728B52AA6E4}">
                    <adec:decorative xmlns:adec="http://schemas.microsoft.com/office/drawing/2017/decorative" val="1"/>
                  </a:ext>
                </a:extLst>
              </p:cNvPr>
              <p:cNvCxnSpPr>
                <a:cxnSpLocks/>
              </p:cNvCxnSpPr>
              <p:nvPr/>
            </p:nvCxnSpPr>
            <p:spPr>
              <a:xfrm flipV="1">
                <a:off x="1823508" y="2523562"/>
                <a:ext cx="0" cy="820275"/>
              </a:xfrm>
              <a:prstGeom prst="straightConnector1">
                <a:avLst/>
              </a:prstGeom>
              <a:noFill/>
              <a:ln w="38100">
                <a:solidFill>
                  <a:schemeClr val="accent6"/>
                </a:solidFill>
                <a:round/>
                <a:headEnd type="triangle" w="med" len="med"/>
                <a:tailEnd/>
              </a:ln>
            </p:spPr>
          </p:cxnSp>
        </p:grpSp>
        <p:cxnSp>
          <p:nvCxnSpPr>
            <p:cNvPr id="27" name="Straight Arrow Connector 26">
              <a:extLst>
                <a:ext uri="{FF2B5EF4-FFF2-40B4-BE49-F238E27FC236}">
                  <a16:creationId xmlns:a16="http://schemas.microsoft.com/office/drawing/2014/main" id="{AE16289A-358A-43F4-A3AA-DDA2B9926B49}"/>
                </a:ext>
                <a:ext uri="{C183D7F6-B498-43B3-948B-1728B52AA6E4}">
                  <adec:decorative xmlns:adec="http://schemas.microsoft.com/office/drawing/2017/decorative" val="1"/>
                </a:ext>
              </a:extLst>
            </p:cNvPr>
            <p:cNvCxnSpPr>
              <a:cxnSpLocks/>
            </p:cNvCxnSpPr>
            <p:nvPr/>
          </p:nvCxnSpPr>
          <p:spPr>
            <a:xfrm flipH="1" flipV="1">
              <a:off x="7711019" y="2644346"/>
              <a:ext cx="1025208" cy="1267665"/>
            </a:xfrm>
            <a:prstGeom prst="straightConnector1">
              <a:avLst/>
            </a:prstGeom>
            <a:noFill/>
            <a:ln w="38100">
              <a:solidFill>
                <a:schemeClr val="accent6"/>
              </a:solidFill>
              <a:round/>
              <a:headEnd type="triangle" w="med" len="med"/>
              <a:tailEnd/>
            </a:ln>
          </p:spPr>
        </p:cxnSp>
      </p:gr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88589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en-US"/>
              <a:t>Demo 03A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en-US"/>
              <a:t>Create a data source</a:t>
            </a:r>
          </a:p>
          <a:p>
            <a:r>
              <a:rPr lang="en-US"/>
              <a:t>Create a dataset</a:t>
            </a:r>
          </a:p>
          <a:p>
            <a:endParaRPr lang="en-US"/>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20968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Query » Query designers » Analysis Services query designers</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en-US"/>
              <a:t>You must use the </a:t>
            </a:r>
            <a:r>
              <a:rPr lang="en-US" b="1"/>
              <a:t>Analysis Services Designers </a:t>
            </a:r>
            <a:r>
              <a:rPr lang="en-US"/>
              <a:t>for the following data sources:</a:t>
            </a:r>
          </a:p>
          <a:p>
            <a:pPr lvl="1"/>
            <a:r>
              <a:rPr lang="en-US"/>
              <a:t>Power BI dataset</a:t>
            </a:r>
          </a:p>
          <a:p>
            <a:pPr lvl="1"/>
            <a:r>
              <a:rPr lang="en-US"/>
              <a:t>Azure Analysis Services</a:t>
            </a:r>
          </a:p>
          <a:p>
            <a:pPr lvl="1"/>
            <a:r>
              <a:rPr lang="en-US"/>
              <a:t>SQL Server Analysis Services</a:t>
            </a:r>
          </a:p>
          <a:p>
            <a:r>
              <a:rPr lang="en-US"/>
              <a:t>The designers construct either MDX or DAX queries</a:t>
            </a:r>
          </a:p>
          <a:p>
            <a:pPr lvl="1"/>
            <a:r>
              <a:rPr lang="en-US"/>
              <a:t>DAX = </a:t>
            </a:r>
            <a:r>
              <a:rPr lang="en-US" u="sng"/>
              <a:t>D</a:t>
            </a:r>
            <a:r>
              <a:rPr lang="en-US"/>
              <a:t>ata </a:t>
            </a:r>
            <a:r>
              <a:rPr lang="en-US" u="sng"/>
              <a:t>A</a:t>
            </a:r>
            <a:r>
              <a:rPr lang="en-US"/>
              <a:t>nalysis E</a:t>
            </a:r>
            <a:r>
              <a:rPr lang="en-US" u="sng"/>
              <a:t>X</a:t>
            </a:r>
            <a:r>
              <a:rPr lang="en-US"/>
              <a:t>pressions</a:t>
            </a:r>
          </a:p>
          <a:p>
            <a:pPr lvl="1"/>
            <a:r>
              <a:rPr lang="en-US"/>
              <a:t>MDX = </a:t>
            </a:r>
            <a:r>
              <a:rPr lang="en-US" u="sng"/>
              <a:t>M</a:t>
            </a:r>
            <a:r>
              <a:rPr lang="en-US"/>
              <a:t>ulti</a:t>
            </a:r>
            <a:r>
              <a:rPr lang="en-US" u="sng"/>
              <a:t>D</a:t>
            </a:r>
            <a:r>
              <a:rPr lang="en-US"/>
              <a:t>imensional E</a:t>
            </a:r>
            <a:r>
              <a:rPr lang="en-US" u="sng"/>
              <a:t>X</a:t>
            </a:r>
            <a:r>
              <a:rPr lang="en-US"/>
              <a:t>pressions</a:t>
            </a:r>
          </a:p>
          <a:p>
            <a:r>
              <a:rPr lang="en-US"/>
              <a:t>MDX queries always return a tabular result</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16798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a:xfrm>
            <a:off x="457200" y="1080000"/>
            <a:ext cx="11235600" cy="540000"/>
          </a:xfrm>
        </p:spPr>
        <p:txBody>
          <a:bodyPr/>
          <a:lstStyle/>
          <a:p>
            <a:r>
              <a:rPr lang="en-US" sz="2400"/>
              <a:t>Query » Query designers » Analysis Services query designers (Continued)</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en-US"/>
              <a:t>The designers allow constructing a query statement in either language</a:t>
            </a:r>
          </a:p>
          <a:p>
            <a:r>
              <a:rPr lang="en-US"/>
              <a:t>Data source models must define measures to achieve summarization</a:t>
            </a:r>
          </a:p>
          <a:p>
            <a:pPr lvl="1"/>
            <a:r>
              <a:rPr lang="en-US"/>
              <a:t>It is possible to connect to a model or a perspective</a:t>
            </a:r>
          </a:p>
          <a:p>
            <a:r>
              <a:rPr lang="en-US"/>
              <a:t>There are two development modes:</a:t>
            </a:r>
          </a:p>
          <a:p>
            <a:pPr lvl="1"/>
            <a:r>
              <a:rPr lang="en-US" b="1"/>
              <a:t>Design mode</a:t>
            </a:r>
            <a:r>
              <a:rPr lang="en-US"/>
              <a:t>—use drag-drop to construct a query statement</a:t>
            </a:r>
          </a:p>
          <a:p>
            <a:pPr lvl="1"/>
            <a:r>
              <a:rPr lang="en-US" b="1"/>
              <a:t>Query mode</a:t>
            </a:r>
            <a:r>
              <a:rPr lang="en-US"/>
              <a:t>—customize the query statement</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82855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Query » Query designers » Analysis Services DAX query designer</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en-US"/>
              <a:t>Use the DAX query designer to construct and test a DAX query</a:t>
            </a:r>
          </a:p>
          <a:p>
            <a:r>
              <a:rPr lang="en-US"/>
              <a:t>Drag-drop model resources to construct a query:</a:t>
            </a:r>
          </a:p>
          <a:p>
            <a:pPr lvl="1"/>
            <a:r>
              <a:rPr lang="en-US"/>
              <a:t>Columns</a:t>
            </a:r>
          </a:p>
          <a:p>
            <a:pPr lvl="1"/>
            <a:r>
              <a:rPr lang="en-US"/>
              <a:t>Hierarchies and levels</a:t>
            </a:r>
          </a:p>
          <a:p>
            <a:pPr lvl="1"/>
            <a:r>
              <a:rPr lang="en-US"/>
              <a:t>Measures and KPI metrics</a:t>
            </a:r>
          </a:p>
          <a:p>
            <a:r>
              <a:rPr lang="en-US"/>
              <a:t>Add filters, with optional parameterization</a:t>
            </a:r>
          </a:p>
          <a:p>
            <a:r>
              <a:rPr lang="en-US"/>
              <a:t>Switch to design mode to customize the query statement</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7477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Query » Query designers » Analysis Services DAX query designer</a:t>
            </a:r>
          </a:p>
        </p:txBody>
      </p:sp>
      <p:pic>
        <p:nvPicPr>
          <p:cNvPr id="6" name="Picture 5" descr="An image of the Query Designer is shown, with arrows pointing to the UX elements.">
            <a:extLst>
              <a:ext uri="{FF2B5EF4-FFF2-40B4-BE49-F238E27FC236}">
                <a16:creationId xmlns:a16="http://schemas.microsoft.com/office/drawing/2014/main" id="{BFBB06E9-4938-4D98-9265-C14751825A05}"/>
              </a:ext>
            </a:extLst>
          </p:cNvPr>
          <p:cNvPicPr>
            <a:picLocks noChangeAspect="1"/>
          </p:cNvPicPr>
          <p:nvPr/>
        </p:nvPicPr>
        <p:blipFill rotWithShape="1">
          <a:blip r:embed="rId2"/>
          <a:srcRect b="29875"/>
          <a:stretch/>
        </p:blipFill>
        <p:spPr>
          <a:xfrm>
            <a:off x="1883587" y="2877540"/>
            <a:ext cx="7485714" cy="3980460"/>
          </a:xfrm>
          <a:prstGeom prst="rect">
            <a:avLst/>
          </a:prstGeom>
        </p:spPr>
      </p:pic>
      <p:grpSp>
        <p:nvGrpSpPr>
          <p:cNvPr id="7" name="Group 6">
            <a:extLst>
              <a:ext uri="{FF2B5EF4-FFF2-40B4-BE49-F238E27FC236}">
                <a16:creationId xmlns:a16="http://schemas.microsoft.com/office/drawing/2014/main" id="{70CD3D50-7D68-41D5-BCC9-2A91E1559134}"/>
              </a:ext>
              <a:ext uri="{C183D7F6-B498-43B3-948B-1728B52AA6E4}">
                <adec:decorative xmlns:adec="http://schemas.microsoft.com/office/drawing/2017/decorative" val="1"/>
              </a:ext>
            </a:extLst>
          </p:cNvPr>
          <p:cNvGrpSpPr/>
          <p:nvPr/>
        </p:nvGrpSpPr>
        <p:grpSpPr>
          <a:xfrm>
            <a:off x="37071" y="3404286"/>
            <a:ext cx="1847157" cy="923330"/>
            <a:chOff x="1254817" y="1915934"/>
            <a:chExt cx="1847157" cy="923330"/>
          </a:xfrm>
        </p:grpSpPr>
        <p:sp>
          <p:nvSpPr>
            <p:cNvPr id="8" name="Text Box 10">
              <a:extLst>
                <a:ext uri="{FF2B5EF4-FFF2-40B4-BE49-F238E27FC236}">
                  <a16:creationId xmlns:a16="http://schemas.microsoft.com/office/drawing/2014/main" id="{BF1DAFB6-8172-4B65-88D2-002373853805}"/>
                </a:ext>
                <a:ext uri="{C183D7F6-B498-43B3-948B-1728B52AA6E4}">
                  <adec:decorative xmlns:adec="http://schemas.microsoft.com/office/drawing/2017/decorative" val="1"/>
                </a:ext>
              </a:extLst>
            </p:cNvPr>
            <p:cNvSpPr txBox="1">
              <a:spLocks noChangeArrowheads="1"/>
            </p:cNvSpPr>
            <p:nvPr/>
          </p:nvSpPr>
          <p:spPr bwMode="auto">
            <a:xfrm>
              <a:off x="1254817" y="1915934"/>
              <a:ext cx="1421667" cy="923330"/>
            </a:xfrm>
            <a:prstGeom prst="rect">
              <a:avLst/>
            </a:prstGeom>
            <a:noFill/>
            <a:ln w="9525">
              <a:noFill/>
              <a:miter lim="800000"/>
              <a:headEnd/>
              <a:tailEnd type="none" w="lg" len="lg"/>
            </a:ln>
          </p:spPr>
          <p:txBody>
            <a:bodyPr wrap="square">
              <a:spAutoFit/>
            </a:bodyPr>
            <a:lstStyle/>
            <a:p>
              <a:pPr algn="ctr" defTabSz="914363">
                <a:spcBef>
                  <a:spcPct val="50000"/>
                </a:spcBef>
              </a:pPr>
              <a:r>
                <a:rPr lang="en-US"/>
                <a:t>Select model or perspective</a:t>
              </a:r>
            </a:p>
          </p:txBody>
        </p:sp>
        <p:cxnSp>
          <p:nvCxnSpPr>
            <p:cNvPr id="9" name="Straight Arrow Connector 8">
              <a:extLst>
                <a:ext uri="{FF2B5EF4-FFF2-40B4-BE49-F238E27FC236}">
                  <a16:creationId xmlns:a16="http://schemas.microsoft.com/office/drawing/2014/main" id="{DBFF8096-B07A-4528-B2F5-85E56FACF1B0}"/>
                </a:ext>
                <a:ext uri="{C183D7F6-B498-43B3-948B-1728B52AA6E4}">
                  <adec:decorative xmlns:adec="http://schemas.microsoft.com/office/drawing/2017/decorative" val="1"/>
                </a:ext>
              </a:extLst>
            </p:cNvPr>
            <p:cNvCxnSpPr>
              <a:cxnSpLocks/>
              <a:endCxn id="8" idx="3"/>
            </p:cNvCxnSpPr>
            <p:nvPr/>
          </p:nvCxnSpPr>
          <p:spPr>
            <a:xfrm flipH="1">
              <a:off x="2676484" y="2177544"/>
              <a:ext cx="425490" cy="200055"/>
            </a:xfrm>
            <a:prstGeom prst="straightConnector1">
              <a:avLst/>
            </a:prstGeom>
            <a:noFill/>
            <a:ln w="38100">
              <a:solidFill>
                <a:schemeClr val="accent6"/>
              </a:solidFill>
              <a:round/>
              <a:headEnd type="triangle" w="med" len="med"/>
              <a:tailEnd/>
            </a:ln>
          </p:spPr>
        </p:cxnSp>
      </p:grpSp>
      <p:grpSp>
        <p:nvGrpSpPr>
          <p:cNvPr id="10" name="Group 9">
            <a:extLst>
              <a:ext uri="{FF2B5EF4-FFF2-40B4-BE49-F238E27FC236}">
                <a16:creationId xmlns:a16="http://schemas.microsoft.com/office/drawing/2014/main" id="{FC3FB7B9-6F87-40BE-AE69-A27B6C490D73}"/>
              </a:ext>
              <a:ext uri="{C183D7F6-B498-43B3-948B-1728B52AA6E4}">
                <adec:decorative xmlns:adec="http://schemas.microsoft.com/office/drawing/2017/decorative" val="1"/>
              </a:ext>
            </a:extLst>
          </p:cNvPr>
          <p:cNvGrpSpPr/>
          <p:nvPr/>
        </p:nvGrpSpPr>
        <p:grpSpPr>
          <a:xfrm>
            <a:off x="94735" y="4804432"/>
            <a:ext cx="2191265" cy="1200329"/>
            <a:chOff x="1073585" y="1915934"/>
            <a:chExt cx="2191265" cy="1200329"/>
          </a:xfrm>
        </p:grpSpPr>
        <p:sp>
          <p:nvSpPr>
            <p:cNvPr id="11" name="Text Box 10">
              <a:extLst>
                <a:ext uri="{FF2B5EF4-FFF2-40B4-BE49-F238E27FC236}">
                  <a16:creationId xmlns:a16="http://schemas.microsoft.com/office/drawing/2014/main" id="{D48F6212-ADB8-4444-AED8-63F48F226AB7}"/>
                </a:ext>
                <a:ext uri="{C183D7F6-B498-43B3-948B-1728B52AA6E4}">
                  <adec:decorative xmlns:adec="http://schemas.microsoft.com/office/drawing/2017/decorative" val="1"/>
                </a:ext>
              </a:extLst>
            </p:cNvPr>
            <p:cNvSpPr txBox="1">
              <a:spLocks noChangeArrowheads="1"/>
            </p:cNvSpPr>
            <p:nvPr/>
          </p:nvSpPr>
          <p:spPr bwMode="auto">
            <a:xfrm>
              <a:off x="1073585" y="1915934"/>
              <a:ext cx="1421667" cy="1200329"/>
            </a:xfrm>
            <a:prstGeom prst="rect">
              <a:avLst/>
            </a:prstGeom>
            <a:noFill/>
            <a:ln w="9525">
              <a:noFill/>
              <a:miter lim="800000"/>
              <a:headEnd/>
              <a:tailEnd type="none" w="lg" len="lg"/>
            </a:ln>
          </p:spPr>
          <p:txBody>
            <a:bodyPr wrap="square">
              <a:spAutoFit/>
            </a:bodyPr>
            <a:lstStyle/>
            <a:p>
              <a:pPr algn="ctr" defTabSz="914363">
                <a:spcBef>
                  <a:spcPct val="50000"/>
                </a:spcBef>
              </a:pPr>
              <a:r>
                <a:rPr lang="en-US"/>
                <a:t>Drag resources to construct a query</a:t>
              </a:r>
            </a:p>
          </p:txBody>
        </p:sp>
        <p:cxnSp>
          <p:nvCxnSpPr>
            <p:cNvPr id="12" name="Straight Arrow Connector 11">
              <a:extLst>
                <a:ext uri="{FF2B5EF4-FFF2-40B4-BE49-F238E27FC236}">
                  <a16:creationId xmlns:a16="http://schemas.microsoft.com/office/drawing/2014/main" id="{B777F634-F830-4B4A-BC1B-1965679A884C}"/>
                </a:ext>
                <a:ext uri="{C183D7F6-B498-43B3-948B-1728B52AA6E4}">
                  <adec:decorative xmlns:adec="http://schemas.microsoft.com/office/drawing/2017/decorative" val="1"/>
                </a:ext>
              </a:extLst>
            </p:cNvPr>
            <p:cNvCxnSpPr>
              <a:cxnSpLocks/>
              <a:endCxn id="11" idx="3"/>
            </p:cNvCxnSpPr>
            <p:nvPr/>
          </p:nvCxnSpPr>
          <p:spPr>
            <a:xfrm flipH="1" flipV="1">
              <a:off x="2495252" y="2516099"/>
              <a:ext cx="769598" cy="0"/>
            </a:xfrm>
            <a:prstGeom prst="straightConnector1">
              <a:avLst/>
            </a:prstGeom>
            <a:noFill/>
            <a:ln w="38100">
              <a:solidFill>
                <a:schemeClr val="accent6"/>
              </a:solidFill>
              <a:round/>
              <a:headEnd type="triangle" w="med" len="med"/>
              <a:tailEnd/>
            </a:ln>
          </p:spPr>
        </p:cxnSp>
      </p:grpSp>
      <p:grpSp>
        <p:nvGrpSpPr>
          <p:cNvPr id="13" name="Group 12">
            <a:extLst>
              <a:ext uri="{FF2B5EF4-FFF2-40B4-BE49-F238E27FC236}">
                <a16:creationId xmlns:a16="http://schemas.microsoft.com/office/drawing/2014/main" id="{1EBC08A9-B608-4347-A5B9-6C1511DC6B5B}"/>
              </a:ext>
              <a:ext uri="{C183D7F6-B498-43B3-948B-1728B52AA6E4}">
                <adec:decorative xmlns:adec="http://schemas.microsoft.com/office/drawing/2017/decorative" val="1"/>
              </a:ext>
            </a:extLst>
          </p:cNvPr>
          <p:cNvGrpSpPr/>
          <p:nvPr/>
        </p:nvGrpSpPr>
        <p:grpSpPr>
          <a:xfrm>
            <a:off x="3109144" y="1898491"/>
            <a:ext cx="1240435" cy="1396357"/>
            <a:chOff x="1254817" y="1915934"/>
            <a:chExt cx="1240435" cy="1396357"/>
          </a:xfrm>
        </p:grpSpPr>
        <p:sp>
          <p:nvSpPr>
            <p:cNvPr id="14" name="Text Box 10">
              <a:extLst>
                <a:ext uri="{FF2B5EF4-FFF2-40B4-BE49-F238E27FC236}">
                  <a16:creationId xmlns:a16="http://schemas.microsoft.com/office/drawing/2014/main" id="{64F178B0-0E1A-48EC-8844-D2548BB27132}"/>
                </a:ext>
                <a:ext uri="{C183D7F6-B498-43B3-948B-1728B52AA6E4}">
                  <adec:decorative xmlns:adec="http://schemas.microsoft.com/office/drawing/2017/decorative" val="1"/>
                </a:ext>
              </a:extLst>
            </p:cNvPr>
            <p:cNvSpPr txBox="1">
              <a:spLocks noChangeArrowheads="1"/>
            </p:cNvSpPr>
            <p:nvPr/>
          </p:nvSpPr>
          <p:spPr bwMode="auto">
            <a:xfrm>
              <a:off x="1254817" y="1915934"/>
              <a:ext cx="1240435"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t>Switch to MDX</a:t>
              </a:r>
            </a:p>
          </p:txBody>
        </p:sp>
        <p:cxnSp>
          <p:nvCxnSpPr>
            <p:cNvPr id="15" name="Straight Arrow Connector 14">
              <a:extLst>
                <a:ext uri="{FF2B5EF4-FFF2-40B4-BE49-F238E27FC236}">
                  <a16:creationId xmlns:a16="http://schemas.microsoft.com/office/drawing/2014/main" id="{98D7FF35-CF35-493A-AB9A-226C0F6F8EEF}"/>
                </a:ext>
                <a:ext uri="{C183D7F6-B498-43B3-948B-1728B52AA6E4}">
                  <adec:decorative xmlns:adec="http://schemas.microsoft.com/office/drawing/2017/decorative" val="1"/>
                </a:ext>
              </a:extLst>
            </p:cNvPr>
            <p:cNvCxnSpPr>
              <a:cxnSpLocks/>
              <a:endCxn id="14" idx="2"/>
            </p:cNvCxnSpPr>
            <p:nvPr/>
          </p:nvCxnSpPr>
          <p:spPr>
            <a:xfrm flipV="1">
              <a:off x="1875035" y="2562265"/>
              <a:ext cx="0" cy="750026"/>
            </a:xfrm>
            <a:prstGeom prst="straightConnector1">
              <a:avLst/>
            </a:prstGeom>
            <a:noFill/>
            <a:ln w="38100">
              <a:solidFill>
                <a:schemeClr val="accent6"/>
              </a:solidFill>
              <a:round/>
              <a:headEnd type="triangle" w="med" len="med"/>
              <a:tailEnd/>
            </a:ln>
          </p:spPr>
        </p:cxnSp>
      </p:grpSp>
      <p:grpSp>
        <p:nvGrpSpPr>
          <p:cNvPr id="16" name="Group 15">
            <a:extLst>
              <a:ext uri="{FF2B5EF4-FFF2-40B4-BE49-F238E27FC236}">
                <a16:creationId xmlns:a16="http://schemas.microsoft.com/office/drawing/2014/main" id="{094C0F80-1B8F-451F-9998-285CDBA3D8B3}"/>
              </a:ext>
              <a:ext uri="{C183D7F6-B498-43B3-948B-1728B52AA6E4}">
                <adec:decorative xmlns:adec="http://schemas.microsoft.com/office/drawing/2017/decorative" val="1"/>
              </a:ext>
            </a:extLst>
          </p:cNvPr>
          <p:cNvGrpSpPr/>
          <p:nvPr/>
        </p:nvGrpSpPr>
        <p:grpSpPr>
          <a:xfrm>
            <a:off x="1868709" y="1890897"/>
            <a:ext cx="1240436" cy="1309505"/>
            <a:chOff x="1254817" y="1915934"/>
            <a:chExt cx="1240436" cy="1309505"/>
          </a:xfrm>
        </p:grpSpPr>
        <p:sp>
          <p:nvSpPr>
            <p:cNvPr id="17" name="Text Box 10">
              <a:extLst>
                <a:ext uri="{FF2B5EF4-FFF2-40B4-BE49-F238E27FC236}">
                  <a16:creationId xmlns:a16="http://schemas.microsoft.com/office/drawing/2014/main" id="{1F06F011-B8D6-41BA-A0E6-5849FFB0F74C}"/>
                </a:ext>
                <a:ext uri="{C183D7F6-B498-43B3-948B-1728B52AA6E4}">
                  <adec:decorative xmlns:adec="http://schemas.microsoft.com/office/drawing/2017/decorative" val="1"/>
                </a:ext>
              </a:extLst>
            </p:cNvPr>
            <p:cNvSpPr txBox="1">
              <a:spLocks noChangeArrowheads="1"/>
            </p:cNvSpPr>
            <p:nvPr/>
          </p:nvSpPr>
          <p:spPr bwMode="auto">
            <a:xfrm>
              <a:off x="1254817" y="1915934"/>
              <a:ext cx="1240435"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t>Import a query</a:t>
              </a:r>
            </a:p>
          </p:txBody>
        </p:sp>
        <p:cxnSp>
          <p:nvCxnSpPr>
            <p:cNvPr id="18" name="Straight Arrow Connector 17">
              <a:extLst>
                <a:ext uri="{FF2B5EF4-FFF2-40B4-BE49-F238E27FC236}">
                  <a16:creationId xmlns:a16="http://schemas.microsoft.com/office/drawing/2014/main" id="{05AFDDB4-DD2D-4DDD-8AA3-0EAF04674963}"/>
                </a:ext>
                <a:ext uri="{C183D7F6-B498-43B3-948B-1728B52AA6E4}">
                  <adec:decorative xmlns:adec="http://schemas.microsoft.com/office/drawing/2017/decorative" val="1"/>
                </a:ext>
              </a:extLst>
            </p:cNvPr>
            <p:cNvCxnSpPr>
              <a:cxnSpLocks/>
              <a:endCxn id="17" idx="2"/>
            </p:cNvCxnSpPr>
            <p:nvPr/>
          </p:nvCxnSpPr>
          <p:spPr>
            <a:xfrm flipH="1" flipV="1">
              <a:off x="1875035" y="2562265"/>
              <a:ext cx="620218" cy="663174"/>
            </a:xfrm>
            <a:prstGeom prst="straightConnector1">
              <a:avLst/>
            </a:prstGeom>
            <a:noFill/>
            <a:ln w="38100">
              <a:solidFill>
                <a:schemeClr val="accent6"/>
              </a:solidFill>
              <a:round/>
              <a:headEnd type="triangle" w="med" len="med"/>
              <a:tailEnd/>
            </a:ln>
          </p:spPr>
        </p:cxnSp>
      </p:grpSp>
      <p:grpSp>
        <p:nvGrpSpPr>
          <p:cNvPr id="19" name="Group 18">
            <a:extLst>
              <a:ext uri="{FF2B5EF4-FFF2-40B4-BE49-F238E27FC236}">
                <a16:creationId xmlns:a16="http://schemas.microsoft.com/office/drawing/2014/main" id="{04D49E7A-7F51-48C3-9FB0-1340526E6CFE}"/>
              </a:ext>
              <a:ext uri="{C183D7F6-B498-43B3-948B-1728B52AA6E4}">
                <adec:decorative xmlns:adec="http://schemas.microsoft.com/office/drawing/2017/decorative" val="1"/>
              </a:ext>
            </a:extLst>
          </p:cNvPr>
          <p:cNvGrpSpPr/>
          <p:nvPr/>
        </p:nvGrpSpPr>
        <p:grpSpPr>
          <a:xfrm>
            <a:off x="4203640" y="1890897"/>
            <a:ext cx="1422803" cy="1396360"/>
            <a:chOff x="1254817" y="1915934"/>
            <a:chExt cx="1422803" cy="1396360"/>
          </a:xfrm>
        </p:grpSpPr>
        <p:sp>
          <p:nvSpPr>
            <p:cNvPr id="20" name="Text Box 10">
              <a:extLst>
                <a:ext uri="{FF2B5EF4-FFF2-40B4-BE49-F238E27FC236}">
                  <a16:creationId xmlns:a16="http://schemas.microsoft.com/office/drawing/2014/main" id="{F1442553-836F-4397-BBD4-6E2EC1678DA4}"/>
                </a:ext>
                <a:ext uri="{C183D7F6-B498-43B3-948B-1728B52AA6E4}">
                  <adec:decorative xmlns:adec="http://schemas.microsoft.com/office/drawing/2017/decorative" val="1"/>
                </a:ext>
              </a:extLst>
            </p:cNvPr>
            <p:cNvSpPr txBox="1">
              <a:spLocks noChangeArrowheads="1"/>
            </p:cNvSpPr>
            <p:nvPr/>
          </p:nvSpPr>
          <p:spPr bwMode="auto">
            <a:xfrm>
              <a:off x="1254817" y="1915934"/>
              <a:ext cx="1422803" cy="923330"/>
            </a:xfrm>
            <a:prstGeom prst="rect">
              <a:avLst/>
            </a:prstGeom>
            <a:noFill/>
            <a:ln w="9525">
              <a:noFill/>
              <a:miter lim="800000"/>
              <a:headEnd/>
              <a:tailEnd type="none" w="lg" len="lg"/>
            </a:ln>
          </p:spPr>
          <p:txBody>
            <a:bodyPr wrap="square">
              <a:spAutoFit/>
            </a:bodyPr>
            <a:lstStyle/>
            <a:p>
              <a:pPr algn="ctr" defTabSz="914363">
                <a:spcBef>
                  <a:spcPct val="50000"/>
                </a:spcBef>
              </a:pPr>
              <a:r>
                <a:rPr lang="en-US"/>
                <a:t>Enable or disable auto execute</a:t>
              </a:r>
            </a:p>
          </p:txBody>
        </p:sp>
        <p:cxnSp>
          <p:nvCxnSpPr>
            <p:cNvPr id="21" name="Straight Arrow Connector 20">
              <a:extLst>
                <a:ext uri="{FF2B5EF4-FFF2-40B4-BE49-F238E27FC236}">
                  <a16:creationId xmlns:a16="http://schemas.microsoft.com/office/drawing/2014/main" id="{66DD24D5-9878-4EF1-B99F-110C7194580E}"/>
                </a:ext>
                <a:ext uri="{C183D7F6-B498-43B3-948B-1728B52AA6E4}">
                  <adec:decorative xmlns:adec="http://schemas.microsoft.com/office/drawing/2017/decorative" val="1"/>
                </a:ext>
              </a:extLst>
            </p:cNvPr>
            <p:cNvCxnSpPr>
              <a:cxnSpLocks/>
              <a:endCxn id="20" idx="2"/>
            </p:cNvCxnSpPr>
            <p:nvPr/>
          </p:nvCxnSpPr>
          <p:spPr>
            <a:xfrm flipV="1">
              <a:off x="1875035" y="2839264"/>
              <a:ext cx="91184" cy="473030"/>
            </a:xfrm>
            <a:prstGeom prst="straightConnector1">
              <a:avLst/>
            </a:prstGeom>
            <a:noFill/>
            <a:ln w="38100">
              <a:solidFill>
                <a:schemeClr val="accent6"/>
              </a:solidFill>
              <a:round/>
              <a:headEnd type="triangle" w="med" len="med"/>
              <a:tailEnd/>
            </a:ln>
          </p:spPr>
        </p:cxnSp>
      </p:grpSp>
      <p:grpSp>
        <p:nvGrpSpPr>
          <p:cNvPr id="22" name="Group 21">
            <a:extLst>
              <a:ext uri="{FF2B5EF4-FFF2-40B4-BE49-F238E27FC236}">
                <a16:creationId xmlns:a16="http://schemas.microsoft.com/office/drawing/2014/main" id="{FD860DCD-4200-4221-8C7F-073CD9E99403}"/>
              </a:ext>
              <a:ext uri="{C183D7F6-B498-43B3-948B-1728B52AA6E4}">
                <adec:decorative xmlns:adec="http://schemas.microsoft.com/office/drawing/2017/decorative" val="1"/>
              </a:ext>
            </a:extLst>
          </p:cNvPr>
          <p:cNvGrpSpPr/>
          <p:nvPr/>
        </p:nvGrpSpPr>
        <p:grpSpPr>
          <a:xfrm>
            <a:off x="5298134" y="1898488"/>
            <a:ext cx="1240435" cy="1396360"/>
            <a:chOff x="1254817" y="1915934"/>
            <a:chExt cx="1240435" cy="1396360"/>
          </a:xfrm>
        </p:grpSpPr>
        <p:sp>
          <p:nvSpPr>
            <p:cNvPr id="23" name="Text Box 10">
              <a:extLst>
                <a:ext uri="{FF2B5EF4-FFF2-40B4-BE49-F238E27FC236}">
                  <a16:creationId xmlns:a16="http://schemas.microsoft.com/office/drawing/2014/main" id="{5D7F1C65-66AF-4B28-963A-636FA8C0B404}"/>
                </a:ext>
                <a:ext uri="{C183D7F6-B498-43B3-948B-1728B52AA6E4}">
                  <adec:decorative xmlns:adec="http://schemas.microsoft.com/office/drawing/2017/decorative" val="1"/>
                </a:ext>
              </a:extLst>
            </p:cNvPr>
            <p:cNvSpPr txBox="1">
              <a:spLocks noChangeArrowheads="1"/>
            </p:cNvSpPr>
            <p:nvPr/>
          </p:nvSpPr>
          <p:spPr bwMode="auto">
            <a:xfrm>
              <a:off x="1254817" y="1915934"/>
              <a:ext cx="1240435" cy="369332"/>
            </a:xfrm>
            <a:prstGeom prst="rect">
              <a:avLst/>
            </a:prstGeom>
            <a:noFill/>
            <a:ln w="9525">
              <a:noFill/>
              <a:miter lim="800000"/>
              <a:headEnd/>
              <a:tailEnd type="none" w="lg" len="lg"/>
            </a:ln>
          </p:spPr>
          <p:txBody>
            <a:bodyPr wrap="square">
              <a:spAutoFit/>
            </a:bodyPr>
            <a:lstStyle/>
            <a:p>
              <a:pPr algn="ctr" defTabSz="914363">
                <a:spcBef>
                  <a:spcPct val="50000"/>
                </a:spcBef>
              </a:pPr>
              <a:r>
                <a:rPr lang="en-US"/>
                <a:t>Execute</a:t>
              </a:r>
            </a:p>
          </p:txBody>
        </p:sp>
        <p:cxnSp>
          <p:nvCxnSpPr>
            <p:cNvPr id="24" name="Straight Arrow Connector 23">
              <a:extLst>
                <a:ext uri="{FF2B5EF4-FFF2-40B4-BE49-F238E27FC236}">
                  <a16:creationId xmlns:a16="http://schemas.microsoft.com/office/drawing/2014/main" id="{BCB6C528-6DA2-4120-B14B-5D48BDA9CB53}"/>
                </a:ext>
                <a:ext uri="{C183D7F6-B498-43B3-948B-1728B52AA6E4}">
                  <adec:decorative xmlns:adec="http://schemas.microsoft.com/office/drawing/2017/decorative" val="1"/>
                </a:ext>
              </a:extLst>
            </p:cNvPr>
            <p:cNvCxnSpPr>
              <a:cxnSpLocks/>
              <a:endCxn id="23" idx="2"/>
            </p:cNvCxnSpPr>
            <p:nvPr/>
          </p:nvCxnSpPr>
          <p:spPr>
            <a:xfrm flipV="1">
              <a:off x="1875035" y="2285266"/>
              <a:ext cx="0" cy="1027028"/>
            </a:xfrm>
            <a:prstGeom prst="straightConnector1">
              <a:avLst/>
            </a:prstGeom>
            <a:noFill/>
            <a:ln w="38100">
              <a:solidFill>
                <a:schemeClr val="accent6"/>
              </a:solidFill>
              <a:round/>
              <a:headEnd type="triangle" w="med" len="med"/>
              <a:tailEnd/>
            </a:ln>
          </p:spPr>
        </p:cxnSp>
      </p:grpSp>
      <p:grpSp>
        <p:nvGrpSpPr>
          <p:cNvPr id="25" name="Group 24">
            <a:extLst>
              <a:ext uri="{FF2B5EF4-FFF2-40B4-BE49-F238E27FC236}">
                <a16:creationId xmlns:a16="http://schemas.microsoft.com/office/drawing/2014/main" id="{2051CBDF-9AE2-4FD9-BA6F-D9D21D96455D}"/>
              </a:ext>
              <a:ext uri="{C183D7F6-B498-43B3-948B-1728B52AA6E4}">
                <adec:decorative xmlns:adec="http://schemas.microsoft.com/office/drawing/2017/decorative" val="1"/>
              </a:ext>
            </a:extLst>
          </p:cNvPr>
          <p:cNvGrpSpPr/>
          <p:nvPr/>
        </p:nvGrpSpPr>
        <p:grpSpPr>
          <a:xfrm>
            <a:off x="6403390" y="1894321"/>
            <a:ext cx="1634303" cy="1306083"/>
            <a:chOff x="1254816" y="1915934"/>
            <a:chExt cx="1634303" cy="1306083"/>
          </a:xfrm>
        </p:grpSpPr>
        <p:sp>
          <p:nvSpPr>
            <p:cNvPr id="26" name="Text Box 10">
              <a:extLst>
                <a:ext uri="{FF2B5EF4-FFF2-40B4-BE49-F238E27FC236}">
                  <a16:creationId xmlns:a16="http://schemas.microsoft.com/office/drawing/2014/main" id="{30C6815B-319A-4B3E-A109-16E2D5A34217}"/>
                </a:ext>
                <a:ext uri="{C183D7F6-B498-43B3-948B-1728B52AA6E4}">
                  <adec:decorative xmlns:adec="http://schemas.microsoft.com/office/drawing/2017/decorative" val="1"/>
                </a:ext>
              </a:extLst>
            </p:cNvPr>
            <p:cNvSpPr txBox="1">
              <a:spLocks noChangeArrowheads="1"/>
            </p:cNvSpPr>
            <p:nvPr/>
          </p:nvSpPr>
          <p:spPr bwMode="auto">
            <a:xfrm>
              <a:off x="1254816" y="1915934"/>
              <a:ext cx="1634303"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t>Switch to </a:t>
              </a:r>
              <a:r>
                <a:rPr lang="en-US" b="1"/>
                <a:t>Design mode</a:t>
              </a:r>
            </a:p>
          </p:txBody>
        </p:sp>
        <p:cxnSp>
          <p:nvCxnSpPr>
            <p:cNvPr id="27" name="Straight Arrow Connector 26">
              <a:extLst>
                <a:ext uri="{FF2B5EF4-FFF2-40B4-BE49-F238E27FC236}">
                  <a16:creationId xmlns:a16="http://schemas.microsoft.com/office/drawing/2014/main" id="{5F2A3516-7AEB-4525-96AE-B1DD941533B3}"/>
                </a:ext>
                <a:ext uri="{C183D7F6-B498-43B3-948B-1728B52AA6E4}">
                  <adec:decorative xmlns:adec="http://schemas.microsoft.com/office/drawing/2017/decorative" val="1"/>
                </a:ext>
              </a:extLst>
            </p:cNvPr>
            <p:cNvCxnSpPr>
              <a:cxnSpLocks/>
              <a:endCxn id="26" idx="2"/>
            </p:cNvCxnSpPr>
            <p:nvPr/>
          </p:nvCxnSpPr>
          <p:spPr>
            <a:xfrm flipV="1">
              <a:off x="1254817" y="2562265"/>
              <a:ext cx="817151" cy="659752"/>
            </a:xfrm>
            <a:prstGeom prst="straightConnector1">
              <a:avLst/>
            </a:prstGeom>
            <a:noFill/>
            <a:ln w="38100">
              <a:solidFill>
                <a:schemeClr val="accent6"/>
              </a:solidFill>
              <a:round/>
              <a:headEnd type="triangle" w="med" len="med"/>
              <a:tailEnd/>
            </a:ln>
          </p:spPr>
        </p:cxnSp>
      </p:grpSp>
      <p:grpSp>
        <p:nvGrpSpPr>
          <p:cNvPr id="28" name="Group 27">
            <a:extLst>
              <a:ext uri="{FF2B5EF4-FFF2-40B4-BE49-F238E27FC236}">
                <a16:creationId xmlns:a16="http://schemas.microsoft.com/office/drawing/2014/main" id="{99401B56-27D6-4312-A869-B57B95347B58}"/>
              </a:ext>
              <a:ext uri="{C183D7F6-B498-43B3-948B-1728B52AA6E4}">
                <adec:decorative xmlns:adec="http://schemas.microsoft.com/office/drawing/2017/decorative" val="1"/>
              </a:ext>
            </a:extLst>
          </p:cNvPr>
          <p:cNvGrpSpPr/>
          <p:nvPr/>
        </p:nvGrpSpPr>
        <p:grpSpPr>
          <a:xfrm>
            <a:off x="6748187" y="1902528"/>
            <a:ext cx="3575104" cy="1501761"/>
            <a:chOff x="257217" y="1931004"/>
            <a:chExt cx="3575104" cy="1501761"/>
          </a:xfrm>
        </p:grpSpPr>
        <p:sp>
          <p:nvSpPr>
            <p:cNvPr id="29" name="Text Box 10">
              <a:extLst>
                <a:ext uri="{FF2B5EF4-FFF2-40B4-BE49-F238E27FC236}">
                  <a16:creationId xmlns:a16="http://schemas.microsoft.com/office/drawing/2014/main" id="{B2A02BB0-70DA-4832-89E6-3CD11606F8E7}"/>
                </a:ext>
                <a:ext uri="{C183D7F6-B498-43B3-948B-1728B52AA6E4}">
                  <adec:decorative xmlns:adec="http://schemas.microsoft.com/office/drawing/2017/decorative" val="1"/>
                </a:ext>
              </a:extLst>
            </p:cNvPr>
            <p:cNvSpPr txBox="1">
              <a:spLocks noChangeArrowheads="1"/>
            </p:cNvSpPr>
            <p:nvPr/>
          </p:nvSpPr>
          <p:spPr bwMode="auto">
            <a:xfrm>
              <a:off x="1703452" y="1931004"/>
              <a:ext cx="2128869"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t>Enable multi-value parameters</a:t>
              </a:r>
            </a:p>
          </p:txBody>
        </p:sp>
        <p:cxnSp>
          <p:nvCxnSpPr>
            <p:cNvPr id="30" name="Straight Arrow Connector 29">
              <a:extLst>
                <a:ext uri="{FF2B5EF4-FFF2-40B4-BE49-F238E27FC236}">
                  <a16:creationId xmlns:a16="http://schemas.microsoft.com/office/drawing/2014/main" id="{A79C0BC7-1383-4F7C-BCC4-6F05383B658C}"/>
                </a:ext>
                <a:ext uri="{C183D7F6-B498-43B3-948B-1728B52AA6E4}">
                  <adec:decorative xmlns:adec="http://schemas.microsoft.com/office/drawing/2017/decorative" val="1"/>
                </a:ext>
              </a:extLst>
            </p:cNvPr>
            <p:cNvCxnSpPr>
              <a:cxnSpLocks/>
              <a:endCxn id="29" idx="2"/>
            </p:cNvCxnSpPr>
            <p:nvPr/>
          </p:nvCxnSpPr>
          <p:spPr>
            <a:xfrm flipV="1">
              <a:off x="257217" y="2577335"/>
              <a:ext cx="2510670" cy="855430"/>
            </a:xfrm>
            <a:prstGeom prst="straightConnector1">
              <a:avLst/>
            </a:prstGeom>
            <a:noFill/>
            <a:ln w="38100">
              <a:solidFill>
                <a:schemeClr val="accent6"/>
              </a:solidFill>
              <a:round/>
              <a:headEnd type="triangle" w="med" len="med"/>
              <a:tailEnd/>
            </a:ln>
          </p:spPr>
        </p:cxnSp>
      </p:grpSp>
      <p:grpSp>
        <p:nvGrpSpPr>
          <p:cNvPr id="31" name="Group 30">
            <a:extLst>
              <a:ext uri="{FF2B5EF4-FFF2-40B4-BE49-F238E27FC236}">
                <a16:creationId xmlns:a16="http://schemas.microsoft.com/office/drawing/2014/main" id="{721E9D1A-0E8C-4582-80BC-E25FC88F6224}"/>
              </a:ext>
              <a:ext uri="{C183D7F6-B498-43B3-948B-1728B52AA6E4}">
                <adec:decorative xmlns:adec="http://schemas.microsoft.com/office/drawing/2017/decorative" val="1"/>
              </a:ext>
            </a:extLst>
          </p:cNvPr>
          <p:cNvGrpSpPr/>
          <p:nvPr/>
        </p:nvGrpSpPr>
        <p:grpSpPr>
          <a:xfrm>
            <a:off x="8986222" y="3927506"/>
            <a:ext cx="2706578" cy="369332"/>
            <a:chOff x="77446" y="1446377"/>
            <a:chExt cx="2706578" cy="369332"/>
          </a:xfrm>
        </p:grpSpPr>
        <p:sp>
          <p:nvSpPr>
            <p:cNvPr id="32" name="Text Box 10">
              <a:extLst>
                <a:ext uri="{FF2B5EF4-FFF2-40B4-BE49-F238E27FC236}">
                  <a16:creationId xmlns:a16="http://schemas.microsoft.com/office/drawing/2014/main" id="{8FA33C29-911A-453F-ADD4-C97EFF951B9F}"/>
                </a:ext>
                <a:ext uri="{C183D7F6-B498-43B3-948B-1728B52AA6E4}">
                  <adec:decorative xmlns:adec="http://schemas.microsoft.com/office/drawing/2017/decorative" val="1"/>
                </a:ext>
              </a:extLst>
            </p:cNvPr>
            <p:cNvSpPr txBox="1">
              <a:spLocks noChangeArrowheads="1"/>
            </p:cNvSpPr>
            <p:nvPr/>
          </p:nvSpPr>
          <p:spPr bwMode="auto">
            <a:xfrm>
              <a:off x="1168320" y="1446377"/>
              <a:ext cx="1615704" cy="369332"/>
            </a:xfrm>
            <a:prstGeom prst="rect">
              <a:avLst/>
            </a:prstGeom>
            <a:noFill/>
            <a:ln w="9525">
              <a:noFill/>
              <a:miter lim="800000"/>
              <a:headEnd/>
              <a:tailEnd type="none" w="lg" len="lg"/>
            </a:ln>
          </p:spPr>
          <p:txBody>
            <a:bodyPr wrap="square">
              <a:spAutoFit/>
            </a:bodyPr>
            <a:lstStyle/>
            <a:p>
              <a:pPr algn="ctr" defTabSz="914363">
                <a:spcBef>
                  <a:spcPct val="50000"/>
                </a:spcBef>
              </a:pPr>
              <a:r>
                <a:rPr lang="en-US"/>
                <a:t>Define filters</a:t>
              </a:r>
            </a:p>
          </p:txBody>
        </p:sp>
        <p:cxnSp>
          <p:nvCxnSpPr>
            <p:cNvPr id="33" name="Straight Arrow Connector 32">
              <a:extLst>
                <a:ext uri="{FF2B5EF4-FFF2-40B4-BE49-F238E27FC236}">
                  <a16:creationId xmlns:a16="http://schemas.microsoft.com/office/drawing/2014/main" id="{56D09D49-194A-4B13-9802-1BC9A43A5D99}"/>
                </a:ext>
                <a:ext uri="{C183D7F6-B498-43B3-948B-1728B52AA6E4}">
                  <adec:decorative xmlns:adec="http://schemas.microsoft.com/office/drawing/2017/decorative" val="1"/>
                </a:ext>
              </a:extLst>
            </p:cNvPr>
            <p:cNvCxnSpPr>
              <a:cxnSpLocks/>
              <a:endCxn id="32" idx="1"/>
            </p:cNvCxnSpPr>
            <p:nvPr/>
          </p:nvCxnSpPr>
          <p:spPr>
            <a:xfrm>
              <a:off x="77446" y="1600266"/>
              <a:ext cx="1090874" cy="30777"/>
            </a:xfrm>
            <a:prstGeom prst="straightConnector1">
              <a:avLst/>
            </a:prstGeom>
            <a:noFill/>
            <a:ln w="38100">
              <a:solidFill>
                <a:schemeClr val="accent6"/>
              </a:solidFill>
              <a:round/>
              <a:headEnd type="triangle" w="med" len="med"/>
              <a:tailEnd/>
            </a:ln>
          </p:spPr>
        </p:cxnSp>
      </p:grpSp>
      <p:grpSp>
        <p:nvGrpSpPr>
          <p:cNvPr id="34" name="Group 33">
            <a:extLst>
              <a:ext uri="{FF2B5EF4-FFF2-40B4-BE49-F238E27FC236}">
                <a16:creationId xmlns:a16="http://schemas.microsoft.com/office/drawing/2014/main" id="{78260B46-04F2-4D09-8C8F-AAAE23E09F59}"/>
              </a:ext>
              <a:ext uri="{C183D7F6-B498-43B3-948B-1728B52AA6E4}">
                <adec:decorative xmlns:adec="http://schemas.microsoft.com/office/drawing/2017/decorative" val="1"/>
              </a:ext>
            </a:extLst>
          </p:cNvPr>
          <p:cNvGrpSpPr/>
          <p:nvPr/>
        </p:nvGrpSpPr>
        <p:grpSpPr>
          <a:xfrm>
            <a:off x="8986222" y="5230983"/>
            <a:ext cx="2046596" cy="923330"/>
            <a:chOff x="129572" y="1442040"/>
            <a:chExt cx="2046596" cy="923330"/>
          </a:xfrm>
        </p:grpSpPr>
        <p:sp>
          <p:nvSpPr>
            <p:cNvPr id="35" name="Text Box 10">
              <a:extLst>
                <a:ext uri="{FF2B5EF4-FFF2-40B4-BE49-F238E27FC236}">
                  <a16:creationId xmlns:a16="http://schemas.microsoft.com/office/drawing/2014/main" id="{E5394ECC-21B0-4362-B17F-7AE0A48037CF}"/>
                </a:ext>
                <a:ext uri="{C183D7F6-B498-43B3-948B-1728B52AA6E4}">
                  <adec:decorative xmlns:adec="http://schemas.microsoft.com/office/drawing/2017/decorative" val="1"/>
                </a:ext>
              </a:extLst>
            </p:cNvPr>
            <p:cNvSpPr txBox="1">
              <a:spLocks noChangeArrowheads="1"/>
            </p:cNvSpPr>
            <p:nvPr/>
          </p:nvSpPr>
          <p:spPr bwMode="auto">
            <a:xfrm>
              <a:off x="981042" y="1442040"/>
              <a:ext cx="1195126" cy="923330"/>
            </a:xfrm>
            <a:prstGeom prst="rect">
              <a:avLst/>
            </a:prstGeom>
            <a:noFill/>
            <a:ln w="9525">
              <a:noFill/>
              <a:miter lim="800000"/>
              <a:headEnd/>
              <a:tailEnd type="none" w="lg" len="lg"/>
            </a:ln>
          </p:spPr>
          <p:txBody>
            <a:bodyPr wrap="square">
              <a:spAutoFit/>
            </a:bodyPr>
            <a:lstStyle/>
            <a:p>
              <a:pPr algn="ctr" defTabSz="914363">
                <a:spcBef>
                  <a:spcPct val="50000"/>
                </a:spcBef>
              </a:pPr>
              <a:r>
                <a:rPr lang="en-US"/>
                <a:t>Preview query result</a:t>
              </a:r>
            </a:p>
          </p:txBody>
        </p:sp>
        <p:cxnSp>
          <p:nvCxnSpPr>
            <p:cNvPr id="36" name="Straight Arrow Connector 35">
              <a:extLst>
                <a:ext uri="{FF2B5EF4-FFF2-40B4-BE49-F238E27FC236}">
                  <a16:creationId xmlns:a16="http://schemas.microsoft.com/office/drawing/2014/main" id="{6976DC52-8635-44EE-8421-4F9D7A596D06}"/>
                </a:ext>
                <a:ext uri="{C183D7F6-B498-43B3-948B-1728B52AA6E4}">
                  <adec:decorative xmlns:adec="http://schemas.microsoft.com/office/drawing/2017/decorative" val="1"/>
                </a:ext>
              </a:extLst>
            </p:cNvPr>
            <p:cNvCxnSpPr>
              <a:cxnSpLocks/>
            </p:cNvCxnSpPr>
            <p:nvPr/>
          </p:nvCxnSpPr>
          <p:spPr>
            <a:xfrm>
              <a:off x="129572" y="1882155"/>
              <a:ext cx="1038748" cy="0"/>
            </a:xfrm>
            <a:prstGeom prst="straightConnector1">
              <a:avLst/>
            </a:prstGeom>
            <a:noFill/>
            <a:ln w="38100">
              <a:solidFill>
                <a:schemeClr val="accent6"/>
              </a:solidFill>
              <a:round/>
              <a:headEnd type="triangle" w="med" len="med"/>
              <a:tailEnd/>
            </a:ln>
          </p:spPr>
        </p:cxnSp>
      </p:grpSp>
      <p:cxnSp>
        <p:nvCxnSpPr>
          <p:cNvPr id="37" name="Connector: Curved 36">
            <a:extLst>
              <a:ext uri="{FF2B5EF4-FFF2-40B4-BE49-F238E27FC236}">
                <a16:creationId xmlns:a16="http://schemas.microsoft.com/office/drawing/2014/main" id="{C671A5C7-DB7B-46E9-BF61-97F16387356E}"/>
              </a:ext>
              <a:ext uri="{C183D7F6-B498-43B3-948B-1728B52AA6E4}">
                <adec:decorative xmlns:adec="http://schemas.microsoft.com/office/drawing/2017/decorative" val="1"/>
              </a:ext>
            </a:extLst>
          </p:cNvPr>
          <p:cNvCxnSpPr>
            <a:cxnSpLocks/>
          </p:cNvCxnSpPr>
          <p:nvPr/>
        </p:nvCxnSpPr>
        <p:spPr>
          <a:xfrm flipV="1">
            <a:off x="3109144" y="5496930"/>
            <a:ext cx="2517300" cy="504081"/>
          </a:xfrm>
          <a:prstGeom prst="curvedConnector3">
            <a:avLst>
              <a:gd name="adj1" fmla="val 110377"/>
            </a:avLst>
          </a:prstGeom>
          <a:noFill/>
          <a:ln w="38100">
            <a:solidFill>
              <a:schemeClr val="accent6"/>
            </a:solidFill>
            <a:round/>
            <a:headEnd type="none" w="med" len="med"/>
            <a:tailEnd type="triangle"/>
          </a:ln>
        </p:spPr>
      </p:cxn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89025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10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09B4-0B5C-449A-882D-725C4419F861}"/>
              </a:ext>
            </a:extLst>
          </p:cNvPr>
          <p:cNvSpPr>
            <a:spLocks noGrp="1"/>
          </p:cNvSpPr>
          <p:nvPr>
            <p:ph type="title"/>
          </p:nvPr>
        </p:nvSpPr>
        <p:spPr/>
        <p:txBody>
          <a:bodyPr/>
          <a:lstStyle/>
          <a:p>
            <a:r>
              <a:rPr lang="en-US"/>
              <a:t>Labs</a:t>
            </a:r>
          </a:p>
        </p:txBody>
      </p:sp>
      <p:sp>
        <p:nvSpPr>
          <p:cNvPr id="3" name="Text Placeholder 2">
            <a:extLst>
              <a:ext uri="{FF2B5EF4-FFF2-40B4-BE49-F238E27FC236}">
                <a16:creationId xmlns:a16="http://schemas.microsoft.com/office/drawing/2014/main" id="{63328DE3-C4F1-4D17-8234-245346EA3C2D}"/>
              </a:ext>
            </a:extLst>
          </p:cNvPr>
          <p:cNvSpPr>
            <a:spLocks noGrp="1"/>
          </p:cNvSpPr>
          <p:nvPr>
            <p:ph type="body" sz="quarter" idx="10"/>
          </p:nvPr>
        </p:nvSpPr>
        <p:spPr/>
        <p:txBody>
          <a:bodyPr/>
          <a:lstStyle/>
          <a:p>
            <a:r>
              <a:rPr lang="en-US"/>
              <a:t>Power BI account</a:t>
            </a:r>
          </a:p>
        </p:txBody>
      </p:sp>
      <p:sp>
        <p:nvSpPr>
          <p:cNvPr id="4" name="Content Placeholder 3">
            <a:extLst>
              <a:ext uri="{FF2B5EF4-FFF2-40B4-BE49-F238E27FC236}">
                <a16:creationId xmlns:a16="http://schemas.microsoft.com/office/drawing/2014/main" id="{4F449AE3-3F62-4FE0-99F2-20D8425D3499}"/>
              </a:ext>
            </a:extLst>
          </p:cNvPr>
          <p:cNvSpPr>
            <a:spLocks noGrp="1"/>
          </p:cNvSpPr>
          <p:nvPr>
            <p:ph idx="1"/>
          </p:nvPr>
        </p:nvSpPr>
        <p:spPr/>
        <p:txBody>
          <a:bodyPr vert="horz" lIns="91440" tIns="45720" rIns="91440" bIns="45720" rtlCol="0" anchor="t">
            <a:noAutofit/>
          </a:bodyPr>
          <a:lstStyle/>
          <a:p>
            <a:r>
              <a:rPr lang="en-US"/>
              <a:t>You may be provided with a Power BI account to use in the labs</a:t>
            </a:r>
          </a:p>
          <a:p>
            <a:r>
              <a:rPr lang="en-US"/>
              <a:t>Or—you can use your own account </a:t>
            </a:r>
            <a:r>
              <a:rPr lang="en-US" b="1"/>
              <a:t>providing you can create a workspace</a:t>
            </a:r>
            <a:endParaRPr lang="en-US">
              <a:cs typeface="Segoe UI"/>
            </a:endParaRPr>
          </a:p>
        </p:txBody>
      </p:sp>
      <p:sp>
        <p:nvSpPr>
          <p:cNvPr id="5" name="Footer Placeholder 4">
            <a:extLst>
              <a:ext uri="{FF2B5EF4-FFF2-40B4-BE49-F238E27FC236}">
                <a16:creationId xmlns:a16="http://schemas.microsoft.com/office/drawing/2014/main" id="{4AF99C14-3312-4694-9BE3-16661EBF205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8599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Query » Query designers » Analysis Services MDX query designer</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en-US"/>
              <a:t>Use the </a:t>
            </a:r>
            <a:r>
              <a:rPr lang="en-US" b="1"/>
              <a:t>MDX query designer </a:t>
            </a:r>
            <a:r>
              <a:rPr lang="en-US"/>
              <a:t>to construct and test an MDX query</a:t>
            </a:r>
          </a:p>
          <a:p>
            <a:pPr lvl="1"/>
            <a:r>
              <a:rPr lang="en-US"/>
              <a:t>It is almost identical to the DAX query designer</a:t>
            </a:r>
          </a:p>
          <a:p>
            <a:r>
              <a:rPr lang="en-US"/>
              <a:t>Drag-drop model resources to construct a query:</a:t>
            </a:r>
          </a:p>
          <a:p>
            <a:pPr lvl="1"/>
            <a:r>
              <a:rPr lang="en-US"/>
              <a:t>Columns</a:t>
            </a:r>
          </a:p>
          <a:p>
            <a:pPr lvl="1"/>
            <a:r>
              <a:rPr lang="en-US"/>
              <a:t>Hierarchies and levels</a:t>
            </a:r>
          </a:p>
          <a:p>
            <a:pPr lvl="1"/>
            <a:r>
              <a:rPr lang="en-US"/>
              <a:t>Measures and KPI metrics</a:t>
            </a:r>
          </a:p>
          <a:p>
            <a:r>
              <a:rPr lang="en-US"/>
              <a:t>Add:</a:t>
            </a:r>
          </a:p>
          <a:p>
            <a:pPr lvl="1"/>
            <a:r>
              <a:rPr lang="en-US"/>
              <a:t>Calculated members, which are defined using MDX</a:t>
            </a:r>
          </a:p>
          <a:p>
            <a:pPr lvl="1"/>
            <a:r>
              <a:rPr lang="en-US"/>
              <a:t>Filters, with optional parameterization</a:t>
            </a:r>
          </a:p>
          <a:p>
            <a:r>
              <a:rPr lang="en-US"/>
              <a:t>Switch to design mode to customize the query statement</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49992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Query » Query designers » Analysis Services MDX query designer</a:t>
            </a:r>
          </a:p>
        </p:txBody>
      </p:sp>
      <p:pic>
        <p:nvPicPr>
          <p:cNvPr id="6" name="Picture 5" descr="An image of the Query Designer is shown, with arrows pointing to the UX elements.">
            <a:extLst>
              <a:ext uri="{FF2B5EF4-FFF2-40B4-BE49-F238E27FC236}">
                <a16:creationId xmlns:a16="http://schemas.microsoft.com/office/drawing/2014/main" id="{40E986F6-0764-4520-BDF1-91F87B834704}"/>
              </a:ext>
            </a:extLst>
          </p:cNvPr>
          <p:cNvPicPr>
            <a:picLocks noChangeAspect="1"/>
          </p:cNvPicPr>
          <p:nvPr/>
        </p:nvPicPr>
        <p:blipFill rotWithShape="1">
          <a:blip r:embed="rId2"/>
          <a:srcRect b="30092"/>
          <a:stretch/>
        </p:blipFill>
        <p:spPr>
          <a:xfrm>
            <a:off x="1868709" y="2889897"/>
            <a:ext cx="7485714" cy="3968103"/>
          </a:xfrm>
          <a:prstGeom prst="rect">
            <a:avLst/>
          </a:prstGeom>
        </p:spPr>
      </p:pic>
      <p:grpSp>
        <p:nvGrpSpPr>
          <p:cNvPr id="7" name="Group 6">
            <a:extLst>
              <a:ext uri="{FF2B5EF4-FFF2-40B4-BE49-F238E27FC236}">
                <a16:creationId xmlns:a16="http://schemas.microsoft.com/office/drawing/2014/main" id="{BB652123-FE3B-4C95-ACB0-1E240861638A}"/>
              </a:ext>
              <a:ext uri="{C183D7F6-B498-43B3-948B-1728B52AA6E4}">
                <adec:decorative xmlns:adec="http://schemas.microsoft.com/office/drawing/2017/decorative" val="1"/>
              </a:ext>
            </a:extLst>
          </p:cNvPr>
          <p:cNvGrpSpPr/>
          <p:nvPr/>
        </p:nvGrpSpPr>
        <p:grpSpPr>
          <a:xfrm>
            <a:off x="193145" y="5685624"/>
            <a:ext cx="1932217" cy="923330"/>
            <a:chOff x="1254817" y="1915934"/>
            <a:chExt cx="1932217" cy="923330"/>
          </a:xfrm>
        </p:grpSpPr>
        <p:sp>
          <p:nvSpPr>
            <p:cNvPr id="8" name="Text Box 10">
              <a:extLst>
                <a:ext uri="{FF2B5EF4-FFF2-40B4-BE49-F238E27FC236}">
                  <a16:creationId xmlns:a16="http://schemas.microsoft.com/office/drawing/2014/main" id="{5E694F93-C039-49CA-85D6-D65EA8922B91}"/>
                </a:ext>
                <a:ext uri="{C183D7F6-B498-43B3-948B-1728B52AA6E4}">
                  <adec:decorative xmlns:adec="http://schemas.microsoft.com/office/drawing/2017/decorative" val="1"/>
                </a:ext>
              </a:extLst>
            </p:cNvPr>
            <p:cNvSpPr txBox="1">
              <a:spLocks noChangeArrowheads="1"/>
            </p:cNvSpPr>
            <p:nvPr/>
          </p:nvSpPr>
          <p:spPr bwMode="auto">
            <a:xfrm>
              <a:off x="1254817" y="1915934"/>
              <a:ext cx="1240435" cy="923330"/>
            </a:xfrm>
            <a:prstGeom prst="rect">
              <a:avLst/>
            </a:prstGeom>
            <a:noFill/>
            <a:ln w="9525">
              <a:noFill/>
              <a:miter lim="800000"/>
              <a:headEnd/>
              <a:tailEnd type="none" w="lg" len="lg"/>
            </a:ln>
          </p:spPr>
          <p:txBody>
            <a:bodyPr wrap="square">
              <a:spAutoFit/>
            </a:bodyPr>
            <a:lstStyle/>
            <a:p>
              <a:pPr algn="ctr" defTabSz="914363">
                <a:spcBef>
                  <a:spcPct val="50000"/>
                </a:spcBef>
              </a:pPr>
              <a:r>
                <a:rPr lang="en-US"/>
                <a:t>Drag calculated members</a:t>
              </a:r>
            </a:p>
          </p:txBody>
        </p:sp>
        <p:cxnSp>
          <p:nvCxnSpPr>
            <p:cNvPr id="9" name="Straight Arrow Connector 8">
              <a:extLst>
                <a:ext uri="{FF2B5EF4-FFF2-40B4-BE49-F238E27FC236}">
                  <a16:creationId xmlns:a16="http://schemas.microsoft.com/office/drawing/2014/main" id="{70D674C2-6E63-428B-A0D2-9FEE536CACD3}"/>
                </a:ext>
                <a:ext uri="{C183D7F6-B498-43B3-948B-1728B52AA6E4}">
                  <adec:decorative xmlns:adec="http://schemas.microsoft.com/office/drawing/2017/decorative" val="1"/>
                </a:ext>
              </a:extLst>
            </p:cNvPr>
            <p:cNvCxnSpPr>
              <a:cxnSpLocks/>
              <a:endCxn id="8" idx="3"/>
            </p:cNvCxnSpPr>
            <p:nvPr/>
          </p:nvCxnSpPr>
          <p:spPr>
            <a:xfrm flipH="1" flipV="1">
              <a:off x="2495252" y="2377599"/>
              <a:ext cx="691782" cy="438864"/>
            </a:xfrm>
            <a:prstGeom prst="straightConnector1">
              <a:avLst/>
            </a:prstGeom>
            <a:noFill/>
            <a:ln w="38100">
              <a:solidFill>
                <a:schemeClr val="accent6"/>
              </a:solidFill>
              <a:round/>
              <a:headEnd type="triangle" w="med" len="med"/>
              <a:tailEnd/>
            </a:ln>
          </p:spPr>
        </p:cxnSp>
      </p:grpSp>
      <p:grpSp>
        <p:nvGrpSpPr>
          <p:cNvPr id="10" name="Group 9">
            <a:extLst>
              <a:ext uri="{FF2B5EF4-FFF2-40B4-BE49-F238E27FC236}">
                <a16:creationId xmlns:a16="http://schemas.microsoft.com/office/drawing/2014/main" id="{83D1D533-A961-47C0-B0E6-819C63422E58}"/>
              </a:ext>
              <a:ext uri="{C183D7F6-B498-43B3-948B-1728B52AA6E4}">
                <adec:decorative xmlns:adec="http://schemas.microsoft.com/office/drawing/2017/decorative" val="1"/>
              </a:ext>
            </a:extLst>
          </p:cNvPr>
          <p:cNvGrpSpPr/>
          <p:nvPr/>
        </p:nvGrpSpPr>
        <p:grpSpPr>
          <a:xfrm>
            <a:off x="1712825" y="1898491"/>
            <a:ext cx="1763464" cy="1388765"/>
            <a:chOff x="1254817" y="1915934"/>
            <a:chExt cx="1763464" cy="1388765"/>
          </a:xfrm>
        </p:grpSpPr>
        <p:sp>
          <p:nvSpPr>
            <p:cNvPr id="11" name="Text Box 10">
              <a:extLst>
                <a:ext uri="{FF2B5EF4-FFF2-40B4-BE49-F238E27FC236}">
                  <a16:creationId xmlns:a16="http://schemas.microsoft.com/office/drawing/2014/main" id="{D5AECD65-6974-4F1C-AC7E-FDDFC6F7662C}"/>
                </a:ext>
                <a:ext uri="{C183D7F6-B498-43B3-948B-1728B52AA6E4}">
                  <adec:decorative xmlns:adec="http://schemas.microsoft.com/office/drawing/2017/decorative" val="1"/>
                </a:ext>
              </a:extLst>
            </p:cNvPr>
            <p:cNvSpPr txBox="1">
              <a:spLocks noChangeArrowheads="1"/>
            </p:cNvSpPr>
            <p:nvPr/>
          </p:nvSpPr>
          <p:spPr bwMode="auto">
            <a:xfrm>
              <a:off x="1254817" y="1915934"/>
              <a:ext cx="1240435"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t>Switch to DAX</a:t>
              </a:r>
            </a:p>
          </p:txBody>
        </p:sp>
        <p:cxnSp>
          <p:nvCxnSpPr>
            <p:cNvPr id="12" name="Straight Arrow Connector 11">
              <a:extLst>
                <a:ext uri="{FF2B5EF4-FFF2-40B4-BE49-F238E27FC236}">
                  <a16:creationId xmlns:a16="http://schemas.microsoft.com/office/drawing/2014/main" id="{DE55E296-78AF-4DAC-8672-B5DF002FCF77}"/>
                </a:ext>
                <a:ext uri="{C183D7F6-B498-43B3-948B-1728B52AA6E4}">
                  <adec:decorative xmlns:adec="http://schemas.microsoft.com/office/drawing/2017/decorative" val="1"/>
                </a:ext>
              </a:extLst>
            </p:cNvPr>
            <p:cNvCxnSpPr>
              <a:cxnSpLocks/>
              <a:endCxn id="11" idx="2"/>
            </p:cNvCxnSpPr>
            <p:nvPr/>
          </p:nvCxnSpPr>
          <p:spPr>
            <a:xfrm flipH="1" flipV="1">
              <a:off x="1875035" y="2562265"/>
              <a:ext cx="1143246" cy="742434"/>
            </a:xfrm>
            <a:prstGeom prst="straightConnector1">
              <a:avLst/>
            </a:prstGeom>
            <a:noFill/>
            <a:ln w="38100">
              <a:solidFill>
                <a:schemeClr val="accent6"/>
              </a:solidFill>
              <a:round/>
              <a:headEnd type="triangle" w="med" len="med"/>
              <a:tailEnd/>
            </a:ln>
          </p:spPr>
        </p:cxnSp>
      </p:grpSp>
      <p:grpSp>
        <p:nvGrpSpPr>
          <p:cNvPr id="13" name="Group 12">
            <a:extLst>
              <a:ext uri="{FF2B5EF4-FFF2-40B4-BE49-F238E27FC236}">
                <a16:creationId xmlns:a16="http://schemas.microsoft.com/office/drawing/2014/main" id="{98EF5DD2-6906-434C-9AE0-C1BC7E56E030}"/>
              </a:ext>
              <a:ext uri="{C183D7F6-B498-43B3-948B-1728B52AA6E4}">
                <adec:decorative xmlns:adec="http://schemas.microsoft.com/office/drawing/2017/decorative" val="1"/>
              </a:ext>
            </a:extLst>
          </p:cNvPr>
          <p:cNvGrpSpPr/>
          <p:nvPr/>
        </p:nvGrpSpPr>
        <p:grpSpPr>
          <a:xfrm>
            <a:off x="4043000" y="1890897"/>
            <a:ext cx="1094494" cy="1396359"/>
            <a:chOff x="1254818" y="1915934"/>
            <a:chExt cx="1094494" cy="1396359"/>
          </a:xfrm>
        </p:grpSpPr>
        <p:sp>
          <p:nvSpPr>
            <p:cNvPr id="14" name="Text Box 10">
              <a:extLst>
                <a:ext uri="{FF2B5EF4-FFF2-40B4-BE49-F238E27FC236}">
                  <a16:creationId xmlns:a16="http://schemas.microsoft.com/office/drawing/2014/main" id="{A5D8C0C8-A950-4B17-AF19-03F763715066}"/>
                </a:ext>
                <a:ext uri="{C183D7F6-B498-43B3-948B-1728B52AA6E4}">
                  <adec:decorative xmlns:adec="http://schemas.microsoft.com/office/drawing/2017/decorative" val="1"/>
                </a:ext>
              </a:extLst>
            </p:cNvPr>
            <p:cNvSpPr txBox="1">
              <a:spLocks noChangeArrowheads="1"/>
            </p:cNvSpPr>
            <p:nvPr/>
          </p:nvSpPr>
          <p:spPr bwMode="auto">
            <a:xfrm>
              <a:off x="1254818" y="1915934"/>
              <a:ext cx="1094494" cy="923330"/>
            </a:xfrm>
            <a:prstGeom prst="rect">
              <a:avLst/>
            </a:prstGeom>
            <a:noFill/>
            <a:ln w="9525">
              <a:noFill/>
              <a:miter lim="800000"/>
              <a:headEnd/>
              <a:tailEnd type="none" w="lg" len="lg"/>
            </a:ln>
          </p:spPr>
          <p:txBody>
            <a:bodyPr wrap="square">
              <a:spAutoFit/>
            </a:bodyPr>
            <a:lstStyle/>
            <a:p>
              <a:pPr algn="ctr" defTabSz="914363">
                <a:spcBef>
                  <a:spcPct val="50000"/>
                </a:spcBef>
              </a:pPr>
              <a:r>
                <a:rPr lang="en-US"/>
                <a:t>Show empty cells</a:t>
              </a:r>
            </a:p>
          </p:txBody>
        </p:sp>
        <p:cxnSp>
          <p:nvCxnSpPr>
            <p:cNvPr id="15" name="Straight Arrow Connector 14">
              <a:extLst>
                <a:ext uri="{FF2B5EF4-FFF2-40B4-BE49-F238E27FC236}">
                  <a16:creationId xmlns:a16="http://schemas.microsoft.com/office/drawing/2014/main" id="{AF40C1A0-2BB3-4A57-85CE-97010F1B04FA}"/>
                </a:ext>
                <a:ext uri="{C183D7F6-B498-43B3-948B-1728B52AA6E4}">
                  <adec:decorative xmlns:adec="http://schemas.microsoft.com/office/drawing/2017/decorative" val="1"/>
                </a:ext>
              </a:extLst>
            </p:cNvPr>
            <p:cNvCxnSpPr>
              <a:cxnSpLocks/>
              <a:endCxn id="14" idx="2"/>
            </p:cNvCxnSpPr>
            <p:nvPr/>
          </p:nvCxnSpPr>
          <p:spPr>
            <a:xfrm flipV="1">
              <a:off x="1802065" y="2839264"/>
              <a:ext cx="0" cy="473029"/>
            </a:xfrm>
            <a:prstGeom prst="straightConnector1">
              <a:avLst/>
            </a:prstGeom>
            <a:noFill/>
            <a:ln w="38100">
              <a:solidFill>
                <a:schemeClr val="accent6"/>
              </a:solidFill>
              <a:round/>
              <a:headEnd type="triangle" w="med" len="med"/>
              <a:tailEnd/>
            </a:ln>
          </p:spPr>
        </p:cxnSp>
      </p:grpSp>
      <p:grpSp>
        <p:nvGrpSpPr>
          <p:cNvPr id="16" name="Group 15">
            <a:extLst>
              <a:ext uri="{FF2B5EF4-FFF2-40B4-BE49-F238E27FC236}">
                <a16:creationId xmlns:a16="http://schemas.microsoft.com/office/drawing/2014/main" id="{B5F798E0-206C-46C1-B8F3-A5E53F2FA339}"/>
              </a:ext>
              <a:ext uri="{C183D7F6-B498-43B3-948B-1728B52AA6E4}">
                <adec:decorative xmlns:adec="http://schemas.microsoft.com/office/drawing/2017/decorative" val="1"/>
              </a:ext>
            </a:extLst>
          </p:cNvPr>
          <p:cNvGrpSpPr/>
          <p:nvPr/>
        </p:nvGrpSpPr>
        <p:grpSpPr>
          <a:xfrm>
            <a:off x="5137494" y="1898488"/>
            <a:ext cx="1814849" cy="1301915"/>
            <a:chOff x="1094177" y="1915934"/>
            <a:chExt cx="1814849" cy="1301915"/>
          </a:xfrm>
        </p:grpSpPr>
        <p:sp>
          <p:nvSpPr>
            <p:cNvPr id="17" name="Text Box 10">
              <a:extLst>
                <a:ext uri="{FF2B5EF4-FFF2-40B4-BE49-F238E27FC236}">
                  <a16:creationId xmlns:a16="http://schemas.microsoft.com/office/drawing/2014/main" id="{4C416C19-7300-462B-AA54-41513FE74B77}"/>
                </a:ext>
                <a:ext uri="{C183D7F6-B498-43B3-948B-1728B52AA6E4}">
                  <adec:decorative xmlns:adec="http://schemas.microsoft.com/office/drawing/2017/decorative" val="1"/>
                </a:ext>
              </a:extLst>
            </p:cNvPr>
            <p:cNvSpPr txBox="1">
              <a:spLocks noChangeArrowheads="1"/>
            </p:cNvSpPr>
            <p:nvPr/>
          </p:nvSpPr>
          <p:spPr bwMode="auto">
            <a:xfrm>
              <a:off x="1254817" y="1915934"/>
              <a:ext cx="1654209"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t>Show aggregations</a:t>
              </a:r>
            </a:p>
          </p:txBody>
        </p:sp>
        <p:cxnSp>
          <p:nvCxnSpPr>
            <p:cNvPr id="18" name="Straight Arrow Connector 17">
              <a:extLst>
                <a:ext uri="{FF2B5EF4-FFF2-40B4-BE49-F238E27FC236}">
                  <a16:creationId xmlns:a16="http://schemas.microsoft.com/office/drawing/2014/main" id="{FDE2ABA7-A910-49AD-92AD-073D04BB9697}"/>
                </a:ext>
                <a:ext uri="{C183D7F6-B498-43B3-948B-1728B52AA6E4}">
                  <adec:decorative xmlns:adec="http://schemas.microsoft.com/office/drawing/2017/decorative" val="1"/>
                </a:ext>
              </a:extLst>
            </p:cNvPr>
            <p:cNvCxnSpPr>
              <a:cxnSpLocks/>
              <a:endCxn id="17" idx="2"/>
            </p:cNvCxnSpPr>
            <p:nvPr/>
          </p:nvCxnSpPr>
          <p:spPr>
            <a:xfrm flipV="1">
              <a:off x="1094177" y="2562265"/>
              <a:ext cx="987745" cy="655584"/>
            </a:xfrm>
            <a:prstGeom prst="straightConnector1">
              <a:avLst/>
            </a:prstGeom>
            <a:noFill/>
            <a:ln w="38100">
              <a:solidFill>
                <a:schemeClr val="accent6"/>
              </a:solidFill>
              <a:round/>
              <a:headEnd type="triangle" w="med" len="med"/>
              <a:tailEnd/>
            </a:ln>
          </p:spPr>
        </p:cxnSp>
      </p:grpSp>
      <p:grpSp>
        <p:nvGrpSpPr>
          <p:cNvPr id="19" name="Group 18">
            <a:extLst>
              <a:ext uri="{FF2B5EF4-FFF2-40B4-BE49-F238E27FC236}">
                <a16:creationId xmlns:a16="http://schemas.microsoft.com/office/drawing/2014/main" id="{4184E911-17C5-4414-845A-0D7878B8D82F}"/>
              </a:ext>
              <a:ext uri="{C183D7F6-B498-43B3-948B-1728B52AA6E4}">
                <adec:decorative xmlns:adec="http://schemas.microsoft.com/office/drawing/2017/decorative" val="1"/>
              </a:ext>
            </a:extLst>
          </p:cNvPr>
          <p:cNvGrpSpPr/>
          <p:nvPr/>
        </p:nvGrpSpPr>
        <p:grpSpPr>
          <a:xfrm>
            <a:off x="2856072" y="1903570"/>
            <a:ext cx="1413202" cy="1383685"/>
            <a:chOff x="1254817" y="1915934"/>
            <a:chExt cx="1413202" cy="1383685"/>
          </a:xfrm>
        </p:grpSpPr>
        <p:sp>
          <p:nvSpPr>
            <p:cNvPr id="20" name="Text Box 10">
              <a:extLst>
                <a:ext uri="{FF2B5EF4-FFF2-40B4-BE49-F238E27FC236}">
                  <a16:creationId xmlns:a16="http://schemas.microsoft.com/office/drawing/2014/main" id="{9997A523-67CB-445F-A6E6-FC4127531363}"/>
                </a:ext>
                <a:ext uri="{C183D7F6-B498-43B3-948B-1728B52AA6E4}">
                  <adec:decorative xmlns:adec="http://schemas.microsoft.com/office/drawing/2017/decorative" val="1"/>
                </a:ext>
              </a:extLst>
            </p:cNvPr>
            <p:cNvSpPr txBox="1">
              <a:spLocks noChangeArrowheads="1"/>
            </p:cNvSpPr>
            <p:nvPr/>
          </p:nvSpPr>
          <p:spPr bwMode="auto">
            <a:xfrm>
              <a:off x="1254817" y="1915934"/>
              <a:ext cx="1240435" cy="923330"/>
            </a:xfrm>
            <a:prstGeom prst="rect">
              <a:avLst/>
            </a:prstGeom>
            <a:noFill/>
            <a:ln w="9525">
              <a:noFill/>
              <a:miter lim="800000"/>
              <a:headEnd/>
              <a:tailEnd type="none" w="lg" len="lg"/>
            </a:ln>
          </p:spPr>
          <p:txBody>
            <a:bodyPr wrap="square">
              <a:spAutoFit/>
            </a:bodyPr>
            <a:lstStyle/>
            <a:p>
              <a:pPr algn="ctr" defTabSz="914363">
                <a:spcBef>
                  <a:spcPct val="50000"/>
                </a:spcBef>
              </a:pPr>
              <a:r>
                <a:rPr lang="en-US"/>
                <a:t>Create calculated member</a:t>
              </a:r>
            </a:p>
          </p:txBody>
        </p:sp>
        <p:cxnSp>
          <p:nvCxnSpPr>
            <p:cNvPr id="21" name="Straight Arrow Connector 20">
              <a:extLst>
                <a:ext uri="{FF2B5EF4-FFF2-40B4-BE49-F238E27FC236}">
                  <a16:creationId xmlns:a16="http://schemas.microsoft.com/office/drawing/2014/main" id="{9E40C2FC-CF8F-47DE-8C70-4005B016C57F}"/>
                </a:ext>
                <a:ext uri="{C183D7F6-B498-43B3-948B-1728B52AA6E4}">
                  <adec:decorative xmlns:adec="http://schemas.microsoft.com/office/drawing/2017/decorative" val="1"/>
                </a:ext>
              </a:extLst>
            </p:cNvPr>
            <p:cNvCxnSpPr>
              <a:cxnSpLocks/>
              <a:endCxn id="20" idx="2"/>
            </p:cNvCxnSpPr>
            <p:nvPr/>
          </p:nvCxnSpPr>
          <p:spPr>
            <a:xfrm flipH="1" flipV="1">
              <a:off x="1875035" y="2839264"/>
              <a:ext cx="792984" cy="460355"/>
            </a:xfrm>
            <a:prstGeom prst="straightConnector1">
              <a:avLst/>
            </a:prstGeom>
            <a:noFill/>
            <a:ln w="38100">
              <a:solidFill>
                <a:schemeClr val="accent6"/>
              </a:solidFill>
              <a:round/>
              <a:headEnd type="triangle" w="med" len="med"/>
              <a:tailEnd/>
            </a:ln>
          </p:spPr>
        </p:cxnSp>
      </p:grpSp>
      <p:cxnSp>
        <p:nvCxnSpPr>
          <p:cNvPr id="22" name="Connector: Curved 21">
            <a:extLst>
              <a:ext uri="{FF2B5EF4-FFF2-40B4-BE49-F238E27FC236}">
                <a16:creationId xmlns:a16="http://schemas.microsoft.com/office/drawing/2014/main" id="{C6900694-F768-48A3-9A27-5A35E7BEA819}"/>
              </a:ext>
              <a:ext uri="{C183D7F6-B498-43B3-948B-1728B52AA6E4}">
                <adec:decorative xmlns:adec="http://schemas.microsoft.com/office/drawing/2017/decorative" val="1"/>
              </a:ext>
            </a:extLst>
          </p:cNvPr>
          <p:cNvCxnSpPr>
            <a:cxnSpLocks/>
          </p:cNvCxnSpPr>
          <p:nvPr/>
        </p:nvCxnSpPr>
        <p:spPr>
          <a:xfrm flipV="1">
            <a:off x="3010623" y="6054956"/>
            <a:ext cx="1981507" cy="621373"/>
          </a:xfrm>
          <a:prstGeom prst="curvedConnector3">
            <a:avLst>
              <a:gd name="adj1" fmla="val 100512"/>
            </a:avLst>
          </a:prstGeom>
          <a:noFill/>
          <a:ln w="38100">
            <a:solidFill>
              <a:schemeClr val="accent6"/>
            </a:solidFill>
            <a:round/>
            <a:headEnd type="none" w="med" len="med"/>
            <a:tailEnd type="triangle"/>
          </a:ln>
        </p:spPr>
      </p:cxn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09067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10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sz="2400"/>
              <a:t>Query » Query designers » Analysis Services MDX query designer » Aggregations</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en-US"/>
              <a:t>The use of the </a:t>
            </a:r>
            <a:r>
              <a:rPr lang="en-US" b="1"/>
              <a:t>Aggregate</a:t>
            </a:r>
            <a:r>
              <a:rPr lang="en-US"/>
              <a:t> function in the report design will modify the query to also retrieve server aggregates</a:t>
            </a:r>
          </a:p>
          <a:p>
            <a:pPr lvl="1"/>
            <a:r>
              <a:rPr lang="en-US"/>
              <a:t>Note: Not supported by the DAX query designer</a:t>
            </a:r>
          </a:p>
          <a:p>
            <a:r>
              <a:rPr lang="en-US"/>
              <a:t>It ensures that summarization is calculated by the model, which is important because:</a:t>
            </a:r>
          </a:p>
          <a:p>
            <a:pPr lvl="1"/>
            <a:r>
              <a:rPr lang="en-US"/>
              <a:t>Reports cannot always produce correct summarizations (i.e. distinct count)</a:t>
            </a:r>
          </a:p>
          <a:p>
            <a:pPr lvl="1"/>
            <a:r>
              <a:rPr lang="en-US"/>
              <a:t>Reports do not need to assume, or duplicate, summarization logic</a:t>
            </a:r>
          </a:p>
          <a:p>
            <a:pPr lvl="1"/>
            <a:r>
              <a:rPr lang="en-US"/>
              <a:t>Usually results in better performance, because:</a:t>
            </a:r>
          </a:p>
          <a:p>
            <a:pPr lvl="1"/>
            <a:r>
              <a:rPr lang="en-US"/>
              <a:t>Analytic databases are optimized for summarization</a:t>
            </a:r>
          </a:p>
          <a:p>
            <a:pPr lvl="1"/>
            <a:r>
              <a:rPr lang="en-US"/>
              <a:t>Can reduce the amount of data the report needs to </a:t>
            </a:r>
            <a:br>
              <a:rPr lang="en-US"/>
            </a:br>
            <a:r>
              <a:rPr lang="en-US"/>
              <a:t>retrieve to produce the summarization</a:t>
            </a:r>
          </a:p>
          <a:p>
            <a:endParaRPr lang="en-US"/>
          </a:p>
        </p:txBody>
      </p:sp>
      <p:sp>
        <p:nvSpPr>
          <p:cNvPr id="6" name="TextBox 5">
            <a:extLst>
              <a:ext uri="{FF2B5EF4-FFF2-40B4-BE49-F238E27FC236}">
                <a16:creationId xmlns:a16="http://schemas.microsoft.com/office/drawing/2014/main" id="{7115E7A2-A61B-498E-87CF-63AF272F6246}"/>
              </a:ext>
            </a:extLst>
          </p:cNvPr>
          <p:cNvSpPr txBox="1"/>
          <p:nvPr/>
        </p:nvSpPr>
        <p:spPr>
          <a:xfrm>
            <a:off x="8635928" y="5645843"/>
            <a:ext cx="3306471"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t>The </a:t>
            </a:r>
            <a:r>
              <a:rPr lang="en-US" b="1"/>
              <a:t>Aggregate</a:t>
            </a:r>
            <a:r>
              <a:rPr lang="en-US"/>
              <a:t> function will be covered in Module 05</a:t>
            </a:r>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75796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Dataset collections</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en-US"/>
              <a:t>A dataset has a collection of:</a:t>
            </a:r>
          </a:p>
          <a:p>
            <a:pPr lvl="1"/>
            <a:r>
              <a:rPr lang="en-US" b="1"/>
              <a:t>Fields</a:t>
            </a:r>
            <a:r>
              <a:rPr lang="en-US"/>
              <a:t>—used to layout report designs</a:t>
            </a:r>
          </a:p>
          <a:p>
            <a:pPr lvl="1"/>
            <a:r>
              <a:rPr lang="en-US" b="1"/>
              <a:t>Filters</a:t>
            </a:r>
            <a:r>
              <a:rPr lang="en-US"/>
              <a:t>—used to filter </a:t>
            </a:r>
            <a:r>
              <a:rPr lang="en-US" i="1"/>
              <a:t>retrieved data</a:t>
            </a:r>
          </a:p>
          <a:p>
            <a:pPr lvl="1"/>
            <a:r>
              <a:rPr lang="en-US" b="1"/>
              <a:t>Parameters</a:t>
            </a:r>
            <a:r>
              <a:rPr lang="en-US"/>
              <a:t>—used to pass values to the data source, typical to </a:t>
            </a:r>
            <a:r>
              <a:rPr lang="en-US" i="1"/>
              <a:t>filter source data</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45536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Dataset collections » Fields</a:t>
            </a:r>
          </a:p>
        </p:txBody>
      </p:sp>
      <p:pic>
        <p:nvPicPr>
          <p:cNvPr id="6" name="Picture 5">
            <a:extLst>
              <a:ext uri="{FF2B5EF4-FFF2-40B4-BE49-F238E27FC236}">
                <a16:creationId xmlns:a16="http://schemas.microsoft.com/office/drawing/2014/main" id="{FE36D4A6-10E1-4C60-A134-1E951889CC3B}"/>
              </a:ext>
              <a:ext uri="{C183D7F6-B498-43B3-948B-1728B52AA6E4}">
                <adec:decorative xmlns:adec="http://schemas.microsoft.com/office/drawing/2017/decorative" val="1"/>
              </a:ext>
            </a:extLst>
          </p:cNvPr>
          <p:cNvPicPr>
            <a:picLocks noChangeAspect="1"/>
          </p:cNvPicPr>
          <p:nvPr/>
        </p:nvPicPr>
        <p:blipFill rotWithShape="1">
          <a:blip r:embed="rId2"/>
          <a:srcRect b="42886"/>
          <a:stretch/>
        </p:blipFill>
        <p:spPr>
          <a:xfrm>
            <a:off x="1125442" y="2068513"/>
            <a:ext cx="2161453" cy="4789487"/>
          </a:xfrm>
          <a:prstGeom prst="rect">
            <a:avLst/>
          </a:prstGeom>
        </p:spPr>
      </p:pic>
      <p:cxnSp>
        <p:nvCxnSpPr>
          <p:cNvPr id="7" name="Straight Arrow Connector 6">
            <a:extLst>
              <a:ext uri="{FF2B5EF4-FFF2-40B4-BE49-F238E27FC236}">
                <a16:creationId xmlns:a16="http://schemas.microsoft.com/office/drawing/2014/main" id="{5AA3CB97-2CB5-43DB-9457-17DD36A31D63}"/>
              </a:ext>
              <a:ext uri="{C183D7F6-B498-43B3-948B-1728B52AA6E4}">
                <adec:decorative xmlns:adec="http://schemas.microsoft.com/office/drawing/2017/decorative" val="1"/>
              </a:ext>
            </a:extLst>
          </p:cNvPr>
          <p:cNvCxnSpPr>
            <a:cxnSpLocks/>
          </p:cNvCxnSpPr>
          <p:nvPr/>
        </p:nvCxnSpPr>
        <p:spPr>
          <a:xfrm flipH="1">
            <a:off x="593763" y="3326086"/>
            <a:ext cx="802549" cy="0"/>
          </a:xfrm>
          <a:prstGeom prst="straightConnector1">
            <a:avLst/>
          </a:prstGeom>
          <a:noFill/>
          <a:ln w="38100">
            <a:solidFill>
              <a:schemeClr val="accent6"/>
            </a:solidFill>
            <a:round/>
            <a:headEnd type="triangle" w="med" len="med"/>
            <a:tailEnd/>
          </a:ln>
        </p:spPr>
      </p:cxn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a:xfrm>
            <a:off x="3818574" y="2070000"/>
            <a:ext cx="7874226" cy="4788000"/>
          </a:xfrm>
        </p:spPr>
        <p:txBody>
          <a:bodyPr/>
          <a:lstStyle/>
          <a:p>
            <a:r>
              <a:rPr lang="en-US" b="1"/>
              <a:t>Fields</a:t>
            </a:r>
            <a:r>
              <a:rPr lang="en-US"/>
              <a:t> represents the tabular structure of the dataset</a:t>
            </a:r>
          </a:p>
          <a:p>
            <a:pPr lvl="1"/>
            <a:r>
              <a:rPr lang="en-US"/>
              <a:t>Each column retrieved from the data source is a field</a:t>
            </a:r>
          </a:p>
          <a:p>
            <a:r>
              <a:rPr lang="en-US"/>
              <a:t>A calculated field can be created by using an expression</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218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Dataset collections » Fields</a:t>
            </a:r>
          </a:p>
        </p:txBody>
      </p:sp>
      <p:pic>
        <p:nvPicPr>
          <p:cNvPr id="6" name="Picture 5">
            <a:extLst>
              <a:ext uri="{FF2B5EF4-FFF2-40B4-BE49-F238E27FC236}">
                <a16:creationId xmlns:a16="http://schemas.microsoft.com/office/drawing/2014/main" id="{FE36D4A6-10E1-4C60-A134-1E951889CC3B}"/>
              </a:ext>
              <a:ext uri="{C183D7F6-B498-43B3-948B-1728B52AA6E4}">
                <adec:decorative xmlns:adec="http://schemas.microsoft.com/office/drawing/2017/decorative" val="1"/>
              </a:ext>
            </a:extLst>
          </p:cNvPr>
          <p:cNvPicPr>
            <a:picLocks noChangeAspect="1"/>
          </p:cNvPicPr>
          <p:nvPr/>
        </p:nvPicPr>
        <p:blipFill rotWithShape="1">
          <a:blip r:embed="rId2"/>
          <a:srcRect b="42886"/>
          <a:stretch/>
        </p:blipFill>
        <p:spPr>
          <a:xfrm>
            <a:off x="1125442" y="2068513"/>
            <a:ext cx="2161453" cy="4789487"/>
          </a:xfrm>
          <a:prstGeom prst="rect">
            <a:avLst/>
          </a:prstGeom>
        </p:spPr>
      </p:pic>
      <p:cxnSp>
        <p:nvCxnSpPr>
          <p:cNvPr id="7" name="Straight Arrow Connector 6">
            <a:extLst>
              <a:ext uri="{FF2B5EF4-FFF2-40B4-BE49-F238E27FC236}">
                <a16:creationId xmlns:a16="http://schemas.microsoft.com/office/drawing/2014/main" id="{5AA3CB97-2CB5-43DB-9457-17DD36A31D63}"/>
              </a:ext>
              <a:ext uri="{C183D7F6-B498-43B3-948B-1728B52AA6E4}">
                <adec:decorative xmlns:adec="http://schemas.microsoft.com/office/drawing/2017/decorative" val="1"/>
              </a:ext>
            </a:extLst>
          </p:cNvPr>
          <p:cNvCxnSpPr>
            <a:cxnSpLocks/>
          </p:cNvCxnSpPr>
          <p:nvPr/>
        </p:nvCxnSpPr>
        <p:spPr>
          <a:xfrm flipH="1">
            <a:off x="593763" y="4172738"/>
            <a:ext cx="802549" cy="0"/>
          </a:xfrm>
          <a:prstGeom prst="straightConnector1">
            <a:avLst/>
          </a:prstGeom>
          <a:noFill/>
          <a:ln w="38100">
            <a:solidFill>
              <a:schemeClr val="accent6"/>
            </a:solidFill>
            <a:round/>
            <a:headEnd type="triangle" w="med" len="med"/>
            <a:tailEnd/>
          </a:ln>
        </p:spPr>
      </p:cxn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a:xfrm>
            <a:off x="3818574" y="2070000"/>
            <a:ext cx="7874226" cy="4788000"/>
          </a:xfrm>
        </p:spPr>
        <p:txBody>
          <a:bodyPr/>
          <a:lstStyle/>
          <a:p>
            <a:r>
              <a:rPr lang="en-US" b="1"/>
              <a:t>Filters</a:t>
            </a:r>
            <a:r>
              <a:rPr lang="en-US"/>
              <a:t> are used to filter retrieved data</a:t>
            </a:r>
          </a:p>
          <a:p>
            <a:r>
              <a:rPr lang="en-US"/>
              <a:t>This way, a report design can operate over a subset of dataset rows</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64843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Dataset collections » Filters » Example</a:t>
            </a:r>
          </a:p>
        </p:txBody>
      </p:sp>
      <p:pic>
        <p:nvPicPr>
          <p:cNvPr id="8" name="Picture 7" descr="Animated slide shows a report user requesting a report for year 2019. Power BI retrieves data for all years and caches the result, it then renders the report by filtering the dataset. Then, the same report user requests the report for year 2020. Power BI filters the existing cached dataset.">
            <a:extLst>
              <a:ext uri="{FF2B5EF4-FFF2-40B4-BE49-F238E27FC236}">
                <a16:creationId xmlns:a16="http://schemas.microsoft.com/office/drawing/2014/main" id="{AD2B5A13-E16B-4086-8CFB-06D5CB3A41A2}"/>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016000" y="2212118"/>
            <a:ext cx="1524000" cy="736600"/>
          </a:xfrm>
          <a:prstGeom prst="rect">
            <a:avLst/>
          </a:prstGeom>
        </p:spPr>
      </p:pic>
      <p:grpSp>
        <p:nvGrpSpPr>
          <p:cNvPr id="9" name="Group 8">
            <a:extLst>
              <a:ext uri="{FF2B5EF4-FFF2-40B4-BE49-F238E27FC236}">
                <a16:creationId xmlns:a16="http://schemas.microsoft.com/office/drawing/2014/main" id="{F9AAE3A6-A86B-44BD-A957-1239FEE641E5}"/>
              </a:ext>
              <a:ext uri="{C183D7F6-B498-43B3-948B-1728B52AA6E4}">
                <adec:decorative xmlns:adec="http://schemas.microsoft.com/office/drawing/2017/decorative" val="1"/>
              </a:ext>
            </a:extLst>
          </p:cNvPr>
          <p:cNvGrpSpPr/>
          <p:nvPr/>
        </p:nvGrpSpPr>
        <p:grpSpPr>
          <a:xfrm>
            <a:off x="5972700" y="2268379"/>
            <a:ext cx="2901244" cy="4156326"/>
            <a:chOff x="3691467" y="2268380"/>
            <a:chExt cx="2901244" cy="4156326"/>
          </a:xfrm>
        </p:grpSpPr>
        <p:sp>
          <p:nvSpPr>
            <p:cNvPr id="10" name="Rectangle 9">
              <a:extLst>
                <a:ext uri="{FF2B5EF4-FFF2-40B4-BE49-F238E27FC236}">
                  <a16:creationId xmlns:a16="http://schemas.microsoft.com/office/drawing/2014/main" id="{EF8BCF56-2645-4708-A116-2F79D8EBA8DA}"/>
                </a:ext>
                <a:ext uri="{C183D7F6-B498-43B3-948B-1728B52AA6E4}">
                  <adec:decorative xmlns:adec="http://schemas.microsoft.com/office/drawing/2017/decorative" val="1"/>
                </a:ext>
              </a:extLst>
            </p:cNvPr>
            <p:cNvSpPr/>
            <p:nvPr/>
          </p:nvSpPr>
          <p:spPr>
            <a:xfrm>
              <a:off x="3691467" y="2268380"/>
              <a:ext cx="2901244" cy="415632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8FA81F7-F713-4686-AEBB-2DEC81CAD74C}"/>
                </a:ext>
                <a:ext uri="{C183D7F6-B498-43B3-948B-1728B52AA6E4}">
                  <adec:decorative xmlns:adec="http://schemas.microsoft.com/office/drawing/2017/decorative" val="1"/>
                </a:ext>
              </a:extLst>
            </p:cNvPr>
            <p:cNvCxnSpPr>
              <a:cxnSpLocks/>
            </p:cNvCxnSpPr>
            <p:nvPr/>
          </p:nvCxnSpPr>
          <p:spPr>
            <a:xfrm>
              <a:off x="3793066" y="2459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9D3FDC-9674-4947-A92D-362EB5FCA95C}"/>
                </a:ext>
                <a:ext uri="{C183D7F6-B498-43B3-948B-1728B52AA6E4}">
                  <adec:decorative xmlns:adec="http://schemas.microsoft.com/office/drawing/2017/decorative" val="1"/>
                </a:ext>
              </a:extLst>
            </p:cNvPr>
            <p:cNvCxnSpPr>
              <a:cxnSpLocks/>
            </p:cNvCxnSpPr>
            <p:nvPr/>
          </p:nvCxnSpPr>
          <p:spPr>
            <a:xfrm>
              <a:off x="3793066" y="2612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4CC3BB-673D-438C-9F87-655A383E1B8F}"/>
                </a:ext>
                <a:ext uri="{C183D7F6-B498-43B3-948B-1728B52AA6E4}">
                  <adec:decorative xmlns:adec="http://schemas.microsoft.com/office/drawing/2017/decorative" val="1"/>
                </a:ext>
              </a:extLst>
            </p:cNvPr>
            <p:cNvCxnSpPr>
              <a:cxnSpLocks/>
            </p:cNvCxnSpPr>
            <p:nvPr/>
          </p:nvCxnSpPr>
          <p:spPr>
            <a:xfrm>
              <a:off x="3793066" y="2764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7F16C-C200-4F52-9D34-A412B4D8A205}"/>
                </a:ext>
                <a:ext uri="{C183D7F6-B498-43B3-948B-1728B52AA6E4}">
                  <adec:decorative xmlns:adec="http://schemas.microsoft.com/office/drawing/2017/decorative" val="1"/>
                </a:ext>
              </a:extLst>
            </p:cNvPr>
            <p:cNvCxnSpPr>
              <a:cxnSpLocks/>
            </p:cNvCxnSpPr>
            <p:nvPr/>
          </p:nvCxnSpPr>
          <p:spPr>
            <a:xfrm>
              <a:off x="3793066" y="2917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F1B0BC-5DC0-44CB-A445-4927A1270199}"/>
                </a:ext>
                <a:ext uri="{C183D7F6-B498-43B3-948B-1728B52AA6E4}">
                  <adec:decorative xmlns:adec="http://schemas.microsoft.com/office/drawing/2017/decorative" val="1"/>
                </a:ext>
              </a:extLst>
            </p:cNvPr>
            <p:cNvCxnSpPr>
              <a:cxnSpLocks/>
            </p:cNvCxnSpPr>
            <p:nvPr/>
          </p:nvCxnSpPr>
          <p:spPr>
            <a:xfrm>
              <a:off x="3793066" y="30695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5FF6EF-82DE-4A6F-9657-D1A312168CBC}"/>
                </a:ext>
                <a:ext uri="{C183D7F6-B498-43B3-948B-1728B52AA6E4}">
                  <adec:decorative xmlns:adec="http://schemas.microsoft.com/office/drawing/2017/decorative" val="1"/>
                </a:ext>
              </a:extLst>
            </p:cNvPr>
            <p:cNvCxnSpPr>
              <a:cxnSpLocks/>
            </p:cNvCxnSpPr>
            <p:nvPr/>
          </p:nvCxnSpPr>
          <p:spPr>
            <a:xfrm>
              <a:off x="3793066" y="3221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1C5887-E5B7-4131-B12D-90DFF43E21CC}"/>
                </a:ext>
                <a:ext uri="{C183D7F6-B498-43B3-948B-1728B52AA6E4}">
                  <adec:decorative xmlns:adec="http://schemas.microsoft.com/office/drawing/2017/decorative" val="1"/>
                </a:ext>
              </a:extLst>
            </p:cNvPr>
            <p:cNvCxnSpPr>
              <a:cxnSpLocks/>
            </p:cNvCxnSpPr>
            <p:nvPr/>
          </p:nvCxnSpPr>
          <p:spPr>
            <a:xfrm>
              <a:off x="3793066" y="3374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EBB20E-A9EB-46B8-9D34-1989DA5A4959}"/>
                </a:ext>
                <a:ext uri="{C183D7F6-B498-43B3-948B-1728B52AA6E4}">
                  <adec:decorative xmlns:adec="http://schemas.microsoft.com/office/drawing/2017/decorative" val="1"/>
                </a:ext>
              </a:extLst>
            </p:cNvPr>
            <p:cNvCxnSpPr>
              <a:cxnSpLocks/>
            </p:cNvCxnSpPr>
            <p:nvPr/>
          </p:nvCxnSpPr>
          <p:spPr>
            <a:xfrm>
              <a:off x="3793066" y="3526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730AD4E-126A-492F-A5F0-71771C4BD2E5}"/>
                </a:ext>
                <a:ext uri="{C183D7F6-B498-43B3-948B-1728B52AA6E4}">
                  <adec:decorative xmlns:adec="http://schemas.microsoft.com/office/drawing/2017/decorative" val="1"/>
                </a:ext>
              </a:extLst>
            </p:cNvPr>
            <p:cNvCxnSpPr>
              <a:cxnSpLocks/>
            </p:cNvCxnSpPr>
            <p:nvPr/>
          </p:nvCxnSpPr>
          <p:spPr>
            <a:xfrm>
              <a:off x="3793066" y="3679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23580-A124-4A57-A3DA-25084C25B23B}"/>
                </a:ext>
                <a:ext uri="{C183D7F6-B498-43B3-948B-1728B52AA6E4}">
                  <adec:decorative xmlns:adec="http://schemas.microsoft.com/office/drawing/2017/decorative" val="1"/>
                </a:ext>
              </a:extLst>
            </p:cNvPr>
            <p:cNvCxnSpPr>
              <a:cxnSpLocks/>
            </p:cNvCxnSpPr>
            <p:nvPr/>
          </p:nvCxnSpPr>
          <p:spPr>
            <a:xfrm>
              <a:off x="3793066" y="38315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271300-8318-4AA0-B15C-62FEF72C9F59}"/>
                </a:ext>
                <a:ext uri="{C183D7F6-B498-43B3-948B-1728B52AA6E4}">
                  <adec:decorative xmlns:adec="http://schemas.microsoft.com/office/drawing/2017/decorative" val="1"/>
                </a:ext>
              </a:extLst>
            </p:cNvPr>
            <p:cNvCxnSpPr>
              <a:cxnSpLocks/>
            </p:cNvCxnSpPr>
            <p:nvPr/>
          </p:nvCxnSpPr>
          <p:spPr>
            <a:xfrm>
              <a:off x="3793066" y="3983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9F9797-876C-4F7B-AE3C-C150EF01D42F}"/>
                </a:ext>
                <a:ext uri="{C183D7F6-B498-43B3-948B-1728B52AA6E4}">
                  <adec:decorative xmlns:adec="http://schemas.microsoft.com/office/drawing/2017/decorative" val="1"/>
                </a:ext>
              </a:extLst>
            </p:cNvPr>
            <p:cNvCxnSpPr>
              <a:cxnSpLocks/>
            </p:cNvCxnSpPr>
            <p:nvPr/>
          </p:nvCxnSpPr>
          <p:spPr>
            <a:xfrm>
              <a:off x="3793066" y="4136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28FB6C4-6483-4C6F-AD3E-98FF336B8C24}"/>
                </a:ext>
                <a:ext uri="{C183D7F6-B498-43B3-948B-1728B52AA6E4}">
                  <adec:decorative xmlns:adec="http://schemas.microsoft.com/office/drawing/2017/decorative" val="1"/>
                </a:ext>
              </a:extLst>
            </p:cNvPr>
            <p:cNvCxnSpPr>
              <a:cxnSpLocks/>
            </p:cNvCxnSpPr>
            <p:nvPr/>
          </p:nvCxnSpPr>
          <p:spPr>
            <a:xfrm>
              <a:off x="3793066" y="4288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8993B50-D405-4952-9874-93D41860DE2F}"/>
                </a:ext>
                <a:ext uri="{C183D7F6-B498-43B3-948B-1728B52AA6E4}">
                  <adec:decorative xmlns:adec="http://schemas.microsoft.com/office/drawing/2017/decorative" val="1"/>
                </a:ext>
              </a:extLst>
            </p:cNvPr>
            <p:cNvCxnSpPr>
              <a:cxnSpLocks/>
            </p:cNvCxnSpPr>
            <p:nvPr/>
          </p:nvCxnSpPr>
          <p:spPr>
            <a:xfrm>
              <a:off x="3793066" y="4441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099CA07-82B5-4AC8-A36B-42E8CED325BE}"/>
                </a:ext>
                <a:ext uri="{C183D7F6-B498-43B3-948B-1728B52AA6E4}">
                  <adec:decorative xmlns:adec="http://schemas.microsoft.com/office/drawing/2017/decorative" val="1"/>
                </a:ext>
              </a:extLst>
            </p:cNvPr>
            <p:cNvCxnSpPr>
              <a:cxnSpLocks/>
            </p:cNvCxnSpPr>
            <p:nvPr/>
          </p:nvCxnSpPr>
          <p:spPr>
            <a:xfrm>
              <a:off x="3793066" y="45935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BA0947F-BB37-49D0-9EEF-9B352825A761}"/>
                </a:ext>
                <a:ext uri="{C183D7F6-B498-43B3-948B-1728B52AA6E4}">
                  <adec:decorative xmlns:adec="http://schemas.microsoft.com/office/drawing/2017/decorative" val="1"/>
                </a:ext>
              </a:extLst>
            </p:cNvPr>
            <p:cNvCxnSpPr>
              <a:cxnSpLocks/>
            </p:cNvCxnSpPr>
            <p:nvPr/>
          </p:nvCxnSpPr>
          <p:spPr>
            <a:xfrm>
              <a:off x="3793066" y="4745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FF95033-7E74-4871-AE89-1889F5EDA523}"/>
                </a:ext>
                <a:ext uri="{C183D7F6-B498-43B3-948B-1728B52AA6E4}">
                  <adec:decorative xmlns:adec="http://schemas.microsoft.com/office/drawing/2017/decorative" val="1"/>
                </a:ext>
              </a:extLst>
            </p:cNvPr>
            <p:cNvCxnSpPr>
              <a:cxnSpLocks/>
            </p:cNvCxnSpPr>
            <p:nvPr/>
          </p:nvCxnSpPr>
          <p:spPr>
            <a:xfrm>
              <a:off x="3793066" y="4898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692CA7-D941-44B2-9D80-1657515BB372}"/>
                </a:ext>
                <a:ext uri="{C183D7F6-B498-43B3-948B-1728B52AA6E4}">
                  <adec:decorative xmlns:adec="http://schemas.microsoft.com/office/drawing/2017/decorative" val="1"/>
                </a:ext>
              </a:extLst>
            </p:cNvPr>
            <p:cNvCxnSpPr>
              <a:cxnSpLocks/>
            </p:cNvCxnSpPr>
            <p:nvPr/>
          </p:nvCxnSpPr>
          <p:spPr>
            <a:xfrm>
              <a:off x="3793066" y="5050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068F4D-E613-4004-814D-4CF95958584D}"/>
                </a:ext>
                <a:ext uri="{C183D7F6-B498-43B3-948B-1728B52AA6E4}">
                  <adec:decorative xmlns:adec="http://schemas.microsoft.com/office/drawing/2017/decorative" val="1"/>
                </a:ext>
              </a:extLst>
            </p:cNvPr>
            <p:cNvCxnSpPr>
              <a:cxnSpLocks/>
            </p:cNvCxnSpPr>
            <p:nvPr/>
          </p:nvCxnSpPr>
          <p:spPr>
            <a:xfrm>
              <a:off x="3793066" y="5203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D0602E-C314-4B87-A947-F4D2657E59E7}"/>
                </a:ext>
                <a:ext uri="{C183D7F6-B498-43B3-948B-1728B52AA6E4}">
                  <adec:decorative xmlns:adec="http://schemas.microsoft.com/office/drawing/2017/decorative" val="1"/>
                </a:ext>
              </a:extLst>
            </p:cNvPr>
            <p:cNvCxnSpPr>
              <a:cxnSpLocks/>
            </p:cNvCxnSpPr>
            <p:nvPr/>
          </p:nvCxnSpPr>
          <p:spPr>
            <a:xfrm>
              <a:off x="3793066" y="53555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4AB56E-B68C-42F0-B188-C42221DA9663}"/>
                </a:ext>
                <a:ext uri="{C183D7F6-B498-43B3-948B-1728B52AA6E4}">
                  <adec:decorative xmlns:adec="http://schemas.microsoft.com/office/drawing/2017/decorative" val="1"/>
                </a:ext>
              </a:extLst>
            </p:cNvPr>
            <p:cNvCxnSpPr>
              <a:cxnSpLocks/>
            </p:cNvCxnSpPr>
            <p:nvPr/>
          </p:nvCxnSpPr>
          <p:spPr>
            <a:xfrm>
              <a:off x="3793066" y="5507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F214B0A-A73E-4D9F-81CE-CD06F13C0EF0}"/>
                </a:ext>
                <a:ext uri="{C183D7F6-B498-43B3-948B-1728B52AA6E4}">
                  <adec:decorative xmlns:adec="http://schemas.microsoft.com/office/drawing/2017/decorative" val="1"/>
                </a:ext>
              </a:extLst>
            </p:cNvPr>
            <p:cNvCxnSpPr>
              <a:cxnSpLocks/>
            </p:cNvCxnSpPr>
            <p:nvPr/>
          </p:nvCxnSpPr>
          <p:spPr>
            <a:xfrm>
              <a:off x="3793066" y="5660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FCF75EF-7B41-4348-9220-A4CA1A01F232}"/>
                </a:ext>
                <a:ext uri="{C183D7F6-B498-43B3-948B-1728B52AA6E4}">
                  <adec:decorative xmlns:adec="http://schemas.microsoft.com/office/drawing/2017/decorative" val="1"/>
                </a:ext>
              </a:extLst>
            </p:cNvPr>
            <p:cNvCxnSpPr>
              <a:cxnSpLocks/>
            </p:cNvCxnSpPr>
            <p:nvPr/>
          </p:nvCxnSpPr>
          <p:spPr>
            <a:xfrm>
              <a:off x="3793066" y="5812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A7441FA-D220-40D4-A944-84CDF3B25D5B}"/>
                </a:ext>
                <a:ext uri="{C183D7F6-B498-43B3-948B-1728B52AA6E4}">
                  <adec:decorative xmlns:adec="http://schemas.microsoft.com/office/drawing/2017/decorative" val="1"/>
                </a:ext>
              </a:extLst>
            </p:cNvPr>
            <p:cNvCxnSpPr>
              <a:cxnSpLocks/>
            </p:cNvCxnSpPr>
            <p:nvPr/>
          </p:nvCxnSpPr>
          <p:spPr>
            <a:xfrm>
              <a:off x="3793066" y="5965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96F223-B584-43B3-ADB6-C3ED636DDA16}"/>
                </a:ext>
                <a:ext uri="{C183D7F6-B498-43B3-948B-1728B52AA6E4}">
                  <adec:decorative xmlns:adec="http://schemas.microsoft.com/office/drawing/2017/decorative" val="1"/>
                </a:ext>
              </a:extLst>
            </p:cNvPr>
            <p:cNvCxnSpPr>
              <a:cxnSpLocks/>
            </p:cNvCxnSpPr>
            <p:nvPr/>
          </p:nvCxnSpPr>
          <p:spPr>
            <a:xfrm>
              <a:off x="3793066" y="61175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0D09AF-B924-46B6-8A14-BA42EDB82805}"/>
                </a:ext>
                <a:ext uri="{C183D7F6-B498-43B3-948B-1728B52AA6E4}">
                  <adec:decorative xmlns:adec="http://schemas.microsoft.com/office/drawing/2017/decorative" val="1"/>
                </a:ext>
              </a:extLst>
            </p:cNvPr>
            <p:cNvCxnSpPr>
              <a:cxnSpLocks/>
            </p:cNvCxnSpPr>
            <p:nvPr/>
          </p:nvCxnSpPr>
          <p:spPr>
            <a:xfrm>
              <a:off x="3793066" y="6269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2146DB0-3C79-4D00-BA06-771BDCBAFF1A}"/>
              </a:ext>
              <a:ext uri="{C183D7F6-B498-43B3-948B-1728B52AA6E4}">
                <adec:decorative xmlns:adec="http://schemas.microsoft.com/office/drawing/2017/decorative" val="1"/>
              </a:ext>
            </a:extLst>
          </p:cNvPr>
          <p:cNvGrpSpPr/>
          <p:nvPr/>
        </p:nvGrpSpPr>
        <p:grpSpPr>
          <a:xfrm>
            <a:off x="518428" y="3099702"/>
            <a:ext cx="2128816" cy="923330"/>
            <a:chOff x="9671001" y="4316584"/>
            <a:chExt cx="2128816" cy="923330"/>
          </a:xfrm>
        </p:grpSpPr>
        <p:sp>
          <p:nvSpPr>
            <p:cNvPr id="38" name="TextBox 37">
              <a:extLst>
                <a:ext uri="{FF2B5EF4-FFF2-40B4-BE49-F238E27FC236}">
                  <a16:creationId xmlns:a16="http://schemas.microsoft.com/office/drawing/2014/main" id="{FF6C98E7-7495-43A1-A881-6A49675A1667}"/>
                </a:ext>
                <a:ext uri="{C183D7F6-B498-43B3-948B-1728B52AA6E4}">
                  <adec:decorative xmlns:adec="http://schemas.microsoft.com/office/drawing/2017/decorative" val="1"/>
                </a:ext>
              </a:extLst>
            </p:cNvPr>
            <p:cNvSpPr txBox="1"/>
            <p:nvPr/>
          </p:nvSpPr>
          <p:spPr>
            <a:xfrm>
              <a:off x="10061328" y="4316584"/>
              <a:ext cx="1738489" cy="923330"/>
            </a:xfrm>
            <a:prstGeom prst="rect">
              <a:avLst/>
            </a:prstGeom>
            <a:noFill/>
          </p:spPr>
          <p:txBody>
            <a:bodyPr wrap="square" rtlCol="0">
              <a:spAutoFit/>
            </a:bodyPr>
            <a:lstStyle/>
            <a:p>
              <a:r>
                <a:rPr lang="en-US"/>
                <a:t>Report user requests report for year </a:t>
              </a:r>
              <a:r>
                <a:rPr lang="en-US" b="1"/>
                <a:t>2019</a:t>
              </a:r>
            </a:p>
          </p:txBody>
        </p:sp>
        <p:sp>
          <p:nvSpPr>
            <p:cNvPr id="39" name="Oval 38">
              <a:extLst>
                <a:ext uri="{FF2B5EF4-FFF2-40B4-BE49-F238E27FC236}">
                  <a16:creationId xmlns:a16="http://schemas.microsoft.com/office/drawing/2014/main" id="{26E9694F-3871-4DC0-AE66-4B213DFFFBCC}"/>
                </a:ext>
                <a:ext uri="{C183D7F6-B498-43B3-948B-1728B52AA6E4}">
                  <adec:decorative xmlns:adec="http://schemas.microsoft.com/office/drawing/2017/decorative" val="1"/>
                </a:ext>
              </a:extLst>
            </p:cNvPr>
            <p:cNvSpPr/>
            <p:nvPr/>
          </p:nvSpPr>
          <p:spPr bwMode="auto">
            <a:xfrm>
              <a:off x="9671001" y="4355672"/>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1</a:t>
              </a:r>
            </a:p>
          </p:txBody>
        </p:sp>
      </p:grpSp>
      <p:grpSp>
        <p:nvGrpSpPr>
          <p:cNvPr id="40" name="Group 39">
            <a:extLst>
              <a:ext uri="{FF2B5EF4-FFF2-40B4-BE49-F238E27FC236}">
                <a16:creationId xmlns:a16="http://schemas.microsoft.com/office/drawing/2014/main" id="{4212F484-B9AC-43B3-94B5-D3640B577EC0}"/>
              </a:ext>
              <a:ext uri="{C183D7F6-B498-43B3-948B-1728B52AA6E4}">
                <adec:decorative xmlns:adec="http://schemas.microsoft.com/office/drawing/2017/decorative" val="1"/>
              </a:ext>
            </a:extLst>
          </p:cNvPr>
          <p:cNvGrpSpPr/>
          <p:nvPr/>
        </p:nvGrpSpPr>
        <p:grpSpPr>
          <a:xfrm>
            <a:off x="9090867" y="2786794"/>
            <a:ext cx="1832586" cy="1362360"/>
            <a:chOff x="1556073" y="2805304"/>
            <a:chExt cx="1832586" cy="1362360"/>
          </a:xfrm>
        </p:grpSpPr>
        <p:sp>
          <p:nvSpPr>
            <p:cNvPr id="41" name="TextBox 40">
              <a:extLst>
                <a:ext uri="{FF2B5EF4-FFF2-40B4-BE49-F238E27FC236}">
                  <a16:creationId xmlns:a16="http://schemas.microsoft.com/office/drawing/2014/main" id="{05211ED2-7529-4822-98F1-97219C9161BD}"/>
                </a:ext>
                <a:ext uri="{C183D7F6-B498-43B3-948B-1728B52AA6E4}">
                  <adec:decorative xmlns:adec="http://schemas.microsoft.com/office/drawing/2017/decorative" val="1"/>
                </a:ext>
              </a:extLst>
            </p:cNvPr>
            <p:cNvSpPr txBox="1"/>
            <p:nvPr/>
          </p:nvSpPr>
          <p:spPr>
            <a:xfrm>
              <a:off x="2034552" y="2967335"/>
              <a:ext cx="1256694" cy="1200329"/>
            </a:xfrm>
            <a:prstGeom prst="rect">
              <a:avLst/>
            </a:prstGeom>
            <a:noFill/>
          </p:spPr>
          <p:txBody>
            <a:bodyPr wrap="square" rtlCol="0">
              <a:spAutoFit/>
            </a:bodyPr>
            <a:lstStyle/>
            <a:p>
              <a:r>
                <a:rPr lang="en-US"/>
                <a:t>Power BI retrieves data for </a:t>
              </a:r>
              <a:r>
                <a:rPr lang="en-US" b="1"/>
                <a:t>all years</a:t>
              </a:r>
            </a:p>
          </p:txBody>
        </p:sp>
        <p:cxnSp>
          <p:nvCxnSpPr>
            <p:cNvPr id="42" name="Straight Arrow Connector 41">
              <a:extLst>
                <a:ext uri="{FF2B5EF4-FFF2-40B4-BE49-F238E27FC236}">
                  <a16:creationId xmlns:a16="http://schemas.microsoft.com/office/drawing/2014/main" id="{27770604-CAEF-4360-B6AB-48E3BA16D1D4}"/>
                </a:ext>
                <a:ext uri="{C183D7F6-B498-43B3-948B-1728B52AA6E4}">
                  <adec:decorative xmlns:adec="http://schemas.microsoft.com/office/drawing/2017/decorative" val="1"/>
                </a:ext>
              </a:extLst>
            </p:cNvPr>
            <p:cNvCxnSpPr>
              <a:cxnSpLocks/>
            </p:cNvCxnSpPr>
            <p:nvPr/>
          </p:nvCxnSpPr>
          <p:spPr>
            <a:xfrm>
              <a:off x="1588223" y="2805304"/>
              <a:ext cx="1800436" cy="0"/>
            </a:xfrm>
            <a:prstGeom prst="straightConnector1">
              <a:avLst/>
            </a:prstGeom>
            <a:noFill/>
            <a:ln w="28575" cap="flat" cmpd="sng" algn="ctr">
              <a:solidFill>
                <a:srgbClr val="2E2F2E"/>
              </a:solidFill>
              <a:prstDash val="solid"/>
              <a:round/>
              <a:headEnd type="arrow" w="med" len="med"/>
              <a:tailEnd type="none" w="med" len="med"/>
            </a:ln>
            <a:effectLst/>
          </p:spPr>
        </p:cxnSp>
        <p:sp>
          <p:nvSpPr>
            <p:cNvPr id="43" name="Oval 42">
              <a:extLst>
                <a:ext uri="{FF2B5EF4-FFF2-40B4-BE49-F238E27FC236}">
                  <a16:creationId xmlns:a16="http://schemas.microsoft.com/office/drawing/2014/main" id="{872A547A-899A-4CD8-8E40-D004A7AC8DB0}"/>
                </a:ext>
                <a:ext uri="{C183D7F6-B498-43B3-948B-1728B52AA6E4}">
                  <adec:decorative xmlns:adec="http://schemas.microsoft.com/office/drawing/2017/decorative" val="1"/>
                </a:ext>
              </a:extLst>
            </p:cNvPr>
            <p:cNvSpPr/>
            <p:nvPr/>
          </p:nvSpPr>
          <p:spPr bwMode="auto">
            <a:xfrm>
              <a:off x="1556073" y="2980782"/>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en-US" sz="1600" kern="0">
                  <a:latin typeface="Segoe UI"/>
                </a:rPr>
                <a:t>2</a:t>
              </a:r>
              <a:endParaRPr kumimoji="0" lang="en-US" sz="1600" b="0" i="0" u="none" strike="noStrike" kern="0" cap="none" spc="0" normalizeH="0" baseline="0" noProof="0">
                <a:ln>
                  <a:noFill/>
                </a:ln>
                <a:effectLst/>
                <a:uLnTx/>
                <a:uFillTx/>
                <a:latin typeface="Segoe UI"/>
              </a:endParaRPr>
            </a:p>
          </p:txBody>
        </p:sp>
      </p:grpSp>
      <p:grpSp>
        <p:nvGrpSpPr>
          <p:cNvPr id="44" name="Group 43">
            <a:extLst>
              <a:ext uri="{FF2B5EF4-FFF2-40B4-BE49-F238E27FC236}">
                <a16:creationId xmlns:a16="http://schemas.microsoft.com/office/drawing/2014/main" id="{4143327C-7D7E-44C8-88E4-17D83D57F209}"/>
              </a:ext>
              <a:ext uri="{C183D7F6-B498-43B3-948B-1728B52AA6E4}">
                <adec:decorative xmlns:adec="http://schemas.microsoft.com/office/drawing/2017/decorative" val="1"/>
              </a:ext>
            </a:extLst>
          </p:cNvPr>
          <p:cNvGrpSpPr/>
          <p:nvPr/>
        </p:nvGrpSpPr>
        <p:grpSpPr>
          <a:xfrm>
            <a:off x="3039272" y="3548989"/>
            <a:ext cx="2630637" cy="1586964"/>
            <a:chOff x="6914119" y="4441199"/>
            <a:chExt cx="2630637" cy="1586964"/>
          </a:xfrm>
        </p:grpSpPr>
        <p:cxnSp>
          <p:nvCxnSpPr>
            <p:cNvPr id="45" name="Straight Arrow Connector 44">
              <a:extLst>
                <a:ext uri="{FF2B5EF4-FFF2-40B4-BE49-F238E27FC236}">
                  <a16:creationId xmlns:a16="http://schemas.microsoft.com/office/drawing/2014/main" id="{532DE963-6AD0-44B6-BDCE-EF87DDF44B80}"/>
                </a:ext>
                <a:ext uri="{C183D7F6-B498-43B3-948B-1728B52AA6E4}">
                  <adec:decorative xmlns:adec="http://schemas.microsoft.com/office/drawing/2017/decorative" val="1"/>
                </a:ext>
              </a:extLst>
            </p:cNvPr>
            <p:cNvCxnSpPr>
              <a:cxnSpLocks/>
            </p:cNvCxnSpPr>
            <p:nvPr/>
          </p:nvCxnSpPr>
          <p:spPr>
            <a:xfrm>
              <a:off x="6914119" y="4441199"/>
              <a:ext cx="2630637" cy="0"/>
            </a:xfrm>
            <a:prstGeom prst="straightConnector1">
              <a:avLst/>
            </a:prstGeom>
            <a:noFill/>
            <a:ln w="28575" cap="flat" cmpd="sng" algn="ctr">
              <a:solidFill>
                <a:schemeClr val="tx1"/>
              </a:solidFill>
              <a:prstDash val="solid"/>
              <a:round/>
              <a:headEnd type="arrow" w="med" len="med"/>
              <a:tailEnd type="none" w="med" len="med"/>
            </a:ln>
            <a:effectLst/>
          </p:spPr>
        </p:cxnSp>
        <p:sp>
          <p:nvSpPr>
            <p:cNvPr id="46" name="TextBox 45">
              <a:extLst>
                <a:ext uri="{FF2B5EF4-FFF2-40B4-BE49-F238E27FC236}">
                  <a16:creationId xmlns:a16="http://schemas.microsoft.com/office/drawing/2014/main" id="{BF002D15-8FB1-4ABC-92F2-7B4E9E32BDF9}"/>
                </a:ext>
                <a:ext uri="{C183D7F6-B498-43B3-948B-1728B52AA6E4}">
                  <adec:decorative xmlns:adec="http://schemas.microsoft.com/office/drawing/2017/decorative" val="1"/>
                </a:ext>
              </a:extLst>
            </p:cNvPr>
            <p:cNvSpPr txBox="1"/>
            <p:nvPr/>
          </p:nvSpPr>
          <p:spPr>
            <a:xfrm>
              <a:off x="7430691" y="4550835"/>
              <a:ext cx="1738489" cy="1477328"/>
            </a:xfrm>
            <a:prstGeom prst="rect">
              <a:avLst/>
            </a:prstGeom>
            <a:noFill/>
          </p:spPr>
          <p:txBody>
            <a:bodyPr wrap="square" rtlCol="0">
              <a:spAutoFit/>
            </a:bodyPr>
            <a:lstStyle/>
            <a:p>
              <a:r>
                <a:rPr lang="en-US"/>
                <a:t>Power BI renders the report by </a:t>
              </a:r>
              <a:r>
                <a:rPr lang="en-US" b="1"/>
                <a:t>filtering</a:t>
              </a:r>
              <a:r>
                <a:rPr lang="en-US"/>
                <a:t> the dataset</a:t>
              </a:r>
            </a:p>
          </p:txBody>
        </p:sp>
        <p:sp>
          <p:nvSpPr>
            <p:cNvPr id="47" name="Oval 46">
              <a:extLst>
                <a:ext uri="{FF2B5EF4-FFF2-40B4-BE49-F238E27FC236}">
                  <a16:creationId xmlns:a16="http://schemas.microsoft.com/office/drawing/2014/main" id="{FA865201-DF2D-4465-8171-9F6FF20D8231}"/>
                </a:ext>
                <a:ext uri="{C183D7F6-B498-43B3-948B-1728B52AA6E4}">
                  <adec:decorative xmlns:adec="http://schemas.microsoft.com/office/drawing/2017/decorative" val="1"/>
                </a:ext>
              </a:extLst>
            </p:cNvPr>
            <p:cNvSpPr/>
            <p:nvPr/>
          </p:nvSpPr>
          <p:spPr bwMode="auto">
            <a:xfrm>
              <a:off x="6914119" y="4583085"/>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en-US" sz="1600" kern="0" noProof="0">
                  <a:latin typeface="Segoe UI"/>
                </a:rPr>
                <a:t>3</a:t>
              </a:r>
              <a:endParaRPr kumimoji="0" lang="en-US" sz="1600" b="0" i="0" u="none" strike="noStrike" kern="0" cap="none" spc="0" normalizeH="0" baseline="0" noProof="0">
                <a:ln>
                  <a:noFill/>
                </a:ln>
                <a:effectLst/>
                <a:uLnTx/>
                <a:uFillTx/>
                <a:latin typeface="Segoe UI"/>
              </a:endParaRPr>
            </a:p>
          </p:txBody>
        </p:sp>
      </p:grpSp>
      <p:sp>
        <p:nvSpPr>
          <p:cNvPr id="48" name="Rectangle 47">
            <a:extLst>
              <a:ext uri="{FF2B5EF4-FFF2-40B4-BE49-F238E27FC236}">
                <a16:creationId xmlns:a16="http://schemas.microsoft.com/office/drawing/2014/main" id="{5E06B3EE-D6BD-4AA2-B39B-6ECE3C988735}"/>
              </a:ext>
              <a:ext uri="{C183D7F6-B498-43B3-948B-1728B52AA6E4}">
                <adec:decorative xmlns:adec="http://schemas.microsoft.com/office/drawing/2017/decorative" val="1"/>
              </a:ext>
            </a:extLst>
          </p:cNvPr>
          <p:cNvSpPr/>
          <p:nvPr/>
        </p:nvSpPr>
        <p:spPr>
          <a:xfrm>
            <a:off x="5980221" y="5142248"/>
            <a:ext cx="2883675" cy="591176"/>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78430783-32EF-463A-920A-6C0E0A64CBBD}"/>
              </a:ext>
              <a:ext uri="{C183D7F6-B498-43B3-948B-1728B52AA6E4}">
                <adec:decorative xmlns:adec="http://schemas.microsoft.com/office/drawing/2017/decorative" val="1"/>
              </a:ext>
            </a:extLst>
          </p:cNvPr>
          <p:cNvGrpSpPr/>
          <p:nvPr/>
        </p:nvGrpSpPr>
        <p:grpSpPr>
          <a:xfrm>
            <a:off x="525949" y="5241805"/>
            <a:ext cx="2128816" cy="923330"/>
            <a:chOff x="9671001" y="4332255"/>
            <a:chExt cx="2128816" cy="923330"/>
          </a:xfrm>
        </p:grpSpPr>
        <p:sp>
          <p:nvSpPr>
            <p:cNvPr id="50" name="TextBox 49">
              <a:extLst>
                <a:ext uri="{FF2B5EF4-FFF2-40B4-BE49-F238E27FC236}">
                  <a16:creationId xmlns:a16="http://schemas.microsoft.com/office/drawing/2014/main" id="{131EFC32-A967-4ADC-8CC0-745502EB1F98}"/>
                </a:ext>
                <a:ext uri="{C183D7F6-B498-43B3-948B-1728B52AA6E4}">
                  <adec:decorative xmlns:adec="http://schemas.microsoft.com/office/drawing/2017/decorative" val="1"/>
                </a:ext>
              </a:extLst>
            </p:cNvPr>
            <p:cNvSpPr txBox="1"/>
            <p:nvPr/>
          </p:nvSpPr>
          <p:spPr>
            <a:xfrm>
              <a:off x="10061328" y="4332255"/>
              <a:ext cx="1738489" cy="923330"/>
            </a:xfrm>
            <a:prstGeom prst="rect">
              <a:avLst/>
            </a:prstGeom>
            <a:noFill/>
          </p:spPr>
          <p:txBody>
            <a:bodyPr wrap="square" rtlCol="0">
              <a:spAutoFit/>
            </a:bodyPr>
            <a:lstStyle/>
            <a:p>
              <a:r>
                <a:rPr lang="en-US"/>
                <a:t>Report user now requests year </a:t>
              </a:r>
              <a:r>
                <a:rPr lang="en-US" b="1"/>
                <a:t>2020</a:t>
              </a:r>
            </a:p>
          </p:txBody>
        </p:sp>
        <p:sp>
          <p:nvSpPr>
            <p:cNvPr id="51" name="Oval 50">
              <a:extLst>
                <a:ext uri="{FF2B5EF4-FFF2-40B4-BE49-F238E27FC236}">
                  <a16:creationId xmlns:a16="http://schemas.microsoft.com/office/drawing/2014/main" id="{4F5BE1DD-7890-4566-8C9E-F7D2ACE9C38A}"/>
                </a:ext>
                <a:ext uri="{C183D7F6-B498-43B3-948B-1728B52AA6E4}">
                  <adec:decorative xmlns:adec="http://schemas.microsoft.com/office/drawing/2017/decorative" val="1"/>
                </a:ext>
              </a:extLst>
            </p:cNvPr>
            <p:cNvSpPr/>
            <p:nvPr/>
          </p:nvSpPr>
          <p:spPr bwMode="auto">
            <a:xfrm>
              <a:off x="9671001" y="4371343"/>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4</a:t>
              </a:r>
            </a:p>
          </p:txBody>
        </p:sp>
      </p:grpSp>
      <p:grpSp>
        <p:nvGrpSpPr>
          <p:cNvPr id="52" name="Group 51">
            <a:extLst>
              <a:ext uri="{FF2B5EF4-FFF2-40B4-BE49-F238E27FC236}">
                <a16:creationId xmlns:a16="http://schemas.microsoft.com/office/drawing/2014/main" id="{238F2A61-6501-488E-8060-4CCFB0BF48B1}"/>
              </a:ext>
              <a:ext uri="{C183D7F6-B498-43B3-948B-1728B52AA6E4}">
                <adec:decorative xmlns:adec="http://schemas.microsoft.com/office/drawing/2017/decorative" val="1"/>
              </a:ext>
            </a:extLst>
          </p:cNvPr>
          <p:cNvGrpSpPr/>
          <p:nvPr/>
        </p:nvGrpSpPr>
        <p:grpSpPr>
          <a:xfrm>
            <a:off x="3002879" y="5679341"/>
            <a:ext cx="2630637" cy="755967"/>
            <a:chOff x="6914119" y="4441199"/>
            <a:chExt cx="2630637" cy="755967"/>
          </a:xfrm>
        </p:grpSpPr>
        <p:cxnSp>
          <p:nvCxnSpPr>
            <p:cNvPr id="53" name="Straight Arrow Connector 52">
              <a:extLst>
                <a:ext uri="{FF2B5EF4-FFF2-40B4-BE49-F238E27FC236}">
                  <a16:creationId xmlns:a16="http://schemas.microsoft.com/office/drawing/2014/main" id="{47CAB1A8-CD5F-4E77-8860-CE5F3210776F}"/>
                </a:ext>
                <a:ext uri="{C183D7F6-B498-43B3-948B-1728B52AA6E4}">
                  <adec:decorative xmlns:adec="http://schemas.microsoft.com/office/drawing/2017/decorative" val="1"/>
                </a:ext>
              </a:extLst>
            </p:cNvPr>
            <p:cNvCxnSpPr>
              <a:cxnSpLocks/>
            </p:cNvCxnSpPr>
            <p:nvPr/>
          </p:nvCxnSpPr>
          <p:spPr>
            <a:xfrm>
              <a:off x="6914119" y="4441199"/>
              <a:ext cx="2630637" cy="0"/>
            </a:xfrm>
            <a:prstGeom prst="straightConnector1">
              <a:avLst/>
            </a:prstGeom>
            <a:noFill/>
            <a:ln w="28575" cap="flat" cmpd="sng" algn="ctr">
              <a:solidFill>
                <a:schemeClr val="tx1"/>
              </a:solidFill>
              <a:prstDash val="solid"/>
              <a:round/>
              <a:headEnd type="arrow" w="med" len="med"/>
              <a:tailEnd type="none" w="med" len="med"/>
            </a:ln>
            <a:effectLst/>
          </p:spPr>
        </p:cxnSp>
        <p:sp>
          <p:nvSpPr>
            <p:cNvPr id="54" name="TextBox 53">
              <a:extLst>
                <a:ext uri="{FF2B5EF4-FFF2-40B4-BE49-F238E27FC236}">
                  <a16:creationId xmlns:a16="http://schemas.microsoft.com/office/drawing/2014/main" id="{DA17DC79-0884-4241-8FAB-CFC069B7E2CD}"/>
                </a:ext>
                <a:ext uri="{C183D7F6-B498-43B3-948B-1728B52AA6E4}">
                  <adec:decorative xmlns:adec="http://schemas.microsoft.com/office/drawing/2017/decorative" val="1"/>
                </a:ext>
              </a:extLst>
            </p:cNvPr>
            <p:cNvSpPr txBox="1"/>
            <p:nvPr/>
          </p:nvSpPr>
          <p:spPr>
            <a:xfrm>
              <a:off x="7430691" y="4550835"/>
              <a:ext cx="1918902" cy="646331"/>
            </a:xfrm>
            <a:prstGeom prst="rect">
              <a:avLst/>
            </a:prstGeom>
            <a:noFill/>
          </p:spPr>
          <p:txBody>
            <a:bodyPr wrap="square" rtlCol="0">
              <a:spAutoFit/>
            </a:bodyPr>
            <a:lstStyle/>
            <a:p>
              <a:r>
                <a:rPr lang="en-US"/>
                <a:t>The existing data is filtered</a:t>
              </a:r>
            </a:p>
          </p:txBody>
        </p:sp>
        <p:sp>
          <p:nvSpPr>
            <p:cNvPr id="55" name="Oval 54">
              <a:extLst>
                <a:ext uri="{FF2B5EF4-FFF2-40B4-BE49-F238E27FC236}">
                  <a16:creationId xmlns:a16="http://schemas.microsoft.com/office/drawing/2014/main" id="{7446788F-629B-4B42-AC21-ED4745A22A04}"/>
                </a:ext>
                <a:ext uri="{C183D7F6-B498-43B3-948B-1728B52AA6E4}">
                  <adec:decorative xmlns:adec="http://schemas.microsoft.com/office/drawing/2017/decorative" val="1"/>
                </a:ext>
              </a:extLst>
            </p:cNvPr>
            <p:cNvSpPr/>
            <p:nvPr/>
          </p:nvSpPr>
          <p:spPr bwMode="auto">
            <a:xfrm>
              <a:off x="6914119" y="4583085"/>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en-US" sz="1600" kern="0" noProof="0">
                  <a:solidFill>
                    <a:srgbClr val="2E2F2E"/>
                  </a:solidFill>
                  <a:latin typeface="Segoe UI"/>
                </a:rPr>
                <a:t>5</a:t>
              </a:r>
              <a:endParaRPr kumimoji="0" lang="en-US" sz="1600" b="0" i="0" u="none" strike="noStrike" kern="0" cap="none" spc="0" normalizeH="0" baseline="0" noProof="0">
                <a:ln>
                  <a:noFill/>
                </a:ln>
                <a:solidFill>
                  <a:srgbClr val="2E2F2E"/>
                </a:solidFill>
                <a:effectLst/>
                <a:uLnTx/>
                <a:uFillTx/>
                <a:latin typeface="Segoe UI"/>
                <a:ea typeface="+mn-ea"/>
                <a:cs typeface="+mn-cs"/>
              </a:endParaRPr>
            </a:p>
          </p:txBody>
        </p:sp>
      </p:grpSp>
      <p:pic>
        <p:nvPicPr>
          <p:cNvPr id="56" name="Picture 55">
            <a:extLst>
              <a:ext uri="{FF2B5EF4-FFF2-40B4-BE49-F238E27FC236}">
                <a16:creationId xmlns:a16="http://schemas.microsoft.com/office/drawing/2014/main" id="{7E90A6BB-2884-42AA-B73C-68ED4C9AA8D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176000" y="2403420"/>
            <a:ext cx="634616" cy="690611"/>
          </a:xfrm>
          <a:prstGeom prst="rect">
            <a:avLst/>
          </a:prstGeom>
        </p:spPr>
      </p:pic>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49968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right)">
                                      <p:cBhvr>
                                        <p:cTn id="15" dur="75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par>
                          <p:cTn id="19" fill="hold">
                            <p:stCondLst>
                              <p:cond delay="750"/>
                            </p:stCondLst>
                            <p:childTnLst>
                              <p:par>
                                <p:cTn id="20" presetID="2" presetClass="entr" presetSubtype="4" fill="hold" nodeType="afterEffect">
                                  <p:stCondLst>
                                    <p:cond delay="25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500" fill="hold"/>
                                        <p:tgtEl>
                                          <p:spTgt spid="9"/>
                                        </p:tgtEl>
                                        <p:attrNameLst>
                                          <p:attrName>ppt_x</p:attrName>
                                        </p:attrNameLst>
                                      </p:cBhvr>
                                      <p:tavLst>
                                        <p:tav tm="0">
                                          <p:val>
                                            <p:strVal val="#ppt_x"/>
                                          </p:val>
                                        </p:tav>
                                        <p:tav tm="100000">
                                          <p:val>
                                            <p:strVal val="#ppt_x"/>
                                          </p:val>
                                        </p:tav>
                                      </p:tavLst>
                                    </p:anim>
                                    <p:anim calcmode="lin" valueType="num">
                                      <p:cBhvr additive="base">
                                        <p:cTn id="23"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right)">
                                      <p:cBhvr>
                                        <p:cTn id="28" dur="750"/>
                                        <p:tgtEl>
                                          <p:spTgt spid="44"/>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4"/>
                                        </p:tgtEl>
                                      </p:cBhvr>
                                    </p:animEffect>
                                    <p:set>
                                      <p:cBhvr>
                                        <p:cTn id="41" dur="1" fill="hold">
                                          <p:stCondLst>
                                            <p:cond delay="499"/>
                                          </p:stCondLst>
                                        </p:cTn>
                                        <p:tgtEl>
                                          <p:spTgt spid="4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7"/>
                                        </p:tgtEl>
                                      </p:cBhvr>
                                    </p:animEffect>
                                    <p:set>
                                      <p:cBhvr>
                                        <p:cTn id="44" dur="1" fill="hold">
                                          <p:stCondLst>
                                            <p:cond delay="499"/>
                                          </p:stCondLst>
                                        </p:cTn>
                                        <p:tgtEl>
                                          <p:spTgt spid="37"/>
                                        </p:tgtEl>
                                        <p:attrNameLst>
                                          <p:attrName>style.visibility</p:attrName>
                                        </p:attrNameLst>
                                      </p:cBhvr>
                                      <p:to>
                                        <p:strVal val="hidden"/>
                                      </p:to>
                                    </p:set>
                                  </p:childTnLst>
                                </p:cTn>
                              </p:par>
                              <p:par>
                                <p:cTn id="45" presetID="42" presetClass="path" presetSubtype="0" accel="50000" decel="50000" fill="hold" grpId="1" nodeType="withEffect">
                                  <p:stCondLst>
                                    <p:cond delay="0"/>
                                  </p:stCondLst>
                                  <p:childTnLst>
                                    <p:animMotion origin="layout" path="M -3.95833E-6 -4.07407E-6 L -3.95833E-6 0.08727 " pathEditMode="relative" rAng="0" ptsTypes="AA">
                                      <p:cBhvr>
                                        <p:cTn id="46" dur="2000" fill="hold"/>
                                        <p:tgtEl>
                                          <p:spTgt spid="48"/>
                                        </p:tgtEl>
                                        <p:attrNameLst>
                                          <p:attrName>ppt_x</p:attrName>
                                          <p:attrName>ppt_y</p:attrName>
                                        </p:attrNameLst>
                                      </p:cBhvr>
                                      <p:rCtr x="0" y="4352"/>
                                    </p:animMotion>
                                  </p:childTnLst>
                                </p:cTn>
                              </p:par>
                            </p:childTnLst>
                          </p:cTn>
                        </p:par>
                        <p:par>
                          <p:cTn id="47" fill="hold">
                            <p:stCondLst>
                              <p:cond delay="2000"/>
                            </p:stCondLst>
                            <p:childTnLst>
                              <p:par>
                                <p:cTn id="48" presetID="22" presetClass="entr" presetSubtype="2" fill="hold"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Dataset collections » Parameters</a:t>
            </a:r>
          </a:p>
        </p:txBody>
      </p:sp>
      <p:pic>
        <p:nvPicPr>
          <p:cNvPr id="6" name="Picture 5">
            <a:extLst>
              <a:ext uri="{FF2B5EF4-FFF2-40B4-BE49-F238E27FC236}">
                <a16:creationId xmlns:a16="http://schemas.microsoft.com/office/drawing/2014/main" id="{FE36D4A6-10E1-4C60-A134-1E951889CC3B}"/>
              </a:ext>
              <a:ext uri="{C183D7F6-B498-43B3-948B-1728B52AA6E4}">
                <adec:decorative xmlns:adec="http://schemas.microsoft.com/office/drawing/2017/decorative" val="1"/>
              </a:ext>
            </a:extLst>
          </p:cNvPr>
          <p:cNvPicPr>
            <a:picLocks noChangeAspect="1"/>
          </p:cNvPicPr>
          <p:nvPr/>
        </p:nvPicPr>
        <p:blipFill rotWithShape="1">
          <a:blip r:embed="rId2"/>
          <a:srcRect b="42886"/>
          <a:stretch/>
        </p:blipFill>
        <p:spPr>
          <a:xfrm>
            <a:off x="1125442" y="2068513"/>
            <a:ext cx="2161453" cy="4789487"/>
          </a:xfrm>
          <a:prstGeom prst="rect">
            <a:avLst/>
          </a:prstGeom>
        </p:spPr>
      </p:pic>
      <p:cxnSp>
        <p:nvCxnSpPr>
          <p:cNvPr id="7" name="Straight Arrow Connector 6">
            <a:extLst>
              <a:ext uri="{FF2B5EF4-FFF2-40B4-BE49-F238E27FC236}">
                <a16:creationId xmlns:a16="http://schemas.microsoft.com/office/drawing/2014/main" id="{5AA3CB97-2CB5-43DB-9457-17DD36A31D63}"/>
              </a:ext>
              <a:ext uri="{C183D7F6-B498-43B3-948B-1728B52AA6E4}">
                <adec:decorative xmlns:adec="http://schemas.microsoft.com/office/drawing/2017/decorative" val="1"/>
              </a:ext>
            </a:extLst>
          </p:cNvPr>
          <p:cNvCxnSpPr>
            <a:cxnSpLocks/>
          </p:cNvCxnSpPr>
          <p:nvPr/>
        </p:nvCxnSpPr>
        <p:spPr>
          <a:xfrm flipH="1">
            <a:off x="593763" y="4596063"/>
            <a:ext cx="802549" cy="0"/>
          </a:xfrm>
          <a:prstGeom prst="straightConnector1">
            <a:avLst/>
          </a:prstGeom>
          <a:noFill/>
          <a:ln w="38100">
            <a:solidFill>
              <a:schemeClr val="accent6"/>
            </a:solidFill>
            <a:round/>
            <a:headEnd type="triangle" w="med" len="med"/>
            <a:tailEnd/>
          </a:ln>
        </p:spPr>
      </p:cxn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a:xfrm>
            <a:off x="3818574" y="2070000"/>
            <a:ext cx="7874226" cy="4788000"/>
          </a:xfrm>
        </p:spPr>
        <p:txBody>
          <a:bodyPr/>
          <a:lstStyle/>
          <a:p>
            <a:r>
              <a:rPr lang="en-US"/>
              <a:t>Use </a:t>
            </a:r>
            <a:r>
              <a:rPr lang="en-US" b="1"/>
              <a:t>Parameters</a:t>
            </a:r>
            <a:r>
              <a:rPr lang="en-US"/>
              <a:t> to pass values to the data source</a:t>
            </a:r>
          </a:p>
          <a:p>
            <a:r>
              <a:rPr lang="en-US"/>
              <a:t>Typically, parameters are embedded into query filter clauses—or, passed into stored procedure parameters—to limit the data to be retrieved</a:t>
            </a:r>
          </a:p>
          <a:p>
            <a:r>
              <a:rPr lang="en-US"/>
              <a:t>It is common that report parameters (set by the report user) map to dataset parameters</a:t>
            </a:r>
          </a:p>
          <a:p>
            <a:endParaRPr lang="en-US"/>
          </a:p>
        </p:txBody>
      </p:sp>
      <p:sp>
        <p:nvSpPr>
          <p:cNvPr id="8" name="TextBox 7">
            <a:extLst>
              <a:ext uri="{FF2B5EF4-FFF2-40B4-BE49-F238E27FC236}">
                <a16:creationId xmlns:a16="http://schemas.microsoft.com/office/drawing/2014/main" id="{99D84791-3118-4EA3-8666-ABF9B2F6E669}"/>
              </a:ext>
            </a:extLst>
          </p:cNvPr>
          <p:cNvSpPr txBox="1"/>
          <p:nvPr/>
        </p:nvSpPr>
        <p:spPr>
          <a:xfrm>
            <a:off x="4131662" y="5222510"/>
            <a:ext cx="3056872"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Report parameters are introduced in Module 04</a:t>
            </a:r>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00434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Dataset collections » Parameters » Example</a:t>
            </a:r>
          </a:p>
        </p:txBody>
      </p:sp>
      <p:pic>
        <p:nvPicPr>
          <p:cNvPr id="57" name="Picture 56" descr="Animated slide shows a report user requesting a report for year 2019. Power BI retrieves data for year 2019 and caches the result, and then renders the report by using the entire dataset. Then, the same report user requests the report for year 2020. Power BI retrieves data for 2020, and uses the entire dataset to render the report.">
            <a:extLst>
              <a:ext uri="{FF2B5EF4-FFF2-40B4-BE49-F238E27FC236}">
                <a16:creationId xmlns:a16="http://schemas.microsoft.com/office/drawing/2014/main" id="{458B8616-ABB0-431E-AF01-E62BB968BC24}"/>
              </a:ext>
            </a:extLst>
          </p:cNvPr>
          <p:cNvPicPr>
            <a:picLocks noChangeAspect="1"/>
          </p:cNvPicPr>
          <p:nvPr/>
        </p:nvPicPr>
        <p:blipFill>
          <a:blip r:embed="rId2"/>
          <a:stretch>
            <a:fillRect/>
          </a:stretch>
        </p:blipFill>
        <p:spPr>
          <a:xfrm>
            <a:off x="823126" y="2200935"/>
            <a:ext cx="1524000" cy="736600"/>
          </a:xfrm>
          <a:prstGeom prst="rect">
            <a:avLst/>
          </a:prstGeom>
        </p:spPr>
      </p:pic>
      <p:grpSp>
        <p:nvGrpSpPr>
          <p:cNvPr id="58" name="Group 57">
            <a:extLst>
              <a:ext uri="{FF2B5EF4-FFF2-40B4-BE49-F238E27FC236}">
                <a16:creationId xmlns:a16="http://schemas.microsoft.com/office/drawing/2014/main" id="{79FED593-C9CC-4EA5-8C1A-144E1067727C}"/>
              </a:ext>
              <a:ext uri="{C183D7F6-B498-43B3-948B-1728B52AA6E4}">
                <adec:decorative xmlns:adec="http://schemas.microsoft.com/office/drawing/2017/decorative" val="1"/>
              </a:ext>
            </a:extLst>
          </p:cNvPr>
          <p:cNvGrpSpPr/>
          <p:nvPr/>
        </p:nvGrpSpPr>
        <p:grpSpPr>
          <a:xfrm>
            <a:off x="5765313" y="3160062"/>
            <a:ext cx="2901244" cy="833406"/>
            <a:chOff x="3691467" y="2268380"/>
            <a:chExt cx="2901244" cy="833406"/>
          </a:xfrm>
        </p:grpSpPr>
        <p:sp>
          <p:nvSpPr>
            <p:cNvPr id="59" name="Rectangle 58">
              <a:extLst>
                <a:ext uri="{FF2B5EF4-FFF2-40B4-BE49-F238E27FC236}">
                  <a16:creationId xmlns:a16="http://schemas.microsoft.com/office/drawing/2014/main" id="{25746D2D-044E-41D5-BA57-37F60E4578D7}"/>
                </a:ext>
                <a:ext uri="{C183D7F6-B498-43B3-948B-1728B52AA6E4}">
                  <adec:decorative xmlns:adec="http://schemas.microsoft.com/office/drawing/2017/decorative" val="1"/>
                </a:ext>
              </a:extLst>
            </p:cNvPr>
            <p:cNvSpPr/>
            <p:nvPr/>
          </p:nvSpPr>
          <p:spPr>
            <a:xfrm>
              <a:off x="3691467" y="2268380"/>
              <a:ext cx="2901244" cy="8334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10EFFB30-335E-4254-A16C-B69C604BC33F}"/>
                </a:ext>
                <a:ext uri="{C183D7F6-B498-43B3-948B-1728B52AA6E4}">
                  <adec:decorative xmlns:adec="http://schemas.microsoft.com/office/drawing/2017/decorative" val="1"/>
                </a:ext>
              </a:extLst>
            </p:cNvPr>
            <p:cNvCxnSpPr>
              <a:cxnSpLocks/>
            </p:cNvCxnSpPr>
            <p:nvPr/>
          </p:nvCxnSpPr>
          <p:spPr>
            <a:xfrm>
              <a:off x="3793066" y="2459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487F329-A118-4982-AB55-CBE330CB9CE7}"/>
                </a:ext>
                <a:ext uri="{C183D7F6-B498-43B3-948B-1728B52AA6E4}">
                  <adec:decorative xmlns:adec="http://schemas.microsoft.com/office/drawing/2017/decorative" val="1"/>
                </a:ext>
              </a:extLst>
            </p:cNvPr>
            <p:cNvCxnSpPr>
              <a:cxnSpLocks/>
            </p:cNvCxnSpPr>
            <p:nvPr/>
          </p:nvCxnSpPr>
          <p:spPr>
            <a:xfrm>
              <a:off x="3793066" y="2612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B38A788-12DE-4393-BAC7-835FC400A566}"/>
                </a:ext>
                <a:ext uri="{C183D7F6-B498-43B3-948B-1728B52AA6E4}">
                  <adec:decorative xmlns:adec="http://schemas.microsoft.com/office/drawing/2017/decorative" val="1"/>
                </a:ext>
              </a:extLst>
            </p:cNvPr>
            <p:cNvCxnSpPr>
              <a:cxnSpLocks/>
            </p:cNvCxnSpPr>
            <p:nvPr/>
          </p:nvCxnSpPr>
          <p:spPr>
            <a:xfrm>
              <a:off x="3793066" y="2764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9517672-92F0-46E7-9C3F-485C81C29B4E}"/>
                </a:ext>
                <a:ext uri="{C183D7F6-B498-43B3-948B-1728B52AA6E4}">
                  <adec:decorative xmlns:adec="http://schemas.microsoft.com/office/drawing/2017/decorative" val="1"/>
                </a:ext>
              </a:extLst>
            </p:cNvPr>
            <p:cNvCxnSpPr>
              <a:cxnSpLocks/>
            </p:cNvCxnSpPr>
            <p:nvPr/>
          </p:nvCxnSpPr>
          <p:spPr>
            <a:xfrm>
              <a:off x="3793066" y="2917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3B68907B-78E2-49AC-BF3A-9ADB12E1FC6B}"/>
              </a:ext>
              <a:ext uri="{C183D7F6-B498-43B3-948B-1728B52AA6E4}">
                <adec:decorative xmlns:adec="http://schemas.microsoft.com/office/drawing/2017/decorative" val="1"/>
              </a:ext>
            </a:extLst>
          </p:cNvPr>
          <p:cNvGrpSpPr/>
          <p:nvPr/>
        </p:nvGrpSpPr>
        <p:grpSpPr>
          <a:xfrm>
            <a:off x="325554" y="3088519"/>
            <a:ext cx="2128816" cy="923330"/>
            <a:chOff x="9671001" y="4316584"/>
            <a:chExt cx="2128816" cy="923330"/>
          </a:xfrm>
        </p:grpSpPr>
        <p:sp>
          <p:nvSpPr>
            <p:cNvPr id="65" name="TextBox 64">
              <a:extLst>
                <a:ext uri="{FF2B5EF4-FFF2-40B4-BE49-F238E27FC236}">
                  <a16:creationId xmlns:a16="http://schemas.microsoft.com/office/drawing/2014/main" id="{658AC388-261F-4C31-909A-963D3C3811AF}"/>
                </a:ext>
                <a:ext uri="{C183D7F6-B498-43B3-948B-1728B52AA6E4}">
                  <adec:decorative xmlns:adec="http://schemas.microsoft.com/office/drawing/2017/decorative" val="1"/>
                </a:ext>
              </a:extLst>
            </p:cNvPr>
            <p:cNvSpPr txBox="1"/>
            <p:nvPr/>
          </p:nvSpPr>
          <p:spPr>
            <a:xfrm>
              <a:off x="10061328" y="4316584"/>
              <a:ext cx="1738489" cy="923330"/>
            </a:xfrm>
            <a:prstGeom prst="rect">
              <a:avLst/>
            </a:prstGeom>
            <a:noFill/>
          </p:spPr>
          <p:txBody>
            <a:bodyPr wrap="square" rtlCol="0">
              <a:spAutoFit/>
            </a:bodyPr>
            <a:lstStyle/>
            <a:p>
              <a:r>
                <a:rPr lang="en-US"/>
                <a:t>Report user requests report for year </a:t>
              </a:r>
              <a:r>
                <a:rPr lang="en-US" b="1"/>
                <a:t>2019</a:t>
              </a:r>
            </a:p>
          </p:txBody>
        </p:sp>
        <p:sp>
          <p:nvSpPr>
            <p:cNvPr id="66" name="Oval 65">
              <a:extLst>
                <a:ext uri="{FF2B5EF4-FFF2-40B4-BE49-F238E27FC236}">
                  <a16:creationId xmlns:a16="http://schemas.microsoft.com/office/drawing/2014/main" id="{DA40DE1D-56A2-4BE5-AFB2-1A493DEEF29B}"/>
                </a:ext>
                <a:ext uri="{C183D7F6-B498-43B3-948B-1728B52AA6E4}">
                  <adec:decorative xmlns:adec="http://schemas.microsoft.com/office/drawing/2017/decorative" val="1"/>
                </a:ext>
              </a:extLst>
            </p:cNvPr>
            <p:cNvSpPr/>
            <p:nvPr/>
          </p:nvSpPr>
          <p:spPr bwMode="auto">
            <a:xfrm>
              <a:off x="9671001" y="4355672"/>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1</a:t>
              </a:r>
            </a:p>
          </p:txBody>
        </p:sp>
      </p:grpSp>
      <p:grpSp>
        <p:nvGrpSpPr>
          <p:cNvPr id="67" name="Group 66">
            <a:extLst>
              <a:ext uri="{FF2B5EF4-FFF2-40B4-BE49-F238E27FC236}">
                <a16:creationId xmlns:a16="http://schemas.microsoft.com/office/drawing/2014/main" id="{4DB56E8B-6F64-4C0B-BF68-0FB994F46CDE}"/>
              </a:ext>
              <a:ext uri="{C183D7F6-B498-43B3-948B-1728B52AA6E4}">
                <adec:decorative xmlns:adec="http://schemas.microsoft.com/office/drawing/2017/decorative" val="1"/>
              </a:ext>
            </a:extLst>
          </p:cNvPr>
          <p:cNvGrpSpPr/>
          <p:nvPr/>
        </p:nvGrpSpPr>
        <p:grpSpPr>
          <a:xfrm>
            <a:off x="8888715" y="3565143"/>
            <a:ext cx="1832586" cy="1362360"/>
            <a:chOff x="1556073" y="2805304"/>
            <a:chExt cx="1832586" cy="1362360"/>
          </a:xfrm>
        </p:grpSpPr>
        <p:sp>
          <p:nvSpPr>
            <p:cNvPr id="68" name="TextBox 67">
              <a:extLst>
                <a:ext uri="{FF2B5EF4-FFF2-40B4-BE49-F238E27FC236}">
                  <a16:creationId xmlns:a16="http://schemas.microsoft.com/office/drawing/2014/main" id="{7F177D1B-8CC4-4B74-BCEC-D0734B32C676}"/>
                </a:ext>
                <a:ext uri="{C183D7F6-B498-43B3-948B-1728B52AA6E4}">
                  <adec:decorative xmlns:adec="http://schemas.microsoft.com/office/drawing/2017/decorative" val="1"/>
                </a:ext>
              </a:extLst>
            </p:cNvPr>
            <p:cNvSpPr txBox="1"/>
            <p:nvPr/>
          </p:nvSpPr>
          <p:spPr>
            <a:xfrm>
              <a:off x="2034551" y="2967335"/>
              <a:ext cx="1354107" cy="1200329"/>
            </a:xfrm>
            <a:prstGeom prst="rect">
              <a:avLst/>
            </a:prstGeom>
            <a:noFill/>
          </p:spPr>
          <p:txBody>
            <a:bodyPr wrap="square" rtlCol="0">
              <a:spAutoFit/>
            </a:bodyPr>
            <a:lstStyle/>
            <a:p>
              <a:r>
                <a:rPr lang="en-US"/>
                <a:t>Power BI retrieves data for year </a:t>
              </a:r>
              <a:r>
                <a:rPr lang="en-US" b="1"/>
                <a:t>2019</a:t>
              </a:r>
            </a:p>
          </p:txBody>
        </p:sp>
        <p:cxnSp>
          <p:nvCxnSpPr>
            <p:cNvPr id="69" name="Straight Arrow Connector 68">
              <a:extLst>
                <a:ext uri="{FF2B5EF4-FFF2-40B4-BE49-F238E27FC236}">
                  <a16:creationId xmlns:a16="http://schemas.microsoft.com/office/drawing/2014/main" id="{C07BB0B3-FD55-4A8F-A051-78F93C57DCF8}"/>
                </a:ext>
                <a:ext uri="{C183D7F6-B498-43B3-948B-1728B52AA6E4}">
                  <adec:decorative xmlns:adec="http://schemas.microsoft.com/office/drawing/2017/decorative" val="1"/>
                </a:ext>
              </a:extLst>
            </p:cNvPr>
            <p:cNvCxnSpPr>
              <a:cxnSpLocks/>
            </p:cNvCxnSpPr>
            <p:nvPr/>
          </p:nvCxnSpPr>
          <p:spPr>
            <a:xfrm>
              <a:off x="1588223" y="2805304"/>
              <a:ext cx="1800436" cy="0"/>
            </a:xfrm>
            <a:prstGeom prst="straightConnector1">
              <a:avLst/>
            </a:prstGeom>
            <a:noFill/>
            <a:ln w="28575" cap="flat" cmpd="sng" algn="ctr">
              <a:solidFill>
                <a:schemeClr val="tx1"/>
              </a:solidFill>
              <a:prstDash val="solid"/>
              <a:round/>
              <a:headEnd type="arrow" w="med" len="med"/>
              <a:tailEnd type="none" w="med" len="med"/>
            </a:ln>
            <a:effectLst/>
          </p:spPr>
        </p:cxnSp>
        <p:sp>
          <p:nvSpPr>
            <p:cNvPr id="70" name="Oval 69">
              <a:extLst>
                <a:ext uri="{FF2B5EF4-FFF2-40B4-BE49-F238E27FC236}">
                  <a16:creationId xmlns:a16="http://schemas.microsoft.com/office/drawing/2014/main" id="{E279270F-73BE-42AA-B6E9-78954EE6E57B}"/>
                </a:ext>
                <a:ext uri="{C183D7F6-B498-43B3-948B-1728B52AA6E4}">
                  <adec:decorative xmlns:adec="http://schemas.microsoft.com/office/drawing/2017/decorative" val="1"/>
                </a:ext>
              </a:extLst>
            </p:cNvPr>
            <p:cNvSpPr/>
            <p:nvPr/>
          </p:nvSpPr>
          <p:spPr bwMode="auto">
            <a:xfrm>
              <a:off x="1556073" y="2980782"/>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en-US" sz="1600" kern="0">
                  <a:solidFill>
                    <a:srgbClr val="2E2F2E"/>
                  </a:solidFill>
                  <a:latin typeface="Segoe UI"/>
                </a:rPr>
                <a:t>2</a:t>
              </a:r>
              <a:endParaRPr kumimoji="0" lang="en-US" sz="1600" b="0" i="0" u="none" strike="noStrike" kern="0" cap="none" spc="0" normalizeH="0" baseline="0" noProof="0">
                <a:ln>
                  <a:noFill/>
                </a:ln>
                <a:solidFill>
                  <a:srgbClr val="2E2F2E"/>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0B5A8150-3A1F-49CF-BA75-75F3BB683CAA}"/>
              </a:ext>
              <a:ext uri="{C183D7F6-B498-43B3-948B-1728B52AA6E4}">
                <adec:decorative xmlns:adec="http://schemas.microsoft.com/office/drawing/2017/decorative" val="1"/>
              </a:ext>
            </a:extLst>
          </p:cNvPr>
          <p:cNvGrpSpPr/>
          <p:nvPr/>
        </p:nvGrpSpPr>
        <p:grpSpPr>
          <a:xfrm>
            <a:off x="2959378" y="3533135"/>
            <a:ext cx="2630637" cy="1032966"/>
            <a:chOff x="6914119" y="4441199"/>
            <a:chExt cx="2630637" cy="1032966"/>
          </a:xfrm>
        </p:grpSpPr>
        <p:cxnSp>
          <p:nvCxnSpPr>
            <p:cNvPr id="72" name="Straight Arrow Connector 71">
              <a:extLst>
                <a:ext uri="{FF2B5EF4-FFF2-40B4-BE49-F238E27FC236}">
                  <a16:creationId xmlns:a16="http://schemas.microsoft.com/office/drawing/2014/main" id="{EAAA8913-7A85-4BA2-BB65-C2C2F6DBB989}"/>
                </a:ext>
                <a:ext uri="{C183D7F6-B498-43B3-948B-1728B52AA6E4}">
                  <adec:decorative xmlns:adec="http://schemas.microsoft.com/office/drawing/2017/decorative" val="1"/>
                </a:ext>
              </a:extLst>
            </p:cNvPr>
            <p:cNvCxnSpPr>
              <a:cxnSpLocks/>
            </p:cNvCxnSpPr>
            <p:nvPr/>
          </p:nvCxnSpPr>
          <p:spPr>
            <a:xfrm>
              <a:off x="6914119" y="4441199"/>
              <a:ext cx="2630637" cy="0"/>
            </a:xfrm>
            <a:prstGeom prst="straightConnector1">
              <a:avLst/>
            </a:prstGeom>
            <a:noFill/>
            <a:ln w="28575" cap="flat" cmpd="sng" algn="ctr">
              <a:solidFill>
                <a:schemeClr val="tx1"/>
              </a:solidFill>
              <a:prstDash val="solid"/>
              <a:round/>
              <a:headEnd type="arrow" w="med" len="med"/>
              <a:tailEnd type="none" w="med" len="med"/>
            </a:ln>
            <a:effectLst/>
          </p:spPr>
        </p:cxnSp>
        <p:sp>
          <p:nvSpPr>
            <p:cNvPr id="73" name="TextBox 72">
              <a:extLst>
                <a:ext uri="{FF2B5EF4-FFF2-40B4-BE49-F238E27FC236}">
                  <a16:creationId xmlns:a16="http://schemas.microsoft.com/office/drawing/2014/main" id="{75933181-0928-4527-B608-7980227BBDB2}"/>
                </a:ext>
                <a:ext uri="{C183D7F6-B498-43B3-948B-1728B52AA6E4}">
                  <adec:decorative xmlns:adec="http://schemas.microsoft.com/office/drawing/2017/decorative" val="1"/>
                </a:ext>
              </a:extLst>
            </p:cNvPr>
            <p:cNvSpPr txBox="1"/>
            <p:nvPr/>
          </p:nvSpPr>
          <p:spPr>
            <a:xfrm>
              <a:off x="7430690" y="4550835"/>
              <a:ext cx="2114065" cy="923330"/>
            </a:xfrm>
            <a:prstGeom prst="rect">
              <a:avLst/>
            </a:prstGeom>
            <a:noFill/>
          </p:spPr>
          <p:txBody>
            <a:bodyPr wrap="square" rtlCol="0">
              <a:spAutoFit/>
            </a:bodyPr>
            <a:lstStyle/>
            <a:p>
              <a:r>
                <a:rPr lang="en-US"/>
                <a:t>Power BI renders the report using the entire dataset</a:t>
              </a:r>
            </a:p>
          </p:txBody>
        </p:sp>
        <p:sp>
          <p:nvSpPr>
            <p:cNvPr id="74" name="Oval 73">
              <a:extLst>
                <a:ext uri="{FF2B5EF4-FFF2-40B4-BE49-F238E27FC236}">
                  <a16:creationId xmlns:a16="http://schemas.microsoft.com/office/drawing/2014/main" id="{2625F93B-35CC-434A-8D7B-87E8D6C3A5FA}"/>
                </a:ext>
                <a:ext uri="{C183D7F6-B498-43B3-948B-1728B52AA6E4}">
                  <adec:decorative xmlns:adec="http://schemas.microsoft.com/office/drawing/2017/decorative" val="1"/>
                </a:ext>
              </a:extLst>
            </p:cNvPr>
            <p:cNvSpPr/>
            <p:nvPr/>
          </p:nvSpPr>
          <p:spPr bwMode="auto">
            <a:xfrm>
              <a:off x="6914119" y="4583085"/>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en-US" sz="1600" kern="0" noProof="0">
                  <a:latin typeface="Segoe UI"/>
                </a:rPr>
                <a:t>3</a:t>
              </a:r>
              <a:endParaRPr kumimoji="0" lang="en-US" sz="1600" b="0" i="0" u="none" strike="noStrike" kern="0" cap="none" spc="0" normalizeH="0" baseline="0" noProof="0">
                <a:ln>
                  <a:noFill/>
                </a:ln>
                <a:effectLst/>
                <a:uLnTx/>
                <a:uFillTx/>
                <a:latin typeface="Segoe UI"/>
              </a:endParaRPr>
            </a:p>
          </p:txBody>
        </p:sp>
      </p:grpSp>
      <p:grpSp>
        <p:nvGrpSpPr>
          <p:cNvPr id="75" name="Group 74">
            <a:extLst>
              <a:ext uri="{FF2B5EF4-FFF2-40B4-BE49-F238E27FC236}">
                <a16:creationId xmlns:a16="http://schemas.microsoft.com/office/drawing/2014/main" id="{59AD6C20-5066-47E8-A6B9-3F2C99FE5F39}"/>
              </a:ext>
              <a:ext uri="{C183D7F6-B498-43B3-948B-1728B52AA6E4}">
                <adec:decorative xmlns:adec="http://schemas.microsoft.com/office/drawing/2017/decorative" val="1"/>
              </a:ext>
            </a:extLst>
          </p:cNvPr>
          <p:cNvGrpSpPr/>
          <p:nvPr/>
        </p:nvGrpSpPr>
        <p:grpSpPr>
          <a:xfrm>
            <a:off x="325554" y="5099981"/>
            <a:ext cx="2128816" cy="923330"/>
            <a:chOff x="9671001" y="4332255"/>
            <a:chExt cx="2128816" cy="923330"/>
          </a:xfrm>
        </p:grpSpPr>
        <p:sp>
          <p:nvSpPr>
            <p:cNvPr id="76" name="TextBox 75">
              <a:extLst>
                <a:ext uri="{FF2B5EF4-FFF2-40B4-BE49-F238E27FC236}">
                  <a16:creationId xmlns:a16="http://schemas.microsoft.com/office/drawing/2014/main" id="{43487055-9828-441D-B1C2-5AC07A223EBF}"/>
                </a:ext>
                <a:ext uri="{C183D7F6-B498-43B3-948B-1728B52AA6E4}">
                  <adec:decorative xmlns:adec="http://schemas.microsoft.com/office/drawing/2017/decorative" val="1"/>
                </a:ext>
              </a:extLst>
            </p:cNvPr>
            <p:cNvSpPr txBox="1"/>
            <p:nvPr/>
          </p:nvSpPr>
          <p:spPr>
            <a:xfrm>
              <a:off x="10061328" y="4332255"/>
              <a:ext cx="1738489" cy="923330"/>
            </a:xfrm>
            <a:prstGeom prst="rect">
              <a:avLst/>
            </a:prstGeom>
            <a:noFill/>
          </p:spPr>
          <p:txBody>
            <a:bodyPr wrap="square" rtlCol="0">
              <a:spAutoFit/>
            </a:bodyPr>
            <a:lstStyle/>
            <a:p>
              <a:r>
                <a:rPr lang="en-US"/>
                <a:t>Report user now requests year </a:t>
              </a:r>
              <a:r>
                <a:rPr lang="en-US" b="1"/>
                <a:t>2020</a:t>
              </a:r>
            </a:p>
          </p:txBody>
        </p:sp>
        <p:sp>
          <p:nvSpPr>
            <p:cNvPr id="77" name="Oval 76">
              <a:extLst>
                <a:ext uri="{FF2B5EF4-FFF2-40B4-BE49-F238E27FC236}">
                  <a16:creationId xmlns:a16="http://schemas.microsoft.com/office/drawing/2014/main" id="{5A8DE73B-5709-4EC6-AF70-1FC25C14F971}"/>
                </a:ext>
                <a:ext uri="{C183D7F6-B498-43B3-948B-1728B52AA6E4}">
                  <adec:decorative xmlns:adec="http://schemas.microsoft.com/office/drawing/2017/decorative" val="1"/>
                </a:ext>
              </a:extLst>
            </p:cNvPr>
            <p:cNvSpPr/>
            <p:nvPr/>
          </p:nvSpPr>
          <p:spPr bwMode="auto">
            <a:xfrm>
              <a:off x="9671001" y="4371343"/>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4</a:t>
              </a:r>
            </a:p>
          </p:txBody>
        </p:sp>
      </p:grpSp>
      <p:grpSp>
        <p:nvGrpSpPr>
          <p:cNvPr id="78" name="Group 77">
            <a:extLst>
              <a:ext uri="{FF2B5EF4-FFF2-40B4-BE49-F238E27FC236}">
                <a16:creationId xmlns:a16="http://schemas.microsoft.com/office/drawing/2014/main" id="{E3D4734B-3B17-4C10-9652-3DACB168E292}"/>
              </a:ext>
              <a:ext uri="{C183D7F6-B498-43B3-948B-1728B52AA6E4}">
                <adec:decorative xmlns:adec="http://schemas.microsoft.com/office/drawing/2017/decorative" val="1"/>
              </a:ext>
            </a:extLst>
          </p:cNvPr>
          <p:cNvGrpSpPr/>
          <p:nvPr/>
        </p:nvGrpSpPr>
        <p:grpSpPr>
          <a:xfrm>
            <a:off x="2956430" y="5504506"/>
            <a:ext cx="2630637" cy="1032966"/>
            <a:chOff x="6914119" y="4441199"/>
            <a:chExt cx="2630637" cy="1032966"/>
          </a:xfrm>
        </p:grpSpPr>
        <p:cxnSp>
          <p:nvCxnSpPr>
            <p:cNvPr id="79" name="Straight Arrow Connector 78">
              <a:extLst>
                <a:ext uri="{FF2B5EF4-FFF2-40B4-BE49-F238E27FC236}">
                  <a16:creationId xmlns:a16="http://schemas.microsoft.com/office/drawing/2014/main" id="{26245501-614F-4CC3-8388-ACFA4EBB1AAF}"/>
                </a:ext>
                <a:ext uri="{C183D7F6-B498-43B3-948B-1728B52AA6E4}">
                  <adec:decorative xmlns:adec="http://schemas.microsoft.com/office/drawing/2017/decorative" val="1"/>
                </a:ext>
              </a:extLst>
            </p:cNvPr>
            <p:cNvCxnSpPr>
              <a:cxnSpLocks/>
            </p:cNvCxnSpPr>
            <p:nvPr/>
          </p:nvCxnSpPr>
          <p:spPr>
            <a:xfrm>
              <a:off x="6914119" y="4441199"/>
              <a:ext cx="2630637" cy="0"/>
            </a:xfrm>
            <a:prstGeom prst="straightConnector1">
              <a:avLst/>
            </a:prstGeom>
            <a:noFill/>
            <a:ln w="28575" cap="flat" cmpd="sng" algn="ctr">
              <a:solidFill>
                <a:schemeClr val="tx1"/>
              </a:solidFill>
              <a:prstDash val="solid"/>
              <a:round/>
              <a:headEnd type="arrow" w="med" len="med"/>
              <a:tailEnd type="none" w="med" len="med"/>
            </a:ln>
            <a:effectLst/>
          </p:spPr>
        </p:cxnSp>
        <p:sp>
          <p:nvSpPr>
            <p:cNvPr id="80" name="TextBox 79">
              <a:extLst>
                <a:ext uri="{FF2B5EF4-FFF2-40B4-BE49-F238E27FC236}">
                  <a16:creationId xmlns:a16="http://schemas.microsoft.com/office/drawing/2014/main" id="{7E55EBBB-D827-4D69-830F-842FD8FA63AA}"/>
                </a:ext>
                <a:ext uri="{C183D7F6-B498-43B3-948B-1728B52AA6E4}">
                  <adec:decorative xmlns:adec="http://schemas.microsoft.com/office/drawing/2017/decorative" val="1"/>
                </a:ext>
              </a:extLst>
            </p:cNvPr>
            <p:cNvSpPr txBox="1"/>
            <p:nvPr/>
          </p:nvSpPr>
          <p:spPr>
            <a:xfrm>
              <a:off x="7430690" y="4550835"/>
              <a:ext cx="1995697" cy="923330"/>
            </a:xfrm>
            <a:prstGeom prst="rect">
              <a:avLst/>
            </a:prstGeom>
            <a:noFill/>
          </p:spPr>
          <p:txBody>
            <a:bodyPr wrap="square" rtlCol="0">
              <a:spAutoFit/>
            </a:bodyPr>
            <a:lstStyle/>
            <a:p>
              <a:r>
                <a:rPr lang="en-US"/>
                <a:t>Power BI renders the report using the entire dataset</a:t>
              </a:r>
            </a:p>
          </p:txBody>
        </p:sp>
        <p:sp>
          <p:nvSpPr>
            <p:cNvPr id="81" name="Oval 80">
              <a:extLst>
                <a:ext uri="{FF2B5EF4-FFF2-40B4-BE49-F238E27FC236}">
                  <a16:creationId xmlns:a16="http://schemas.microsoft.com/office/drawing/2014/main" id="{B98B46C8-D4BD-4A57-AD21-34DB008B0CE0}"/>
                </a:ext>
                <a:ext uri="{C183D7F6-B498-43B3-948B-1728B52AA6E4}">
                  <adec:decorative xmlns:adec="http://schemas.microsoft.com/office/drawing/2017/decorative" val="1"/>
                </a:ext>
              </a:extLst>
            </p:cNvPr>
            <p:cNvSpPr/>
            <p:nvPr/>
          </p:nvSpPr>
          <p:spPr bwMode="auto">
            <a:xfrm>
              <a:off x="6914119" y="4583085"/>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en-US" sz="1600" kern="0" noProof="0">
                  <a:latin typeface="Segoe UI"/>
                </a:rPr>
                <a:t>6</a:t>
              </a:r>
              <a:endParaRPr kumimoji="0" lang="en-US" sz="1600" b="0" i="0" u="none" strike="noStrike" kern="0" cap="none" spc="0" normalizeH="0" baseline="0" noProof="0">
                <a:ln>
                  <a:noFill/>
                </a:ln>
                <a:effectLst/>
                <a:uLnTx/>
                <a:uFillTx/>
                <a:latin typeface="Segoe UI"/>
              </a:endParaRPr>
            </a:p>
          </p:txBody>
        </p:sp>
      </p:grpSp>
      <p:grpSp>
        <p:nvGrpSpPr>
          <p:cNvPr id="82" name="Group 81">
            <a:extLst>
              <a:ext uri="{FF2B5EF4-FFF2-40B4-BE49-F238E27FC236}">
                <a16:creationId xmlns:a16="http://schemas.microsoft.com/office/drawing/2014/main" id="{B3CFF83C-B86A-4F10-BF80-9D5096DFACE0}"/>
              </a:ext>
              <a:ext uri="{C183D7F6-B498-43B3-948B-1728B52AA6E4}">
                <adec:decorative xmlns:adec="http://schemas.microsoft.com/office/drawing/2017/decorative" val="1"/>
              </a:ext>
            </a:extLst>
          </p:cNvPr>
          <p:cNvGrpSpPr/>
          <p:nvPr/>
        </p:nvGrpSpPr>
        <p:grpSpPr>
          <a:xfrm>
            <a:off x="8888714" y="3675021"/>
            <a:ext cx="1997952" cy="2747029"/>
            <a:chOff x="1467922" y="3524355"/>
            <a:chExt cx="1997952" cy="2747029"/>
          </a:xfrm>
        </p:grpSpPr>
        <p:sp>
          <p:nvSpPr>
            <p:cNvPr id="83" name="TextBox 82">
              <a:extLst>
                <a:ext uri="{FF2B5EF4-FFF2-40B4-BE49-F238E27FC236}">
                  <a16:creationId xmlns:a16="http://schemas.microsoft.com/office/drawing/2014/main" id="{758E826F-9395-4E7A-A39A-F849E43DFB26}"/>
                </a:ext>
                <a:ext uri="{C183D7F6-B498-43B3-948B-1728B52AA6E4}">
                  <adec:decorative xmlns:adec="http://schemas.microsoft.com/office/drawing/2017/decorative" val="1"/>
                </a:ext>
              </a:extLst>
            </p:cNvPr>
            <p:cNvSpPr txBox="1"/>
            <p:nvPr/>
          </p:nvSpPr>
          <p:spPr>
            <a:xfrm>
              <a:off x="1946400" y="5071055"/>
              <a:ext cx="1354107" cy="1200329"/>
            </a:xfrm>
            <a:prstGeom prst="rect">
              <a:avLst/>
            </a:prstGeom>
            <a:noFill/>
          </p:spPr>
          <p:txBody>
            <a:bodyPr wrap="square" rtlCol="0">
              <a:spAutoFit/>
            </a:bodyPr>
            <a:lstStyle/>
            <a:p>
              <a:r>
                <a:rPr lang="en-US"/>
                <a:t>Power BI retrieves data for year </a:t>
              </a:r>
              <a:r>
                <a:rPr lang="en-US" b="1"/>
                <a:t>2020</a:t>
              </a:r>
            </a:p>
          </p:txBody>
        </p:sp>
        <p:cxnSp>
          <p:nvCxnSpPr>
            <p:cNvPr id="84" name="Straight Arrow Connector 83">
              <a:extLst>
                <a:ext uri="{FF2B5EF4-FFF2-40B4-BE49-F238E27FC236}">
                  <a16:creationId xmlns:a16="http://schemas.microsoft.com/office/drawing/2014/main" id="{D9A3A7E2-69F2-423E-88EE-58494A6ED1A4}"/>
                </a:ext>
                <a:ext uri="{C183D7F6-B498-43B3-948B-1728B52AA6E4}">
                  <adec:decorative xmlns:adec="http://schemas.microsoft.com/office/drawing/2017/decorative" val="1"/>
                </a:ext>
              </a:extLst>
            </p:cNvPr>
            <p:cNvCxnSpPr>
              <a:cxnSpLocks/>
            </p:cNvCxnSpPr>
            <p:nvPr/>
          </p:nvCxnSpPr>
          <p:spPr>
            <a:xfrm flipH="1">
              <a:off x="2558886" y="3524355"/>
              <a:ext cx="906988" cy="1424960"/>
            </a:xfrm>
            <a:prstGeom prst="straightConnector1">
              <a:avLst/>
            </a:prstGeom>
            <a:noFill/>
            <a:ln w="28575" cap="flat" cmpd="sng" algn="ctr">
              <a:solidFill>
                <a:schemeClr val="tx1"/>
              </a:solidFill>
              <a:prstDash val="solid"/>
              <a:round/>
              <a:headEnd type="none" w="med" len="med"/>
              <a:tailEnd type="arrow" w="med" len="med"/>
            </a:ln>
            <a:effectLst/>
          </p:spPr>
        </p:cxnSp>
        <p:sp>
          <p:nvSpPr>
            <p:cNvPr id="85" name="Oval 84">
              <a:extLst>
                <a:ext uri="{FF2B5EF4-FFF2-40B4-BE49-F238E27FC236}">
                  <a16:creationId xmlns:a16="http://schemas.microsoft.com/office/drawing/2014/main" id="{B837229D-5F49-452F-9B1E-A249A31F12DC}"/>
                </a:ext>
                <a:ext uri="{C183D7F6-B498-43B3-948B-1728B52AA6E4}">
                  <adec:decorative xmlns:adec="http://schemas.microsoft.com/office/drawing/2017/decorative" val="1"/>
                </a:ext>
              </a:extLst>
            </p:cNvPr>
            <p:cNvSpPr/>
            <p:nvPr/>
          </p:nvSpPr>
          <p:spPr bwMode="auto">
            <a:xfrm>
              <a:off x="1467922" y="5084502"/>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5</a:t>
              </a:r>
            </a:p>
          </p:txBody>
        </p:sp>
      </p:grpSp>
      <p:grpSp>
        <p:nvGrpSpPr>
          <p:cNvPr id="86" name="Group 85">
            <a:extLst>
              <a:ext uri="{FF2B5EF4-FFF2-40B4-BE49-F238E27FC236}">
                <a16:creationId xmlns:a16="http://schemas.microsoft.com/office/drawing/2014/main" id="{94BD2E9A-F4A1-45D8-9761-1262838E13F5}"/>
              </a:ext>
              <a:ext uri="{C183D7F6-B498-43B3-948B-1728B52AA6E4}">
                <adec:decorative xmlns:adec="http://schemas.microsoft.com/office/drawing/2017/decorative" val="1"/>
              </a:ext>
            </a:extLst>
          </p:cNvPr>
          <p:cNvGrpSpPr/>
          <p:nvPr/>
        </p:nvGrpSpPr>
        <p:grpSpPr>
          <a:xfrm>
            <a:off x="5765313" y="5065227"/>
            <a:ext cx="2901244" cy="833406"/>
            <a:chOff x="3691467" y="2268380"/>
            <a:chExt cx="2901244" cy="833406"/>
          </a:xfrm>
        </p:grpSpPr>
        <p:sp>
          <p:nvSpPr>
            <p:cNvPr id="87" name="Rectangle 86">
              <a:extLst>
                <a:ext uri="{FF2B5EF4-FFF2-40B4-BE49-F238E27FC236}">
                  <a16:creationId xmlns:a16="http://schemas.microsoft.com/office/drawing/2014/main" id="{0A513147-8F14-4A9A-9544-530A5BE3A9FE}"/>
                </a:ext>
                <a:ext uri="{C183D7F6-B498-43B3-948B-1728B52AA6E4}">
                  <adec:decorative xmlns:adec="http://schemas.microsoft.com/office/drawing/2017/decorative" val="1"/>
                </a:ext>
              </a:extLst>
            </p:cNvPr>
            <p:cNvSpPr/>
            <p:nvPr/>
          </p:nvSpPr>
          <p:spPr>
            <a:xfrm>
              <a:off x="3691467" y="2268380"/>
              <a:ext cx="2901244" cy="8334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0140686A-C49E-4216-8BFD-6D200F187C29}"/>
                </a:ext>
                <a:ext uri="{C183D7F6-B498-43B3-948B-1728B52AA6E4}">
                  <adec:decorative xmlns:adec="http://schemas.microsoft.com/office/drawing/2017/decorative" val="1"/>
                </a:ext>
              </a:extLst>
            </p:cNvPr>
            <p:cNvCxnSpPr>
              <a:cxnSpLocks/>
            </p:cNvCxnSpPr>
            <p:nvPr/>
          </p:nvCxnSpPr>
          <p:spPr>
            <a:xfrm>
              <a:off x="3793066" y="2459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E4823BB-3B3C-4208-9EE2-27CE8DDA8248}"/>
                </a:ext>
                <a:ext uri="{C183D7F6-B498-43B3-948B-1728B52AA6E4}">
                  <adec:decorative xmlns:adec="http://schemas.microsoft.com/office/drawing/2017/decorative" val="1"/>
                </a:ext>
              </a:extLst>
            </p:cNvPr>
            <p:cNvCxnSpPr>
              <a:cxnSpLocks/>
            </p:cNvCxnSpPr>
            <p:nvPr/>
          </p:nvCxnSpPr>
          <p:spPr>
            <a:xfrm>
              <a:off x="3793066" y="2612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C804F36-615E-4A0A-B13B-6EB55D944153}"/>
                </a:ext>
                <a:ext uri="{C183D7F6-B498-43B3-948B-1728B52AA6E4}">
                  <adec:decorative xmlns:adec="http://schemas.microsoft.com/office/drawing/2017/decorative" val="1"/>
                </a:ext>
              </a:extLst>
            </p:cNvPr>
            <p:cNvCxnSpPr>
              <a:cxnSpLocks/>
            </p:cNvCxnSpPr>
            <p:nvPr/>
          </p:nvCxnSpPr>
          <p:spPr>
            <a:xfrm>
              <a:off x="3793066" y="2764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28273DB-1018-42AC-9E20-0761ECBD031C}"/>
                </a:ext>
                <a:ext uri="{C183D7F6-B498-43B3-948B-1728B52AA6E4}">
                  <adec:decorative xmlns:adec="http://schemas.microsoft.com/office/drawing/2017/decorative" val="1"/>
                </a:ext>
              </a:extLst>
            </p:cNvPr>
            <p:cNvCxnSpPr>
              <a:cxnSpLocks/>
            </p:cNvCxnSpPr>
            <p:nvPr/>
          </p:nvCxnSpPr>
          <p:spPr>
            <a:xfrm>
              <a:off x="3793066" y="2917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92" name="Picture 91">
            <a:extLst>
              <a:ext uri="{FF2B5EF4-FFF2-40B4-BE49-F238E27FC236}">
                <a16:creationId xmlns:a16="http://schemas.microsoft.com/office/drawing/2014/main" id="{D392F3E4-1B28-46FD-A14E-17108BE52F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010843" y="3219837"/>
            <a:ext cx="634616" cy="690611"/>
          </a:xfrm>
          <a:prstGeom prst="rect">
            <a:avLst/>
          </a:prstGeom>
        </p:spPr>
      </p:pic>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6920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750"/>
                                        <p:tgtEl>
                                          <p:spTgt spid="67"/>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childTnLst>
                          </p:cTn>
                        </p:par>
                        <p:par>
                          <p:cTn id="19" fill="hold">
                            <p:stCondLst>
                              <p:cond delay="750"/>
                            </p:stCondLst>
                            <p:childTnLst>
                              <p:par>
                                <p:cTn id="20" presetID="10" presetClass="entr" presetSubtype="0" fill="hold"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right)">
                                      <p:cBhvr>
                                        <p:cTn id="27" dur="75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67"/>
                                        </p:tgtEl>
                                      </p:cBhvr>
                                    </p:animEffect>
                                    <p:set>
                                      <p:cBhvr>
                                        <p:cTn id="37" dur="1" fill="hold">
                                          <p:stCondLst>
                                            <p:cond delay="499"/>
                                          </p:stCondLst>
                                        </p:cTn>
                                        <p:tgtEl>
                                          <p:spTgt spid="6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8"/>
                                        </p:tgtEl>
                                      </p:cBhvr>
                                    </p:animEffect>
                                    <p:set>
                                      <p:cBhvr>
                                        <p:cTn id="40" dur="1" fill="hold">
                                          <p:stCondLst>
                                            <p:cond delay="499"/>
                                          </p:stCondLst>
                                        </p:cTn>
                                        <p:tgtEl>
                                          <p:spTgt spid="5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1"/>
                                        </p:tgtEl>
                                      </p:cBhvr>
                                    </p:animEffect>
                                    <p:set>
                                      <p:cBhvr>
                                        <p:cTn id="43" dur="1" fill="hold">
                                          <p:stCondLst>
                                            <p:cond delay="499"/>
                                          </p:stCondLst>
                                        </p:cTn>
                                        <p:tgtEl>
                                          <p:spTgt spid="7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64"/>
                                        </p:tgtEl>
                                      </p:cBhvr>
                                    </p:animEffect>
                                    <p:set>
                                      <p:cBhvr>
                                        <p:cTn id="46" dur="1" fill="hold">
                                          <p:stCondLst>
                                            <p:cond delay="499"/>
                                          </p:stCondLst>
                                        </p:cTn>
                                        <p:tgtEl>
                                          <p:spTgt spid="64"/>
                                        </p:tgtEl>
                                        <p:attrNameLst>
                                          <p:attrName>style.visibility</p:attrName>
                                        </p:attrNameLst>
                                      </p:cBhvr>
                                      <p:to>
                                        <p:strVal val="hidden"/>
                                      </p:to>
                                    </p:se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wipe(right)">
                                      <p:cBhvr>
                                        <p:cTn id="50" dur="750"/>
                                        <p:tgtEl>
                                          <p:spTgt spid="82"/>
                                        </p:tgtEl>
                                      </p:cBhvr>
                                    </p:animEffect>
                                  </p:childTnLst>
                                </p:cTn>
                              </p:par>
                            </p:childTnLst>
                          </p:cTn>
                        </p:par>
                        <p:par>
                          <p:cTn id="51" fill="hold">
                            <p:stCondLst>
                              <p:cond delay="1250"/>
                            </p:stCondLst>
                            <p:childTnLst>
                              <p:par>
                                <p:cTn id="52" presetID="10" presetClass="entr" presetSubtype="0" fill="hold" nodeType="after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500"/>
                                        <p:tgtEl>
                                          <p:spTgt spid="8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wipe(right)">
                                      <p:cBhvr>
                                        <p:cTn id="59"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en-AU"/>
              <a:t>Creating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en-US"/>
              <a:t>Data set collections » Parameters » Securing report data</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en-US"/>
              <a:t>Report data can be secured on a per-user basis by passing the built-in </a:t>
            </a:r>
            <a:r>
              <a:rPr lang="en-US" b="1"/>
              <a:t>UserID</a:t>
            </a:r>
            <a:r>
              <a:rPr lang="en-US"/>
              <a:t> field to a query parameter</a:t>
            </a:r>
          </a:p>
          <a:p>
            <a:pPr lvl="1"/>
            <a:r>
              <a:rPr lang="en-US"/>
              <a:t>The field returns the User Principal Name (UPN) of the report user</a:t>
            </a:r>
          </a:p>
          <a:p>
            <a:r>
              <a:rPr lang="en-US"/>
              <a:t>Providing the data source has stored users and their UPN values, the dataset query can apply appropriate filters</a:t>
            </a:r>
          </a:p>
          <a:p>
            <a:endParaRPr lang="en-US"/>
          </a:p>
        </p:txBody>
      </p:sp>
      <p:pic>
        <p:nvPicPr>
          <p:cNvPr id="6" name="Graphic 5">
            <a:extLst>
              <a:ext uri="{FF2B5EF4-FFF2-40B4-BE49-F238E27FC236}">
                <a16:creationId xmlns:a16="http://schemas.microsoft.com/office/drawing/2014/main" id="{49DD9C63-6070-4AA1-AA0B-C3DC435C4C4E}"/>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5867" y="4361410"/>
            <a:ext cx="914400" cy="914400"/>
          </a:xfrm>
          <a:prstGeom prst="rect">
            <a:avLst/>
          </a:prstGeom>
        </p:spPr>
      </p:pic>
      <p:sp>
        <p:nvSpPr>
          <p:cNvPr id="7" name="TextBox 6">
            <a:extLst>
              <a:ext uri="{FF2B5EF4-FFF2-40B4-BE49-F238E27FC236}">
                <a16:creationId xmlns:a16="http://schemas.microsoft.com/office/drawing/2014/main" id="{EE5DD00E-69DF-4F52-A94F-529BD64D16B8}"/>
              </a:ext>
            </a:extLst>
          </p:cNvPr>
          <p:cNvSpPr txBox="1"/>
          <p:nvPr/>
        </p:nvSpPr>
        <p:spPr>
          <a:xfrm>
            <a:off x="1869291" y="4409238"/>
            <a:ext cx="7851178"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Take care when developing reports that pass the </a:t>
            </a:r>
            <a:r>
              <a:rPr lang="en-US" b="1">
                <a:solidFill>
                  <a:schemeClr val="tx1"/>
                </a:solidFill>
              </a:rPr>
              <a:t>UserID</a:t>
            </a:r>
            <a:r>
              <a:rPr lang="en-US">
                <a:solidFill>
                  <a:schemeClr val="tx1"/>
                </a:solidFill>
              </a:rPr>
              <a:t> built-in field—in Power BI Report Builder, it returns the NT account name—not the UPN</a:t>
            </a:r>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1182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09B4-0B5C-449A-882D-725C4419F861}"/>
              </a:ext>
            </a:extLst>
          </p:cNvPr>
          <p:cNvSpPr>
            <a:spLocks noGrp="1"/>
          </p:cNvSpPr>
          <p:nvPr>
            <p:ph type="title"/>
          </p:nvPr>
        </p:nvSpPr>
        <p:spPr/>
        <p:txBody>
          <a:bodyPr/>
          <a:lstStyle/>
          <a:p>
            <a:r>
              <a:rPr lang="en-US"/>
              <a:t>Labs</a:t>
            </a:r>
          </a:p>
        </p:txBody>
      </p:sp>
      <p:sp>
        <p:nvSpPr>
          <p:cNvPr id="3" name="Text Placeholder 2">
            <a:extLst>
              <a:ext uri="{FF2B5EF4-FFF2-40B4-BE49-F238E27FC236}">
                <a16:creationId xmlns:a16="http://schemas.microsoft.com/office/drawing/2014/main" id="{63328DE3-C4F1-4D17-8234-245346EA3C2D}"/>
              </a:ext>
            </a:extLst>
          </p:cNvPr>
          <p:cNvSpPr>
            <a:spLocks noGrp="1"/>
          </p:cNvSpPr>
          <p:nvPr>
            <p:ph type="body" sz="quarter" idx="10"/>
          </p:nvPr>
        </p:nvSpPr>
        <p:spPr/>
        <p:txBody>
          <a:bodyPr/>
          <a:lstStyle/>
          <a:p>
            <a:r>
              <a:rPr lang="en-US"/>
              <a:t>Azure SQL Database server name</a:t>
            </a:r>
          </a:p>
        </p:txBody>
      </p:sp>
      <p:sp>
        <p:nvSpPr>
          <p:cNvPr id="4" name="Content Placeholder 3">
            <a:extLst>
              <a:ext uri="{FF2B5EF4-FFF2-40B4-BE49-F238E27FC236}">
                <a16:creationId xmlns:a16="http://schemas.microsoft.com/office/drawing/2014/main" id="{4F449AE3-3F62-4FE0-99F2-20D8425D3499}"/>
              </a:ext>
            </a:extLst>
          </p:cNvPr>
          <p:cNvSpPr>
            <a:spLocks noGrp="1"/>
          </p:cNvSpPr>
          <p:nvPr>
            <p:ph idx="1"/>
          </p:nvPr>
        </p:nvSpPr>
        <p:spPr>
          <a:xfrm>
            <a:off x="457200" y="2070000"/>
            <a:ext cx="5135526" cy="4788000"/>
          </a:xfrm>
        </p:spPr>
        <p:txBody>
          <a:bodyPr/>
          <a:lstStyle/>
          <a:p>
            <a:r>
              <a:rPr lang="en-US"/>
              <a:t>Some of your lab reports will query an Azure SQL Database</a:t>
            </a:r>
          </a:p>
          <a:p>
            <a:r>
              <a:rPr lang="en-US"/>
              <a:t>The instructor may provide you with a different database server name</a:t>
            </a:r>
          </a:p>
          <a:p>
            <a:pPr lvl="1"/>
            <a:r>
              <a:rPr lang="en-US"/>
              <a:t>In this case, open the </a:t>
            </a:r>
            <a:r>
              <a:rPr lang="en-US" sz="2000" b="1"/>
              <a:t>&lt;</a:t>
            </a:r>
            <a:r>
              <a:rPr lang="en-US" sz="2000" b="1" err="1"/>
              <a:t>CourseFolder</a:t>
            </a:r>
            <a:r>
              <a:rPr lang="en-US" sz="2000" b="1"/>
              <a:t>&gt;\</a:t>
            </a:r>
            <a:r>
              <a:rPr lang="en-US" sz="2000" b="1" err="1"/>
              <a:t>PowerBIPRIAD</a:t>
            </a:r>
            <a:r>
              <a:rPr lang="en-US" sz="2000" b="1"/>
              <a:t>\</a:t>
            </a:r>
            <a:br>
              <a:rPr lang="en-US" sz="2000" b="1"/>
            </a:br>
            <a:r>
              <a:rPr lang="en-US" sz="2000" b="1" err="1"/>
              <a:t>MySolution</a:t>
            </a:r>
            <a:r>
              <a:rPr lang="en-US" sz="2000" b="1"/>
              <a:t>\MyEnvironment.txt</a:t>
            </a:r>
            <a:r>
              <a:rPr lang="en-US" sz="2000"/>
              <a:t> </a:t>
            </a:r>
            <a:r>
              <a:rPr lang="en-US"/>
              <a:t>file and replace the server name value</a:t>
            </a:r>
          </a:p>
          <a:p>
            <a:pPr lvl="1"/>
            <a:r>
              <a:rPr lang="en-US"/>
              <a:t>Remember to save the file</a:t>
            </a:r>
          </a:p>
          <a:p>
            <a:endParaRPr lang="en-US"/>
          </a:p>
          <a:p>
            <a:endParaRPr lang="en-US"/>
          </a:p>
        </p:txBody>
      </p:sp>
      <p:sp>
        <p:nvSpPr>
          <p:cNvPr id="5" name="Footer Placeholder 4">
            <a:extLst>
              <a:ext uri="{FF2B5EF4-FFF2-40B4-BE49-F238E27FC236}">
                <a16:creationId xmlns:a16="http://schemas.microsoft.com/office/drawing/2014/main" id="{4AF99C14-3312-4694-9BE3-16661EBF205A}"/>
              </a:ext>
            </a:extLst>
          </p:cNvPr>
          <p:cNvSpPr>
            <a:spLocks noGrp="1"/>
          </p:cNvSpPr>
          <p:nvPr>
            <p:ph type="ftr" sz="quarter" idx="11"/>
          </p:nvPr>
        </p:nvSpPr>
        <p:spPr/>
        <p:txBody>
          <a:bodyPr/>
          <a:lstStyle/>
          <a:p>
            <a:r>
              <a:rPr lang="en-AU"/>
              <a:t>© 2022 Microsoft. All rights reserved. </a:t>
            </a:r>
          </a:p>
        </p:txBody>
      </p:sp>
      <p:pic>
        <p:nvPicPr>
          <p:cNvPr id="1026" name="Picture 2">
            <a:extLst>
              <a:ext uri="{FF2B5EF4-FFF2-40B4-BE49-F238E27FC236}">
                <a16:creationId xmlns:a16="http://schemas.microsoft.com/office/drawing/2014/main" id="{294FA13D-F23A-404E-AE78-6C42DE4763C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250"/>
          <a:stretch/>
        </p:blipFill>
        <p:spPr bwMode="auto">
          <a:xfrm>
            <a:off x="5978861" y="2070000"/>
            <a:ext cx="4381500" cy="4422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3BD4533-DE87-4FE8-B6D8-F82A173DF77A}"/>
              </a:ext>
              <a:ext uri="{C183D7F6-B498-43B3-948B-1728B52AA6E4}">
                <adec:decorative xmlns:adec="http://schemas.microsoft.com/office/drawing/2017/decorative" val="1"/>
              </a:ext>
            </a:extLst>
          </p:cNvPr>
          <p:cNvSpPr/>
          <p:nvPr/>
        </p:nvSpPr>
        <p:spPr>
          <a:xfrm>
            <a:off x="5978861" y="3105261"/>
            <a:ext cx="2326851" cy="2174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42264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en-US"/>
              <a:t>Lab 03A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en-US"/>
              <a:t>45 minutes</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en-US" sz="4400"/>
              <a:t>Develop a List Report</a:t>
            </a:r>
          </a:p>
          <a:p>
            <a:pPr marL="0" indent="0">
              <a:buNone/>
            </a:pPr>
            <a:r>
              <a:rPr lang="en-US">
                <a:solidFill>
                  <a:schemeClr val="accent6"/>
                </a:solidFill>
              </a:rPr>
              <a:t>You must successfully complete </a:t>
            </a:r>
            <a:r>
              <a:rPr lang="en-US" b="1">
                <a:solidFill>
                  <a:schemeClr val="accent6"/>
                </a:solidFill>
              </a:rPr>
              <a:t>Lab 02A </a:t>
            </a:r>
            <a:r>
              <a:rPr lang="en-US">
                <a:solidFill>
                  <a:schemeClr val="accent6"/>
                </a:solidFill>
              </a:rPr>
              <a:t>before commencing this lab</a:t>
            </a:r>
          </a:p>
          <a:p>
            <a:pPr marL="0" indent="0">
              <a:buNone/>
            </a:pPr>
            <a:r>
              <a:rPr lang="en-US"/>
              <a:t>Lab document available at &lt;CourseFolder&gt;\PowerBIPRIAD\Lab03A</a:t>
            </a:r>
          </a:p>
          <a:p>
            <a:endParaRPr lang="en-US"/>
          </a:p>
          <a:p>
            <a:pPr marL="363538" indent="-363538">
              <a:buFont typeface="+mj-lt"/>
              <a:buAutoNum type="arabicPeriod"/>
            </a:pPr>
            <a:r>
              <a:rPr lang="en-US" sz="2000"/>
              <a:t>Create the report</a:t>
            </a:r>
          </a:p>
          <a:p>
            <a:pPr marL="363538" indent="-363538">
              <a:buFont typeface="+mj-lt"/>
              <a:buAutoNum type="arabicPeriod"/>
            </a:pPr>
            <a:r>
              <a:rPr lang="en-US" sz="2000"/>
              <a:t>Create the data source</a:t>
            </a:r>
          </a:p>
          <a:p>
            <a:pPr marL="363538" indent="-363538">
              <a:buFont typeface="+mj-lt"/>
              <a:buAutoNum type="arabicPeriod"/>
            </a:pPr>
            <a:r>
              <a:rPr lang="en-US" sz="2000"/>
              <a:t>Create the dataset</a:t>
            </a:r>
          </a:p>
          <a:p>
            <a:pPr marL="363538" indent="-363538">
              <a:buFont typeface="+mj-lt"/>
              <a:buAutoNum type="arabicPeriod"/>
            </a:pPr>
            <a:r>
              <a:rPr lang="en-US" sz="2000"/>
              <a:t>Develop the report layout</a:t>
            </a:r>
          </a:p>
          <a:p>
            <a:pPr marL="363538" indent="-363538">
              <a:buFont typeface="+mj-lt"/>
              <a:buAutoNum type="arabicPeriod"/>
            </a:pPr>
            <a:r>
              <a:rPr lang="en-US" sz="2000"/>
              <a:t>Publish the report</a:t>
            </a:r>
          </a:p>
          <a:p>
            <a:endParaRPr lang="en-US"/>
          </a:p>
        </p:txBody>
      </p:sp>
      <p:pic>
        <p:nvPicPr>
          <p:cNvPr id="9" name="Picture 8">
            <a:extLst>
              <a:ext uri="{FF2B5EF4-FFF2-40B4-BE49-F238E27FC236}">
                <a16:creationId xmlns:a16="http://schemas.microsoft.com/office/drawing/2014/main" id="{96EE7348-B4AF-4E66-9A32-562745EC2426}"/>
              </a:ext>
              <a:ext uri="{C183D7F6-B498-43B3-948B-1728B52AA6E4}">
                <adec:decorative xmlns:adec="http://schemas.microsoft.com/office/drawing/2017/decorative" val="1"/>
              </a:ext>
            </a:extLst>
          </p:cNvPr>
          <p:cNvPicPr>
            <a:picLocks noChangeAspect="1"/>
          </p:cNvPicPr>
          <p:nvPr/>
        </p:nvPicPr>
        <p:blipFill rotWithShape="1">
          <a:blip r:embed="rId2"/>
          <a:srcRect b="53333"/>
          <a:stretch/>
        </p:blipFill>
        <p:spPr>
          <a:xfrm>
            <a:off x="4485686" y="3916017"/>
            <a:ext cx="7456714" cy="3200401"/>
          </a:xfrm>
          <a:prstGeom prst="rect">
            <a:avLst/>
          </a:prstGeom>
        </p:spPr>
      </p:pic>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9228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FAD54D-DE7B-4FD3-9BFF-EE91BB921569}"/>
              </a:ext>
            </a:extLst>
          </p:cNvPr>
          <p:cNvSpPr>
            <a:spLocks noGrp="1"/>
          </p:cNvSpPr>
          <p:nvPr>
            <p:ph type="title"/>
          </p:nvPr>
        </p:nvSpPr>
        <p:spPr/>
        <p:txBody>
          <a:bodyPr/>
          <a:lstStyle/>
          <a:p>
            <a:r>
              <a:rPr lang="en-US"/>
              <a:t>Recommended practices</a:t>
            </a:r>
          </a:p>
        </p:txBody>
      </p:sp>
      <p:sp>
        <p:nvSpPr>
          <p:cNvPr id="8" name="Text Placeholder 7" hidden="1">
            <a:extLst>
              <a:ext uri="{FF2B5EF4-FFF2-40B4-BE49-F238E27FC236}">
                <a16:creationId xmlns:a16="http://schemas.microsoft.com/office/drawing/2014/main" id="{DCE2746D-5E74-4386-AEA5-75ECD74DC2D7}"/>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2C437E26-E520-4E01-968F-BB0AE13F5179}"/>
              </a:ext>
            </a:extLst>
          </p:cNvPr>
          <p:cNvSpPr>
            <a:spLocks noGrp="1"/>
          </p:cNvSpPr>
          <p:nvPr>
            <p:ph idx="1"/>
          </p:nvPr>
        </p:nvSpPr>
        <p:spPr/>
        <p:txBody>
          <a:bodyPr/>
          <a:lstStyle/>
          <a:p>
            <a:r>
              <a:rPr lang="en-US"/>
              <a:t>If your data source is not natively supported, use Power BI Desktop to create a model first</a:t>
            </a:r>
          </a:p>
          <a:p>
            <a:r>
              <a:rPr lang="en-US"/>
              <a:t>Use stored procedures, when possible:</a:t>
            </a:r>
          </a:p>
          <a:p>
            <a:pPr lvl="1"/>
            <a:r>
              <a:rPr lang="en-US"/>
              <a:t>Better performance</a:t>
            </a:r>
          </a:p>
          <a:p>
            <a:pPr lvl="1"/>
            <a:r>
              <a:rPr lang="en-US"/>
              <a:t>Re-use of logic</a:t>
            </a:r>
          </a:p>
          <a:p>
            <a:pPr lvl="1"/>
            <a:r>
              <a:rPr lang="en-US"/>
              <a:t>Ease of maintenance</a:t>
            </a:r>
          </a:p>
          <a:p>
            <a:r>
              <a:rPr lang="en-US"/>
              <a:t>For Power BI Desktop or Analysis Services sources, use the DAX query designer—unless you need server aggregates or calculated members</a:t>
            </a:r>
          </a:p>
          <a:p>
            <a:endParaRPr lang="en-US"/>
          </a:p>
        </p:txBody>
      </p:sp>
      <p:sp>
        <p:nvSpPr>
          <p:cNvPr id="5" name="Footer Placeholder 4">
            <a:extLst>
              <a:ext uri="{FF2B5EF4-FFF2-40B4-BE49-F238E27FC236}">
                <a16:creationId xmlns:a16="http://schemas.microsoft.com/office/drawing/2014/main" id="{52E85901-61BA-400C-A35C-813CB259FCDE}"/>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9557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E26473-79C2-478A-B39A-5DA39130E535}"/>
              </a:ext>
            </a:extLst>
          </p:cNvPr>
          <p:cNvSpPr>
            <a:spLocks noGrp="1"/>
          </p:cNvSpPr>
          <p:nvPr>
            <p:ph type="title"/>
          </p:nvPr>
        </p:nvSpPr>
        <p:spPr/>
        <p:txBody>
          <a:bodyPr/>
          <a:lstStyle/>
          <a:p>
            <a:r>
              <a:rPr lang="en-US"/>
              <a:t>Resources</a:t>
            </a:r>
          </a:p>
        </p:txBody>
      </p:sp>
      <p:sp>
        <p:nvSpPr>
          <p:cNvPr id="8" name="Text Placeholder 7" hidden="1">
            <a:extLst>
              <a:ext uri="{FF2B5EF4-FFF2-40B4-BE49-F238E27FC236}">
                <a16:creationId xmlns:a16="http://schemas.microsoft.com/office/drawing/2014/main" id="{E6736CF7-CBC3-42A5-8C36-91926DF0CE48}"/>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5FC7225D-06F6-4BED-99A8-1A763D328BB8}"/>
              </a:ext>
            </a:extLst>
          </p:cNvPr>
          <p:cNvSpPr>
            <a:spLocks noGrp="1"/>
          </p:cNvSpPr>
          <p:nvPr>
            <p:ph idx="1"/>
          </p:nvPr>
        </p:nvSpPr>
        <p:spPr/>
        <p:txBody>
          <a:bodyPr/>
          <a:lstStyle/>
          <a:p>
            <a:r>
              <a:rPr lang="en-US"/>
              <a:t>Supported data sources for Power BI paginated reports</a:t>
            </a:r>
          </a:p>
          <a:p>
            <a:pPr lvl="1"/>
            <a:r>
              <a:rPr lang="en-US">
                <a:hlinkClick r:id="rId2"/>
              </a:rPr>
              <a:t>https://docs.microsoft.com/power-bi/paginated-reports-data-sources</a:t>
            </a:r>
            <a:endParaRPr lang="en-US"/>
          </a:p>
          <a:p>
            <a:r>
              <a:rPr lang="en-US"/>
              <a:t>Report data in Power BI Report Builder</a:t>
            </a:r>
          </a:p>
          <a:p>
            <a:pPr lvl="1"/>
            <a:r>
              <a:rPr lang="en-US">
                <a:hlinkClick r:id="rId3"/>
              </a:rPr>
              <a:t>https://docs.microsoft.com/power-bi/report-builder-data</a:t>
            </a:r>
            <a:endParaRPr lang="en-US"/>
          </a:p>
          <a:p>
            <a:r>
              <a:rPr lang="en-US"/>
              <a:t>Data retrieval guidance for paginated reports</a:t>
            </a:r>
          </a:p>
          <a:p>
            <a:pPr lvl="1"/>
            <a:r>
              <a:rPr lang="en-US">
                <a:hlinkClick r:id="rId4"/>
              </a:rPr>
              <a:t>https://docs.microsoft.com/power-bi/guidance/report-paginated-data-retrieval</a:t>
            </a:r>
            <a:endParaRPr lang="en-US"/>
          </a:p>
          <a:p>
            <a:endParaRPr lang="en-US"/>
          </a:p>
        </p:txBody>
      </p:sp>
      <p:sp>
        <p:nvSpPr>
          <p:cNvPr id="5" name="Footer Placeholder 4">
            <a:extLst>
              <a:ext uri="{FF2B5EF4-FFF2-40B4-BE49-F238E27FC236}">
                <a16:creationId xmlns:a16="http://schemas.microsoft.com/office/drawing/2014/main" id="{94690F6F-4680-4185-96EF-319E7735303B}"/>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77751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en-US"/>
              <a:t>Questions?</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332993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a:ea typeface="+mn-ea"/>
                <a:cs typeface="+mn-cs"/>
              </a:rPr>
              <a:t>Power BI </a:t>
            </a:r>
            <a:br>
              <a:rPr lang="en-US">
                <a:solidFill>
                  <a:srgbClr val="F2C811"/>
                </a:solidFill>
                <a:ea typeface="+mn-ea"/>
                <a:cs typeface="+mn-cs"/>
              </a:rPr>
            </a:br>
            <a:r>
              <a:rPr lang="en-US">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a:t>Module 04</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a:t>Working with Parameters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p:txBody>
          <a:bodyPr/>
          <a:lstStyle/>
          <a:p>
            <a:r>
              <a:rPr lang="en-AU"/>
              <a:t>© 2022 Microsoft. All rights reserved. </a:t>
            </a:r>
          </a:p>
        </p:txBody>
      </p:sp>
    </p:spTree>
    <p:extLst>
      <p:ext uri="{BB962C8B-B14F-4D97-AF65-F5344CB8AC3E}">
        <p14:creationId xmlns:p14="http://schemas.microsoft.com/office/powerpoint/2010/main" val="422599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en-US"/>
              <a:t>Module outline</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en-US"/>
              <a:t>04: Working with Parameters</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en-US"/>
              <a:t>Introducing parameters</a:t>
            </a:r>
          </a:p>
          <a:p>
            <a:r>
              <a:rPr lang="en-US"/>
              <a:t>Creating report parameters</a:t>
            </a:r>
          </a:p>
          <a:p>
            <a:r>
              <a:rPr lang="en-US"/>
              <a:t>Creating query parameters</a:t>
            </a:r>
          </a:p>
          <a:p>
            <a:r>
              <a:rPr lang="en-US"/>
              <a:t>Working with parameters</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4843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3EDE-E191-4C7A-A560-5048E12BA18D}"/>
              </a:ext>
            </a:extLst>
          </p:cNvPr>
          <p:cNvSpPr>
            <a:spLocks noGrp="1"/>
          </p:cNvSpPr>
          <p:nvPr>
            <p:ph type="title"/>
          </p:nvPr>
        </p:nvSpPr>
        <p:spPr/>
        <p:txBody>
          <a:bodyPr/>
          <a:lstStyle/>
          <a:p>
            <a:r>
              <a:rPr lang="en-US"/>
              <a:t>Introducing parameters</a:t>
            </a:r>
          </a:p>
        </p:txBody>
      </p:sp>
      <p:sp>
        <p:nvSpPr>
          <p:cNvPr id="3" name="Text Placeholder 2" hidden="1">
            <a:extLst>
              <a:ext uri="{FF2B5EF4-FFF2-40B4-BE49-F238E27FC236}">
                <a16:creationId xmlns:a16="http://schemas.microsoft.com/office/drawing/2014/main" id="{723A9B8D-C1F5-4BDF-9F13-0DC579A14BDA}"/>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1372DA16-1820-4C3C-8093-F8A64B975046}"/>
              </a:ext>
            </a:extLst>
          </p:cNvPr>
          <p:cNvSpPr>
            <a:spLocks noGrp="1"/>
          </p:cNvSpPr>
          <p:nvPr>
            <p:ph idx="1"/>
          </p:nvPr>
        </p:nvSpPr>
        <p:spPr/>
        <p:txBody>
          <a:bodyPr/>
          <a:lstStyle/>
          <a:p>
            <a:r>
              <a:rPr lang="en-US"/>
              <a:t>Parameters are typically used to filter report data</a:t>
            </a:r>
          </a:p>
          <a:p>
            <a:r>
              <a:rPr lang="en-US"/>
              <a:t>There are two types, and while their purposes are different, they are often related:</a:t>
            </a:r>
          </a:p>
          <a:p>
            <a:pPr lvl="1"/>
            <a:r>
              <a:rPr lang="en-US"/>
              <a:t>Report parameters</a:t>
            </a:r>
          </a:p>
          <a:p>
            <a:pPr lvl="1"/>
            <a:r>
              <a:rPr lang="en-US"/>
              <a:t>Query parameters</a:t>
            </a:r>
          </a:p>
          <a:p>
            <a:endParaRPr lang="en-US"/>
          </a:p>
        </p:txBody>
      </p:sp>
      <p:sp>
        <p:nvSpPr>
          <p:cNvPr id="5" name="Footer Placeholder 4">
            <a:extLst>
              <a:ext uri="{FF2B5EF4-FFF2-40B4-BE49-F238E27FC236}">
                <a16:creationId xmlns:a16="http://schemas.microsoft.com/office/drawing/2014/main" id="{41D8EEA8-C178-4526-B445-E9D8FE76E20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4500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5A6B-7471-4714-82F9-171131B47920}"/>
              </a:ext>
            </a:extLst>
          </p:cNvPr>
          <p:cNvSpPr>
            <a:spLocks noGrp="1"/>
          </p:cNvSpPr>
          <p:nvPr>
            <p:ph type="title"/>
          </p:nvPr>
        </p:nvSpPr>
        <p:spPr/>
        <p:txBody>
          <a:bodyPr/>
          <a:lstStyle/>
          <a:p>
            <a:r>
              <a:rPr lang="en-US"/>
              <a:t>Creating report parameters</a:t>
            </a:r>
          </a:p>
        </p:txBody>
      </p:sp>
      <p:sp>
        <p:nvSpPr>
          <p:cNvPr id="3" name="Text Placeholder 2" hidden="1">
            <a:extLst>
              <a:ext uri="{FF2B5EF4-FFF2-40B4-BE49-F238E27FC236}">
                <a16:creationId xmlns:a16="http://schemas.microsoft.com/office/drawing/2014/main" id="{462D5A00-CDD2-42B3-BC68-A43ABDDFB0CF}"/>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015469B0-4176-44E3-8190-6293BFAD58B1}"/>
              </a:ext>
            </a:extLst>
          </p:cNvPr>
          <p:cNvSpPr>
            <a:spLocks noGrp="1"/>
          </p:cNvSpPr>
          <p:nvPr>
            <p:ph idx="1"/>
          </p:nvPr>
        </p:nvSpPr>
        <p:spPr/>
        <p:txBody>
          <a:bodyPr/>
          <a:lstStyle/>
          <a:p>
            <a:r>
              <a:rPr lang="en-US"/>
              <a:t>Use </a:t>
            </a:r>
            <a:r>
              <a:rPr lang="en-US" b="1"/>
              <a:t>report parameters </a:t>
            </a:r>
            <a:r>
              <a:rPr lang="en-US"/>
              <a:t>to retrieve value(s) at report execution time</a:t>
            </a:r>
          </a:p>
          <a:p>
            <a:r>
              <a:rPr lang="en-US"/>
              <a:t>Commonly, report users are prompted to enter report parameter values</a:t>
            </a:r>
          </a:p>
          <a:p>
            <a:endParaRPr lang="en-US"/>
          </a:p>
        </p:txBody>
      </p:sp>
      <p:sp>
        <p:nvSpPr>
          <p:cNvPr id="5" name="Footer Placeholder 4">
            <a:extLst>
              <a:ext uri="{FF2B5EF4-FFF2-40B4-BE49-F238E27FC236}">
                <a16:creationId xmlns:a16="http://schemas.microsoft.com/office/drawing/2014/main" id="{E6188BCA-8F70-4CA5-A2F9-E4CB5D376F20}"/>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10802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Creating report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US"/>
              <a:t>Usage</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A report parameter can filter data by:</a:t>
            </a:r>
          </a:p>
          <a:p>
            <a:pPr lvl="1"/>
            <a:r>
              <a:rPr lang="en-US"/>
              <a:t>Mapping to a dataset query parameter</a:t>
            </a:r>
          </a:p>
          <a:p>
            <a:pPr lvl="1"/>
            <a:r>
              <a:rPr lang="en-US"/>
              <a:t>Filtering a dataset, data region, or visualization</a:t>
            </a:r>
          </a:p>
          <a:p>
            <a:r>
              <a:rPr lang="en-US"/>
              <a:t>Other uses:</a:t>
            </a:r>
          </a:p>
          <a:p>
            <a:pPr lvl="1"/>
            <a:r>
              <a:rPr lang="en-US"/>
              <a:t>Formatting the report presentation</a:t>
            </a:r>
          </a:p>
          <a:p>
            <a:pPr lvl="1"/>
            <a:r>
              <a:rPr lang="en-US"/>
              <a:t>Customizing data region sorting or grouping</a:t>
            </a:r>
          </a:p>
          <a:p>
            <a:pPr lvl="1"/>
            <a:r>
              <a:rPr lang="en-US"/>
              <a:t>Hiding—or, showing—report objects</a:t>
            </a:r>
          </a:p>
          <a:p>
            <a:pPr lvl="1"/>
            <a:r>
              <a:rPr lang="en-US"/>
              <a:t>Configuring subreports and report drillthrough actions</a:t>
            </a:r>
          </a:p>
          <a:p>
            <a:endParaRPr lang="en-US"/>
          </a:p>
        </p:txBody>
      </p:sp>
      <p:sp>
        <p:nvSpPr>
          <p:cNvPr id="6" name="TextBox 5">
            <a:extLst>
              <a:ext uri="{FF2B5EF4-FFF2-40B4-BE49-F238E27FC236}">
                <a16:creationId xmlns:a16="http://schemas.microsoft.com/office/drawing/2014/main" id="{0D0FDEBE-3DF8-4441-BC4B-EC5909D95F82}"/>
              </a:ext>
            </a:extLst>
          </p:cNvPr>
          <p:cNvSpPr txBox="1"/>
          <p:nvPr/>
        </p:nvSpPr>
        <p:spPr>
          <a:xfrm>
            <a:off x="8068331" y="2441291"/>
            <a:ext cx="3624469"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Query parameters are introduced later in this module</a:t>
            </a:r>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18310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Creating report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AU"/>
              <a:t>Configuration</a:t>
            </a:r>
            <a:endParaRPr lang="en-US"/>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Properties:</a:t>
            </a:r>
          </a:p>
          <a:p>
            <a:pPr lvl="1"/>
            <a:r>
              <a:rPr lang="en-US"/>
              <a:t>Name, and Prompt</a:t>
            </a:r>
          </a:p>
          <a:p>
            <a:pPr lvl="1"/>
            <a:r>
              <a:rPr lang="en-US"/>
              <a:t>Data type</a:t>
            </a:r>
          </a:p>
          <a:p>
            <a:pPr lvl="1"/>
            <a:r>
              <a:rPr lang="en-US"/>
              <a:t>Multi-value</a:t>
            </a:r>
          </a:p>
          <a:p>
            <a:pPr lvl="1"/>
            <a:r>
              <a:rPr lang="en-US"/>
              <a:t>Visibility</a:t>
            </a:r>
          </a:p>
          <a:p>
            <a:r>
              <a:rPr lang="en-US"/>
              <a:t>Available values:</a:t>
            </a:r>
          </a:p>
          <a:p>
            <a:pPr lvl="1"/>
            <a:r>
              <a:rPr lang="en-US"/>
              <a:t>Non-queried or from query</a:t>
            </a:r>
          </a:p>
          <a:p>
            <a:r>
              <a:rPr lang="en-US"/>
              <a:t>Default values:</a:t>
            </a:r>
          </a:p>
          <a:p>
            <a:pPr lvl="1"/>
            <a:r>
              <a:rPr lang="en-US"/>
              <a:t>Null</a:t>
            </a:r>
          </a:p>
          <a:p>
            <a:pPr lvl="1"/>
            <a:r>
              <a:rPr lang="en-US"/>
              <a:t>Non-queried or from query</a:t>
            </a:r>
          </a:p>
          <a:p>
            <a:endParaRPr lang="en-US"/>
          </a:p>
        </p:txBody>
      </p:sp>
      <p:pic>
        <p:nvPicPr>
          <p:cNvPr id="7" name="Picture 6">
            <a:extLst>
              <a:ext uri="{FF2B5EF4-FFF2-40B4-BE49-F238E27FC236}">
                <a16:creationId xmlns:a16="http://schemas.microsoft.com/office/drawing/2014/main" id="{8893C347-1056-4F03-A34E-BCAB7A75FBA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74940" y="2268379"/>
            <a:ext cx="4626107" cy="3856439"/>
          </a:xfrm>
          <a:prstGeom prst="rect">
            <a:avLst/>
          </a:prstGeom>
        </p:spPr>
      </p:pic>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90247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D85B-AD7F-4A2D-A138-CD2C5EAE053D}"/>
              </a:ext>
            </a:extLst>
          </p:cNvPr>
          <p:cNvSpPr>
            <a:spLocks noGrp="1"/>
          </p:cNvSpPr>
          <p:nvPr>
            <p:ph type="title"/>
          </p:nvPr>
        </p:nvSpPr>
        <p:spPr/>
        <p:txBody>
          <a:bodyPr/>
          <a:lstStyle/>
          <a:p>
            <a:r>
              <a:rPr lang="en-US"/>
              <a:t>Labs</a:t>
            </a:r>
          </a:p>
        </p:txBody>
      </p:sp>
      <p:sp>
        <p:nvSpPr>
          <p:cNvPr id="3" name="Text Placeholder 2">
            <a:extLst>
              <a:ext uri="{FF2B5EF4-FFF2-40B4-BE49-F238E27FC236}">
                <a16:creationId xmlns:a16="http://schemas.microsoft.com/office/drawing/2014/main" id="{DC79CAFD-4975-4591-AF63-E32ED18BFACB}"/>
              </a:ext>
            </a:extLst>
          </p:cNvPr>
          <p:cNvSpPr>
            <a:spLocks noGrp="1"/>
          </p:cNvSpPr>
          <p:nvPr>
            <p:ph type="body" sz="quarter" idx="10"/>
          </p:nvPr>
        </p:nvSpPr>
        <p:spPr/>
        <p:txBody>
          <a:bodyPr/>
          <a:lstStyle/>
          <a:p>
            <a:r>
              <a:rPr lang="en-US"/>
              <a:t>Snippets</a:t>
            </a:r>
          </a:p>
        </p:txBody>
      </p:sp>
      <p:sp>
        <p:nvSpPr>
          <p:cNvPr id="4" name="Content Placeholder 3">
            <a:extLst>
              <a:ext uri="{FF2B5EF4-FFF2-40B4-BE49-F238E27FC236}">
                <a16:creationId xmlns:a16="http://schemas.microsoft.com/office/drawing/2014/main" id="{C850993E-FC31-42C2-8140-3C90102D36DE}"/>
              </a:ext>
            </a:extLst>
          </p:cNvPr>
          <p:cNvSpPr>
            <a:spLocks noGrp="1"/>
          </p:cNvSpPr>
          <p:nvPr>
            <p:ph idx="1"/>
          </p:nvPr>
        </p:nvSpPr>
        <p:spPr/>
        <p:txBody>
          <a:bodyPr/>
          <a:lstStyle/>
          <a:p>
            <a:r>
              <a:rPr lang="en-US"/>
              <a:t>To improve accuracy and reduce typing, many labs involve copying and pasting from snippet files</a:t>
            </a:r>
          </a:p>
          <a:p>
            <a:r>
              <a:rPr lang="en-US"/>
              <a:t>When snippet files are available, </a:t>
            </a:r>
            <a:r>
              <a:rPr lang="en-US" b="1">
                <a:solidFill>
                  <a:schemeClr val="accent6"/>
                </a:solidFill>
              </a:rPr>
              <a:t>do not copy from the lab documents</a:t>
            </a:r>
            <a:r>
              <a:rPr lang="en-US"/>
              <a:t>—rich-formatted text blocks often paste incorrectly</a:t>
            </a:r>
          </a:p>
          <a:p>
            <a:r>
              <a:rPr lang="en-US"/>
              <a:t>Avoid the temptation to just copy-and-paste</a:t>
            </a:r>
          </a:p>
          <a:p>
            <a:r>
              <a:rPr lang="en-US"/>
              <a:t>Take the time to understand the intention of each snippet</a:t>
            </a:r>
          </a:p>
          <a:p>
            <a:endParaRPr lang="en-US"/>
          </a:p>
        </p:txBody>
      </p:sp>
      <p:sp>
        <p:nvSpPr>
          <p:cNvPr id="5" name="Footer Placeholder 4">
            <a:extLst>
              <a:ext uri="{FF2B5EF4-FFF2-40B4-BE49-F238E27FC236}">
                <a16:creationId xmlns:a16="http://schemas.microsoft.com/office/drawing/2014/main" id="{7F089218-F63E-426D-BAF7-20EACB7741C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7678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Creating report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AU"/>
              <a:t>Configuration » Available values</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3021496" y="2070000"/>
            <a:ext cx="8671304" cy="4788000"/>
          </a:xfrm>
        </p:spPr>
        <p:txBody>
          <a:bodyPr/>
          <a:lstStyle/>
          <a:p>
            <a:r>
              <a:rPr lang="en-US"/>
              <a:t>Use </a:t>
            </a:r>
            <a:r>
              <a:rPr lang="en-US" b="1"/>
              <a:t>available values </a:t>
            </a:r>
            <a:r>
              <a:rPr lang="en-US"/>
              <a:t>to present a dropdown list</a:t>
            </a:r>
          </a:p>
          <a:p>
            <a:r>
              <a:rPr lang="en-US"/>
              <a:t>Non-queried values are static:</a:t>
            </a:r>
          </a:p>
          <a:p>
            <a:endParaRPr lang="en-US"/>
          </a:p>
          <a:p>
            <a:endParaRPr lang="en-US"/>
          </a:p>
          <a:p>
            <a:r>
              <a:rPr lang="en-US"/>
              <a:t>Queried values are retrieved from a dataset:</a:t>
            </a:r>
          </a:p>
          <a:p>
            <a:endParaRPr lang="en-US"/>
          </a:p>
          <a:p>
            <a:endParaRPr lang="en-US"/>
          </a:p>
        </p:txBody>
      </p:sp>
      <p:pic>
        <p:nvPicPr>
          <p:cNvPr id="8" name="Picture 7">
            <a:extLst>
              <a:ext uri="{FF2B5EF4-FFF2-40B4-BE49-F238E27FC236}">
                <a16:creationId xmlns:a16="http://schemas.microsoft.com/office/drawing/2014/main" id="{0C9787C6-4F6A-4714-A5E1-21D72C6C90C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062" y="2068513"/>
            <a:ext cx="2104916" cy="3779544"/>
          </a:xfrm>
          <a:prstGeom prst="rect">
            <a:avLst/>
          </a:prstGeom>
        </p:spPr>
      </p:pic>
      <p:pic>
        <p:nvPicPr>
          <p:cNvPr id="9" name="Picture 8">
            <a:extLst>
              <a:ext uri="{FF2B5EF4-FFF2-40B4-BE49-F238E27FC236}">
                <a16:creationId xmlns:a16="http://schemas.microsoft.com/office/drawing/2014/main" id="{C7BD9C9F-82EE-48EA-8560-3E9D8E45EC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7933" y="4728073"/>
            <a:ext cx="4742857" cy="1723810"/>
          </a:xfrm>
          <a:prstGeom prst="rect">
            <a:avLst/>
          </a:prstGeom>
          <a:ln>
            <a:solidFill>
              <a:schemeClr val="tx1"/>
            </a:solidFill>
          </a:ln>
        </p:spPr>
      </p:pic>
      <p:pic>
        <p:nvPicPr>
          <p:cNvPr id="10" name="Picture 9">
            <a:extLst>
              <a:ext uri="{FF2B5EF4-FFF2-40B4-BE49-F238E27FC236}">
                <a16:creationId xmlns:a16="http://schemas.microsoft.com/office/drawing/2014/main" id="{7D7842AC-7D32-454A-A266-F05DD3A5F408}"/>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23774"/>
          <a:stretch/>
        </p:blipFill>
        <p:spPr>
          <a:xfrm>
            <a:off x="3417933" y="3098710"/>
            <a:ext cx="4457143" cy="965527"/>
          </a:xfrm>
          <a:prstGeom prst="rect">
            <a:avLst/>
          </a:prstGeom>
          <a:ln>
            <a:solidFill>
              <a:schemeClr val="tx1"/>
            </a:solidFill>
          </a:ln>
        </p:spPr>
      </p:pic>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72909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Creating report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AU"/>
              <a:t>Configuration » Default values</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Use </a:t>
            </a:r>
            <a:r>
              <a:rPr lang="en-US" b="1"/>
              <a:t>default values </a:t>
            </a:r>
            <a:r>
              <a:rPr lang="en-US"/>
              <a:t>to automatically set report parameter values</a:t>
            </a:r>
          </a:p>
          <a:p>
            <a:r>
              <a:rPr lang="en-US"/>
              <a:t>Default values can be sourced from a static list, dynamic expressions, or retrieved from a dataset</a:t>
            </a:r>
          </a:p>
          <a:p>
            <a:pPr lvl="1"/>
            <a:r>
              <a:rPr lang="en-US"/>
              <a:t>If multiple rows are returned by the dataset for a single-value report parameter, the first row is applied</a:t>
            </a:r>
          </a:p>
          <a:p>
            <a:r>
              <a:rPr lang="en-US"/>
              <a:t>When previewing a report, the report is processed automatically if all report parameters have valid default values</a:t>
            </a:r>
          </a:p>
          <a:p>
            <a:pPr lvl="1"/>
            <a:r>
              <a:rPr lang="en-US"/>
              <a:t>If one or more report parameters do not have valid default values, the report user must choose a value for each unassigned parameter, and then, on the report toolbar, click </a:t>
            </a:r>
            <a:r>
              <a:rPr lang="en-US" b="1"/>
              <a:t>View Report</a:t>
            </a:r>
          </a:p>
          <a:p>
            <a:endParaRPr lang="en-US"/>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04388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Creating report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AU"/>
              <a:t>Configuration » Parameters pane</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Use the </a:t>
            </a:r>
            <a:r>
              <a:rPr lang="en-US" b="1"/>
              <a:t>Parameters</a:t>
            </a:r>
            <a:r>
              <a:rPr lang="en-US"/>
              <a:t> pane to organize report parameters into a </a:t>
            </a:r>
            <a:br>
              <a:rPr lang="en-US"/>
            </a:br>
            <a:r>
              <a:rPr lang="en-US"/>
              <a:t>grid layout</a:t>
            </a:r>
          </a:p>
          <a:p>
            <a:endParaRPr lang="en-US"/>
          </a:p>
        </p:txBody>
      </p:sp>
      <p:pic>
        <p:nvPicPr>
          <p:cNvPr id="6" name="Picture 5">
            <a:extLst>
              <a:ext uri="{FF2B5EF4-FFF2-40B4-BE49-F238E27FC236}">
                <a16:creationId xmlns:a16="http://schemas.microsoft.com/office/drawing/2014/main" id="{768319C3-0B82-47AE-9F38-1D2BBA66D61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54454" y="3054951"/>
            <a:ext cx="10683091" cy="1582240"/>
          </a:xfrm>
          <a:prstGeom prst="rect">
            <a:avLst/>
          </a:prstGeom>
        </p:spPr>
      </p:pic>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01416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query parameters</a:t>
            </a:r>
          </a:p>
        </p:txBody>
      </p:sp>
      <p:sp>
        <p:nvSpPr>
          <p:cNvPr id="3" name="Text Placeholder 2" hidden="1">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Use </a:t>
            </a:r>
            <a:r>
              <a:rPr lang="en-US" b="1"/>
              <a:t>query parameters </a:t>
            </a:r>
            <a:r>
              <a:rPr lang="en-US"/>
              <a:t>to pass values to a dataset query</a:t>
            </a:r>
          </a:p>
          <a:p>
            <a:r>
              <a:rPr lang="en-US"/>
              <a:t>They can be used to pass values to:</a:t>
            </a:r>
          </a:p>
          <a:p>
            <a:pPr lvl="1"/>
            <a:r>
              <a:rPr lang="en-US"/>
              <a:t>Query statements like WHERE clause predicates</a:t>
            </a:r>
          </a:p>
          <a:p>
            <a:pPr lvl="1"/>
            <a:r>
              <a:rPr lang="en-US"/>
              <a:t>Stored procedure parameters</a:t>
            </a:r>
          </a:p>
          <a:p>
            <a:r>
              <a:rPr lang="en-US"/>
              <a:t>Adding a query parameter to a dataset query automatically creates a report parameter and mapping</a:t>
            </a:r>
          </a:p>
          <a:p>
            <a:pPr lvl="1"/>
            <a:r>
              <a:rPr lang="en-US"/>
              <a:t>Query parameters for SQL Server and Analysis Services data sources are prefixed with the @ symbol</a:t>
            </a:r>
          </a:p>
          <a:p>
            <a:endParaRPr lang="en-US"/>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83364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query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AU"/>
              <a:t>Example</a:t>
            </a:r>
          </a:p>
        </p:txBody>
      </p:sp>
      <p:sp>
        <p:nvSpPr>
          <p:cNvPr id="6" name="Rectangle 5">
            <a:extLst>
              <a:ext uri="{FF2B5EF4-FFF2-40B4-BE49-F238E27FC236}">
                <a16:creationId xmlns:a16="http://schemas.microsoft.com/office/drawing/2014/main" id="{904CC4C9-E47B-4472-BA7E-1AF6E32752C8}"/>
              </a:ext>
            </a:extLst>
          </p:cNvPr>
          <p:cNvSpPr>
            <a:spLocks noChangeArrowheads="1"/>
          </p:cNvSpPr>
          <p:nvPr/>
        </p:nvSpPr>
        <p:spPr bwMode="auto">
          <a:xfrm>
            <a:off x="531640" y="2407887"/>
            <a:ext cx="11160909" cy="772107"/>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SELECT * FROM [dbo].[DimEmployee]</a:t>
            </a:r>
          </a:p>
          <a:p>
            <a:pPr marL="0" marR="0" lvl="0" indent="0" defTabSz="914400" eaLnBrk="0" fontAlgn="auto" latinLnBrk="0" hangingPunct="0">
              <a:lnSpc>
                <a:spcPct val="100000"/>
              </a:lnSpc>
              <a:spcBef>
                <a:spcPts val="0"/>
              </a:spcBef>
              <a:spcAft>
                <a:spcPts val="0"/>
              </a:spcAft>
              <a:buClrTx/>
              <a:buSzTx/>
              <a:buFontTx/>
              <a:buNone/>
              <a:tabLst/>
              <a:defRPr/>
            </a:pPr>
            <a:r>
              <a:rPr kumimoji="0" lang="en-US"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WHERE [EmployeeKey] = @EmployeeKey</a:t>
            </a:r>
          </a:p>
        </p:txBody>
      </p:sp>
      <p:grpSp>
        <p:nvGrpSpPr>
          <p:cNvPr id="7" name="Group 6">
            <a:extLst>
              <a:ext uri="{FF2B5EF4-FFF2-40B4-BE49-F238E27FC236}">
                <a16:creationId xmlns:a16="http://schemas.microsoft.com/office/drawing/2014/main" id="{BEF5949A-F6DC-492C-A895-203207C8A46B}"/>
              </a:ext>
              <a:ext uri="{C183D7F6-B498-43B3-948B-1728B52AA6E4}">
                <adec:decorative xmlns:adec="http://schemas.microsoft.com/office/drawing/2017/decorative" val="1"/>
              </a:ext>
            </a:extLst>
          </p:cNvPr>
          <p:cNvGrpSpPr/>
          <p:nvPr/>
        </p:nvGrpSpPr>
        <p:grpSpPr>
          <a:xfrm>
            <a:off x="3181563" y="3085132"/>
            <a:ext cx="1891266" cy="1369493"/>
            <a:chOff x="2823755" y="3075805"/>
            <a:chExt cx="1891266" cy="1369493"/>
          </a:xfrm>
        </p:grpSpPr>
        <p:sp>
          <p:nvSpPr>
            <p:cNvPr id="8" name="Text Box 18">
              <a:extLst>
                <a:ext uri="{FF2B5EF4-FFF2-40B4-BE49-F238E27FC236}">
                  <a16:creationId xmlns:a16="http://schemas.microsoft.com/office/drawing/2014/main" id="{3A720A3A-8645-42CC-9B54-43AE8B9D1026}"/>
                </a:ext>
                <a:ext uri="{C183D7F6-B498-43B3-948B-1728B52AA6E4}">
                  <adec:decorative xmlns:adec="http://schemas.microsoft.com/office/drawing/2017/decorative" val="1"/>
                </a:ext>
              </a:extLst>
            </p:cNvPr>
            <p:cNvSpPr txBox="1">
              <a:spLocks noChangeArrowheads="1"/>
            </p:cNvSpPr>
            <p:nvPr/>
          </p:nvSpPr>
          <p:spPr bwMode="auto">
            <a:xfrm>
              <a:off x="2823755" y="3798967"/>
              <a:ext cx="1891266"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solidFill>
                    <a:prstClr val="black"/>
                  </a:solidFill>
                </a:rPr>
                <a:t>Query parameter</a:t>
              </a:r>
            </a:p>
          </p:txBody>
        </p:sp>
        <p:sp>
          <p:nvSpPr>
            <p:cNvPr id="9" name="Line 19">
              <a:extLst>
                <a:ext uri="{FF2B5EF4-FFF2-40B4-BE49-F238E27FC236}">
                  <a16:creationId xmlns:a16="http://schemas.microsoft.com/office/drawing/2014/main" id="{75BCD816-797A-4B2A-BDC9-88C828A1497B}"/>
                </a:ext>
                <a:ext uri="{C183D7F6-B498-43B3-948B-1728B52AA6E4}">
                  <adec:decorative xmlns:adec="http://schemas.microsoft.com/office/drawing/2017/decorative" val="1"/>
                </a:ext>
              </a:extLst>
            </p:cNvPr>
            <p:cNvSpPr>
              <a:spLocks noChangeShapeType="1"/>
            </p:cNvSpPr>
            <p:nvPr/>
          </p:nvSpPr>
          <p:spPr bwMode="auto">
            <a:xfrm rot="5400000">
              <a:off x="3414112" y="3431081"/>
              <a:ext cx="710552" cy="0"/>
            </a:xfrm>
            <a:prstGeom prst="line">
              <a:avLst/>
            </a:prstGeom>
            <a:noFill/>
            <a:ln w="50800">
              <a:solidFill>
                <a:schemeClr val="accent6"/>
              </a:solidFill>
              <a:round/>
              <a:headEnd type="triangle" w="med" len="med"/>
              <a:tailEnd/>
            </a:ln>
          </p:spPr>
          <p:txBody>
            <a:bodyPr/>
            <a:lstStyle/>
            <a:p>
              <a:pPr defTabSz="914363"/>
              <a:endParaRPr lang="en-US">
                <a:solidFill>
                  <a:srgbClr val="000000"/>
                </a:solidFill>
                <a:latin typeface="Segoe"/>
              </a:endParaRPr>
            </a:p>
          </p:txBody>
        </p:sp>
      </p:gr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37665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parameters</a:t>
            </a:r>
          </a:p>
        </p:txBody>
      </p:sp>
      <p:sp>
        <p:nvSpPr>
          <p:cNvPr id="3" name="Text Placeholder 2" hidden="1">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Adding an “All” item</a:t>
            </a:r>
          </a:p>
          <a:p>
            <a:r>
              <a:rPr lang="en-US"/>
              <a:t>Multi-value parameters</a:t>
            </a:r>
          </a:p>
          <a:p>
            <a:r>
              <a:rPr lang="en-US"/>
              <a:t>Cascading parameters</a:t>
            </a:r>
          </a:p>
          <a:p>
            <a:r>
              <a:rPr lang="en-US"/>
              <a:t>Parameters built-in collection</a:t>
            </a:r>
          </a:p>
          <a:p>
            <a:r>
              <a:rPr lang="en-US"/>
              <a:t>Configuring with designers</a:t>
            </a:r>
          </a:p>
          <a:p>
            <a:endParaRPr lang="en-US"/>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8781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US"/>
              <a:t>Adding an “All” item</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3458816" y="2070000"/>
            <a:ext cx="8233983" cy="4788000"/>
          </a:xfrm>
        </p:spPr>
        <p:txBody>
          <a:bodyPr/>
          <a:lstStyle/>
          <a:p>
            <a:r>
              <a:rPr lang="en-US"/>
              <a:t>Insert a new item into the available values of the report parameter</a:t>
            </a:r>
          </a:p>
          <a:p>
            <a:endParaRPr lang="en-US"/>
          </a:p>
          <a:p>
            <a:endParaRPr lang="en-US"/>
          </a:p>
          <a:p>
            <a:endParaRPr lang="en-US"/>
          </a:p>
          <a:p>
            <a:endParaRPr lang="en-US"/>
          </a:p>
          <a:p>
            <a:r>
              <a:rPr lang="en-US"/>
              <a:t>Modify the dataset query WHERE clause</a:t>
            </a:r>
          </a:p>
          <a:p>
            <a:endParaRPr lang="en-US"/>
          </a:p>
        </p:txBody>
      </p:sp>
      <p:pic>
        <p:nvPicPr>
          <p:cNvPr id="6" name="Picture 5">
            <a:extLst>
              <a:ext uri="{FF2B5EF4-FFF2-40B4-BE49-F238E27FC236}">
                <a16:creationId xmlns:a16="http://schemas.microsoft.com/office/drawing/2014/main" id="{724BE49F-34F3-405C-81E5-0E0BA1B128C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068513"/>
            <a:ext cx="2415971" cy="1748575"/>
          </a:xfrm>
          <a:prstGeom prst="rect">
            <a:avLst/>
          </a:prstGeom>
        </p:spPr>
      </p:pic>
      <p:grpSp>
        <p:nvGrpSpPr>
          <p:cNvPr id="7" name="Group 6">
            <a:extLst>
              <a:ext uri="{FF2B5EF4-FFF2-40B4-BE49-F238E27FC236}">
                <a16:creationId xmlns:a16="http://schemas.microsoft.com/office/drawing/2014/main" id="{005BEAE5-344C-4E08-83A9-03AE767DC663}"/>
              </a:ext>
              <a:ext uri="{C183D7F6-B498-43B3-948B-1728B52AA6E4}">
                <adec:decorative xmlns:adec="http://schemas.microsoft.com/office/drawing/2017/decorative" val="1"/>
              </a:ext>
            </a:extLst>
          </p:cNvPr>
          <p:cNvGrpSpPr/>
          <p:nvPr/>
        </p:nvGrpSpPr>
        <p:grpSpPr>
          <a:xfrm>
            <a:off x="3796748" y="3061702"/>
            <a:ext cx="7938053" cy="1510771"/>
            <a:chOff x="3584614" y="3061702"/>
            <a:chExt cx="8150187" cy="1510771"/>
          </a:xfrm>
        </p:grpSpPr>
        <p:sp>
          <p:nvSpPr>
            <p:cNvPr id="8" name="Rectangle 7">
              <a:extLst>
                <a:ext uri="{FF2B5EF4-FFF2-40B4-BE49-F238E27FC236}">
                  <a16:creationId xmlns:a16="http://schemas.microsoft.com/office/drawing/2014/main" id="{690FD30A-8297-4C1E-9338-387E0BF5C289}"/>
                </a:ext>
                <a:ext uri="{C183D7F6-B498-43B3-948B-1728B52AA6E4}">
                  <adec:decorative xmlns:adec="http://schemas.microsoft.com/office/drawing/2017/decorative" val="0"/>
                </a:ext>
              </a:extLst>
            </p:cNvPr>
            <p:cNvSpPr>
              <a:spLocks noChangeArrowheads="1"/>
            </p:cNvSpPr>
            <p:nvPr/>
          </p:nvSpPr>
          <p:spPr bwMode="auto">
            <a:xfrm>
              <a:off x="3584614" y="3061702"/>
              <a:ext cx="8150187" cy="1510771"/>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SELECT -1 AS [EmployeeKey], '(All Salespeople)' AS [SalespersonName]</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UNION</a:t>
              </a:r>
            </a:p>
            <a:p>
              <a:pPr lvl="0" eaLnBrk="0" hangingPunct="0"/>
              <a:r>
                <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SELECT [EmployeeKey], CONCAT(UPPER([LastName]), N</a:t>
              </a:r>
              <a:r>
                <a:rPr lang="en-US" sz="1400" kern="0">
                  <a:solidFill>
                    <a:prstClr val="black"/>
                  </a:solidFill>
                  <a:latin typeface="Consolas" panose="020B0609020204030204" pitchFamily="49" charset="0"/>
                  <a:cs typeface="Consolas" panose="020B0609020204030204" pitchFamily="49" charset="0"/>
                </a:rPr>
                <a:t>', ', </a:t>
              </a:r>
              <a:r>
                <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[FirstName])</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FROM [dbo].[DimEmployee]</a:t>
              </a:r>
            </a:p>
            <a:p>
              <a:pPr marL="0" marR="0" lvl="0" indent="0" defTabSz="914400" eaLnBrk="0" fontAlgn="auto" latinLnBrk="0" hangingPunct="0">
                <a:lnSpc>
                  <a:spcPct val="100000"/>
                </a:lnSpc>
                <a:spcBef>
                  <a:spcPts val="0"/>
                </a:spcBef>
                <a:spcAft>
                  <a:spcPts val="0"/>
                </a:spcAft>
                <a:buClrTx/>
                <a:buSzTx/>
                <a:buFontTx/>
                <a:buNone/>
                <a:tabLst/>
                <a:defRPr/>
              </a:pPr>
              <a:r>
                <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WHERE [SalesPersonFlag] = 1</a:t>
              </a:r>
              <a:br>
                <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br>
              <a:r>
                <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ORDER BY [SalespersonName]</a:t>
              </a:r>
            </a:p>
          </p:txBody>
        </p:sp>
        <p:sp>
          <p:nvSpPr>
            <p:cNvPr id="9" name="Rectangle 8">
              <a:extLst>
                <a:ext uri="{FF2B5EF4-FFF2-40B4-BE49-F238E27FC236}">
                  <a16:creationId xmlns:a16="http://schemas.microsoft.com/office/drawing/2014/main" id="{236AB539-42BC-46A3-98AF-E8A652795490}"/>
                </a:ext>
                <a:ext uri="{C183D7F6-B498-43B3-948B-1728B52AA6E4}">
                  <adec:decorative xmlns:adec="http://schemas.microsoft.com/office/drawing/2017/decorative" val="1"/>
                </a:ext>
              </a:extLst>
            </p:cNvPr>
            <p:cNvSpPr/>
            <p:nvPr/>
          </p:nvSpPr>
          <p:spPr>
            <a:xfrm>
              <a:off x="4415579" y="3123349"/>
              <a:ext cx="352337" cy="333198"/>
            </a:xfrm>
            <a:prstGeom prst="rect">
              <a:avLst/>
            </a:prstGeom>
            <a:noFill/>
            <a:ln w="28575" cap="flat" cmpd="sng" algn="ctr">
              <a:solidFill>
                <a:schemeClr val="accent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46E24628-90D6-408F-8212-B1AC2D5EB19C}"/>
              </a:ext>
              <a:ext uri="{C183D7F6-B498-43B3-948B-1728B52AA6E4}">
                <adec:decorative xmlns:adec="http://schemas.microsoft.com/office/drawing/2017/decorative" val="1"/>
              </a:ext>
            </a:extLst>
          </p:cNvPr>
          <p:cNvGrpSpPr/>
          <p:nvPr/>
        </p:nvGrpSpPr>
        <p:grpSpPr>
          <a:xfrm>
            <a:off x="3796748" y="5565662"/>
            <a:ext cx="7895188" cy="648997"/>
            <a:chOff x="3796748" y="5565662"/>
            <a:chExt cx="7895188" cy="648997"/>
          </a:xfrm>
        </p:grpSpPr>
        <p:sp>
          <p:nvSpPr>
            <p:cNvPr id="11" name="Rectangle 10">
              <a:extLst>
                <a:ext uri="{FF2B5EF4-FFF2-40B4-BE49-F238E27FC236}">
                  <a16:creationId xmlns:a16="http://schemas.microsoft.com/office/drawing/2014/main" id="{F5E4BAC3-56D3-4B8E-A925-6AFCADEE6209}"/>
                </a:ext>
              </a:extLst>
            </p:cNvPr>
            <p:cNvSpPr>
              <a:spLocks noChangeArrowheads="1"/>
            </p:cNvSpPr>
            <p:nvPr/>
          </p:nvSpPr>
          <p:spPr bwMode="auto">
            <a:xfrm>
              <a:off x="3796748" y="5565662"/>
              <a:ext cx="7895188" cy="648997"/>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AU"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endPar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AND ([e].[EmployeeKey] = @EmployeeKey OR @EmployeeKey = -1)</a:t>
              </a:r>
            </a:p>
          </p:txBody>
        </p:sp>
        <p:sp>
          <p:nvSpPr>
            <p:cNvPr id="12" name="Rectangle 11">
              <a:extLst>
                <a:ext uri="{FF2B5EF4-FFF2-40B4-BE49-F238E27FC236}">
                  <a16:creationId xmlns:a16="http://schemas.microsoft.com/office/drawing/2014/main" id="{DBD5EC77-0FF4-4ED1-A0B7-C66A27769889}"/>
                </a:ext>
                <a:ext uri="{C183D7F6-B498-43B3-948B-1728B52AA6E4}">
                  <adec:decorative xmlns:adec="http://schemas.microsoft.com/office/drawing/2017/decorative" val="1"/>
                </a:ext>
              </a:extLst>
            </p:cNvPr>
            <p:cNvSpPr/>
            <p:nvPr/>
          </p:nvSpPr>
          <p:spPr>
            <a:xfrm>
              <a:off x="9462654" y="5818115"/>
              <a:ext cx="233947" cy="333198"/>
            </a:xfrm>
            <a:prstGeom prst="rect">
              <a:avLst/>
            </a:prstGeom>
            <a:noFill/>
            <a:ln w="28575" cap="flat" cmpd="sng" algn="ctr">
              <a:solidFill>
                <a:schemeClr val="accent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76605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AU"/>
              <a:t>Multi-value parameters</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3458816" y="2070000"/>
            <a:ext cx="8233983" cy="4788000"/>
          </a:xfrm>
        </p:spPr>
        <p:txBody>
          <a:bodyPr/>
          <a:lstStyle/>
          <a:p>
            <a:r>
              <a:rPr lang="en-US"/>
              <a:t>Configure the report parameter as multi-value:</a:t>
            </a:r>
          </a:p>
          <a:p>
            <a:endParaRPr lang="en-US"/>
          </a:p>
          <a:p>
            <a:endParaRPr lang="en-US"/>
          </a:p>
          <a:p>
            <a:endParaRPr lang="en-US"/>
          </a:p>
          <a:p>
            <a:endParaRPr lang="en-US"/>
          </a:p>
          <a:p>
            <a:endParaRPr lang="en-US"/>
          </a:p>
          <a:p>
            <a:r>
              <a:rPr lang="en-US"/>
              <a:t>Modify the dataset query WHERE clause</a:t>
            </a:r>
          </a:p>
        </p:txBody>
      </p:sp>
      <p:pic>
        <p:nvPicPr>
          <p:cNvPr id="13" name="Picture 12">
            <a:extLst>
              <a:ext uri="{FF2B5EF4-FFF2-40B4-BE49-F238E27FC236}">
                <a16:creationId xmlns:a16="http://schemas.microsoft.com/office/drawing/2014/main" id="{1A1B98E9-EA9B-4D84-811B-080BCA768E3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8" y="2068513"/>
            <a:ext cx="2415971" cy="2757049"/>
          </a:xfrm>
          <a:prstGeom prst="rect">
            <a:avLst/>
          </a:prstGeom>
        </p:spPr>
      </p:pic>
      <p:pic>
        <p:nvPicPr>
          <p:cNvPr id="17" name="Picture 16">
            <a:extLst>
              <a:ext uri="{FF2B5EF4-FFF2-40B4-BE49-F238E27FC236}">
                <a16:creationId xmlns:a16="http://schemas.microsoft.com/office/drawing/2014/main" id="{1F778E7F-D0FC-4A8D-99DA-FA34969D41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1681" y="2646847"/>
            <a:ext cx="3209592" cy="2344732"/>
          </a:xfrm>
          <a:prstGeom prst="rect">
            <a:avLst/>
          </a:prstGeom>
          <a:ln>
            <a:solidFill>
              <a:schemeClr val="tx1"/>
            </a:solidFill>
          </a:ln>
        </p:spPr>
      </p:pic>
      <p:grpSp>
        <p:nvGrpSpPr>
          <p:cNvPr id="14" name="Group 13">
            <a:extLst>
              <a:ext uri="{FF2B5EF4-FFF2-40B4-BE49-F238E27FC236}">
                <a16:creationId xmlns:a16="http://schemas.microsoft.com/office/drawing/2014/main" id="{6DB2AE48-0794-4F80-AD9F-468B38D15AB4}"/>
              </a:ext>
              <a:ext uri="{C183D7F6-B498-43B3-948B-1728B52AA6E4}">
                <adec:decorative xmlns:adec="http://schemas.microsoft.com/office/drawing/2017/decorative" val="1"/>
              </a:ext>
            </a:extLst>
          </p:cNvPr>
          <p:cNvGrpSpPr/>
          <p:nvPr/>
        </p:nvGrpSpPr>
        <p:grpSpPr>
          <a:xfrm>
            <a:off x="3821681" y="5703889"/>
            <a:ext cx="7870255" cy="648997"/>
            <a:chOff x="3584613" y="5565662"/>
            <a:chExt cx="8107323" cy="648997"/>
          </a:xfrm>
        </p:grpSpPr>
        <p:sp>
          <p:nvSpPr>
            <p:cNvPr id="15" name="Rectangle 14">
              <a:extLst>
                <a:ext uri="{FF2B5EF4-FFF2-40B4-BE49-F238E27FC236}">
                  <a16:creationId xmlns:a16="http://schemas.microsoft.com/office/drawing/2014/main" id="{067830F3-27AF-473D-8654-4DA48E6D54A5}"/>
                </a:ext>
              </a:extLst>
            </p:cNvPr>
            <p:cNvSpPr>
              <a:spLocks noChangeArrowheads="1"/>
            </p:cNvSpPr>
            <p:nvPr/>
          </p:nvSpPr>
          <p:spPr bwMode="auto">
            <a:xfrm>
              <a:off x="3584613" y="5565662"/>
              <a:ext cx="8107323" cy="648997"/>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AU"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endPar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AND [e].[EmployeeKey] IN (@EmployeeKey)</a:t>
              </a:r>
            </a:p>
          </p:txBody>
        </p:sp>
        <p:sp>
          <p:nvSpPr>
            <p:cNvPr id="16" name="Rectangle 15">
              <a:extLst>
                <a:ext uri="{FF2B5EF4-FFF2-40B4-BE49-F238E27FC236}">
                  <a16:creationId xmlns:a16="http://schemas.microsoft.com/office/drawing/2014/main" id="{C93744D4-5A0E-4FC3-B650-E1299E78AF88}"/>
                </a:ext>
                <a:ext uri="{C183D7F6-B498-43B3-948B-1728B52AA6E4}">
                  <adec:decorative xmlns:adec="http://schemas.microsoft.com/office/drawing/2017/decorative" val="1"/>
                </a:ext>
              </a:extLst>
            </p:cNvPr>
            <p:cNvSpPr/>
            <p:nvPr/>
          </p:nvSpPr>
          <p:spPr>
            <a:xfrm>
              <a:off x="5930396" y="5823069"/>
              <a:ext cx="352337" cy="333198"/>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15238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AU"/>
              <a:t>Cascading parameters</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Available values can be dynamically retrieved based on the selection of another, previous, report parameter</a:t>
            </a:r>
          </a:p>
          <a:p>
            <a:endParaRPr lang="en-US"/>
          </a:p>
        </p:txBody>
      </p:sp>
      <p:grpSp>
        <p:nvGrpSpPr>
          <p:cNvPr id="18" name="Group 17">
            <a:extLst>
              <a:ext uri="{FF2B5EF4-FFF2-40B4-BE49-F238E27FC236}">
                <a16:creationId xmlns:a16="http://schemas.microsoft.com/office/drawing/2014/main" id="{42D9D11D-11A6-4428-BAFE-E9257AAD1F90}"/>
              </a:ext>
              <a:ext uri="{C183D7F6-B498-43B3-948B-1728B52AA6E4}">
                <adec:decorative xmlns:adec="http://schemas.microsoft.com/office/drawing/2017/decorative" val="1"/>
              </a:ext>
            </a:extLst>
          </p:cNvPr>
          <p:cNvGrpSpPr/>
          <p:nvPr/>
        </p:nvGrpSpPr>
        <p:grpSpPr>
          <a:xfrm>
            <a:off x="789505" y="3102325"/>
            <a:ext cx="9151937" cy="2613310"/>
            <a:chOff x="789505" y="3102325"/>
            <a:chExt cx="9151937" cy="2613310"/>
          </a:xfrm>
        </p:grpSpPr>
        <p:pic>
          <p:nvPicPr>
            <p:cNvPr id="19" name="Picture 18">
              <a:extLst>
                <a:ext uri="{FF2B5EF4-FFF2-40B4-BE49-F238E27FC236}">
                  <a16:creationId xmlns:a16="http://schemas.microsoft.com/office/drawing/2014/main" id="{03B5DB66-EE97-454E-905B-40A7F7BBB8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05" y="3102325"/>
              <a:ext cx="7030734" cy="2613310"/>
            </a:xfrm>
            <a:prstGeom prst="rect">
              <a:avLst/>
            </a:prstGeom>
          </p:spPr>
        </p:pic>
        <p:sp>
          <p:nvSpPr>
            <p:cNvPr id="20" name="Text Box 6">
              <a:extLst>
                <a:ext uri="{FF2B5EF4-FFF2-40B4-BE49-F238E27FC236}">
                  <a16:creationId xmlns:a16="http://schemas.microsoft.com/office/drawing/2014/main" id="{5CA5F900-16EE-4D9F-8155-BE841402AD14}"/>
                </a:ext>
                <a:ext uri="{C183D7F6-B498-43B3-948B-1728B52AA6E4}">
                  <adec:decorative xmlns:adec="http://schemas.microsoft.com/office/drawing/2017/decorative" val="1"/>
                </a:ext>
              </a:extLst>
            </p:cNvPr>
            <p:cNvSpPr txBox="1">
              <a:spLocks noChangeArrowheads="1"/>
            </p:cNvSpPr>
            <p:nvPr/>
          </p:nvSpPr>
          <p:spPr bwMode="auto">
            <a:xfrm>
              <a:off x="8402218" y="4281906"/>
              <a:ext cx="1539224" cy="923330"/>
            </a:xfrm>
            <a:prstGeom prst="rect">
              <a:avLst/>
            </a:prstGeom>
            <a:noFill/>
            <a:ln w="9525">
              <a:noFill/>
              <a:miter lim="800000"/>
              <a:headEnd/>
              <a:tailEnd type="none" w="lg" len="lg"/>
            </a:ln>
          </p:spPr>
          <p:txBody>
            <a:bodyPr wrap="square">
              <a:spAutoFit/>
            </a:bodyPr>
            <a:lstStyle/>
            <a:p>
              <a:pPr algn="ctr">
                <a:spcBef>
                  <a:spcPct val="50000"/>
                </a:spcBef>
              </a:pPr>
              <a:r>
                <a:rPr lang="en-US">
                  <a:solidFill>
                    <a:prstClr val="black"/>
                  </a:solidFill>
                </a:rPr>
                <a:t>North American salespeople</a:t>
              </a:r>
            </a:p>
          </p:txBody>
        </p:sp>
        <p:sp>
          <p:nvSpPr>
            <p:cNvPr id="21" name="Right Brace 20">
              <a:extLst>
                <a:ext uri="{FF2B5EF4-FFF2-40B4-BE49-F238E27FC236}">
                  <a16:creationId xmlns:a16="http://schemas.microsoft.com/office/drawing/2014/main" id="{B547CE16-0714-4112-80AB-DC2731C4D0A1}"/>
                </a:ext>
                <a:ext uri="{C183D7F6-B498-43B3-948B-1728B52AA6E4}">
                  <adec:decorative xmlns:adec="http://schemas.microsoft.com/office/drawing/2017/decorative" val="1"/>
                </a:ext>
              </a:extLst>
            </p:cNvPr>
            <p:cNvSpPr/>
            <p:nvPr/>
          </p:nvSpPr>
          <p:spPr>
            <a:xfrm>
              <a:off x="8152544" y="3708205"/>
              <a:ext cx="335560" cy="2007429"/>
            </a:xfrm>
            <a:prstGeom prst="rightBrace">
              <a:avLst/>
            </a:prstGeom>
            <a:noFill/>
            <a:ln w="952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87178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AU"/>
              <a:t>Cascading parameters » Configuration</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The cascading report parameter must retrieve its available </a:t>
            </a:r>
            <a:br>
              <a:rPr lang="en-US"/>
            </a:br>
            <a:r>
              <a:rPr lang="en-US"/>
              <a:t>values from a query</a:t>
            </a:r>
          </a:p>
          <a:p>
            <a:r>
              <a:rPr lang="en-US"/>
              <a:t>A query parameter is added to the available values </a:t>
            </a:r>
            <a:br>
              <a:rPr lang="en-US"/>
            </a:br>
            <a:r>
              <a:rPr lang="en-US"/>
              <a:t>dataset of the latter report parameters, and its value </a:t>
            </a:r>
            <a:br>
              <a:rPr lang="en-US"/>
            </a:br>
            <a:r>
              <a:rPr lang="en-US"/>
              <a:t>is set to the value of the former report parameter</a:t>
            </a:r>
          </a:p>
          <a:p>
            <a:r>
              <a:rPr lang="en-US"/>
              <a:t>Ensure the report parameters are sequenced in </a:t>
            </a:r>
            <a:br>
              <a:rPr lang="en-US"/>
            </a:br>
            <a:r>
              <a:rPr lang="en-US"/>
              <a:t>the correct cascading order</a:t>
            </a:r>
          </a:p>
          <a:p>
            <a:endParaRPr lang="en-US"/>
          </a:p>
        </p:txBody>
      </p:sp>
      <p:pic>
        <p:nvPicPr>
          <p:cNvPr id="10" name="Picture 9">
            <a:extLst>
              <a:ext uri="{FF2B5EF4-FFF2-40B4-BE49-F238E27FC236}">
                <a16:creationId xmlns:a16="http://schemas.microsoft.com/office/drawing/2014/main" id="{FFDB1861-AB06-4BBC-A057-C38CBF98995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6544" y="4463256"/>
            <a:ext cx="2688256" cy="1693601"/>
          </a:xfrm>
          <a:prstGeom prst="rect">
            <a:avLst/>
          </a:prstGeom>
        </p:spPr>
      </p:pic>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04846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F9EB-C303-474A-9B71-07D2804FBA0A}"/>
              </a:ext>
            </a:extLst>
          </p:cNvPr>
          <p:cNvSpPr>
            <a:spLocks noGrp="1"/>
          </p:cNvSpPr>
          <p:nvPr>
            <p:ph type="title"/>
          </p:nvPr>
        </p:nvSpPr>
        <p:spPr/>
        <p:txBody>
          <a:bodyPr/>
          <a:lstStyle/>
          <a:p>
            <a:r>
              <a:rPr lang="en-US"/>
              <a:t>Feedback</a:t>
            </a:r>
          </a:p>
        </p:txBody>
      </p:sp>
      <p:sp>
        <p:nvSpPr>
          <p:cNvPr id="3" name="Text Placeholder 2" hidden="1">
            <a:extLst>
              <a:ext uri="{FF2B5EF4-FFF2-40B4-BE49-F238E27FC236}">
                <a16:creationId xmlns:a16="http://schemas.microsoft.com/office/drawing/2014/main" id="{DD7348F1-F3C1-4294-9C0D-D3F8FBE24136}"/>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C6ABED2C-16DE-4C1F-8826-1D17AFB2BBA5}"/>
              </a:ext>
            </a:extLst>
          </p:cNvPr>
          <p:cNvSpPr>
            <a:spLocks noGrp="1"/>
          </p:cNvSpPr>
          <p:nvPr>
            <p:ph idx="1"/>
          </p:nvPr>
        </p:nvSpPr>
        <p:spPr/>
        <p:txBody>
          <a:bodyPr/>
          <a:lstStyle/>
          <a:p>
            <a:r>
              <a:rPr lang="en-US"/>
              <a:t>Your feedback is important to help us understand how well we meet your needs, and to improve the experience for future attendees</a:t>
            </a:r>
          </a:p>
          <a:p>
            <a:r>
              <a:rPr lang="en-US"/>
              <a:t>On completion of the class, you will be asked to complete and hand in an evaluation form</a:t>
            </a:r>
          </a:p>
          <a:p>
            <a:r>
              <a:rPr lang="en-US"/>
              <a:t>If you must leave the class early, please request a form in advance</a:t>
            </a:r>
          </a:p>
          <a:p>
            <a:endParaRPr lang="en-US"/>
          </a:p>
        </p:txBody>
      </p:sp>
      <p:sp>
        <p:nvSpPr>
          <p:cNvPr id="5" name="Footer Placeholder 4">
            <a:extLst>
              <a:ext uri="{FF2B5EF4-FFF2-40B4-BE49-F238E27FC236}">
                <a16:creationId xmlns:a16="http://schemas.microsoft.com/office/drawing/2014/main" id="{DDCA9F0F-0AB3-450D-AE0D-EB0BF09C4A6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40347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en-US"/>
              <a:t>Demo 04A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en-US"/>
              <a:t>Create a cascading parameter</a:t>
            </a:r>
          </a:p>
          <a:p>
            <a:endParaRPr lang="en-US"/>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413148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AU"/>
              <a:t>Parameters built-in collection</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Use the </a:t>
            </a:r>
            <a:r>
              <a:rPr lang="en-US" b="1"/>
              <a:t>Parameters</a:t>
            </a:r>
            <a:r>
              <a:rPr lang="en-US"/>
              <a:t> built-in collection to reference report parameters in an expression</a:t>
            </a:r>
          </a:p>
          <a:p>
            <a:pPr lvl="1"/>
            <a:r>
              <a:rPr lang="en-US"/>
              <a:t>The </a:t>
            </a:r>
            <a:r>
              <a:rPr lang="en-US" b="1"/>
              <a:t>Value</a:t>
            </a:r>
            <a:r>
              <a:rPr lang="en-US"/>
              <a:t> property returns the parameter value</a:t>
            </a:r>
          </a:p>
          <a:p>
            <a:pPr lvl="1"/>
            <a:r>
              <a:rPr lang="en-US"/>
              <a:t>The </a:t>
            </a:r>
            <a:r>
              <a:rPr lang="en-US" b="1"/>
              <a:t>Label</a:t>
            </a:r>
            <a:r>
              <a:rPr lang="en-US"/>
              <a:t> property returns the parameter label, frequently used as the display name in a dropdown list of available values</a:t>
            </a:r>
          </a:p>
          <a:p>
            <a:r>
              <a:rPr lang="en-US"/>
              <a:t>When a report parameter is configured as multi-value, the </a:t>
            </a:r>
            <a:r>
              <a:rPr lang="en-US" b="1"/>
              <a:t>Value</a:t>
            </a:r>
            <a:r>
              <a:rPr lang="en-US"/>
              <a:t> and </a:t>
            </a:r>
            <a:r>
              <a:rPr lang="en-US" b="1"/>
              <a:t>Label</a:t>
            </a:r>
            <a:r>
              <a:rPr lang="en-US"/>
              <a:t> properties each return an array</a:t>
            </a:r>
          </a:p>
          <a:p>
            <a:endParaRPr lang="en-US"/>
          </a:p>
        </p:txBody>
      </p:sp>
      <p:sp>
        <p:nvSpPr>
          <p:cNvPr id="7" name="TextBox 6">
            <a:extLst>
              <a:ext uri="{FF2B5EF4-FFF2-40B4-BE49-F238E27FC236}">
                <a16:creationId xmlns:a16="http://schemas.microsoft.com/office/drawing/2014/main" id="{D2171B34-DAE6-4603-9D2C-9EEE69CEE210}"/>
              </a:ext>
            </a:extLst>
          </p:cNvPr>
          <p:cNvSpPr txBox="1"/>
          <p:nvPr/>
        </p:nvSpPr>
        <p:spPr>
          <a:xfrm>
            <a:off x="8110331" y="5256318"/>
            <a:ext cx="3624469" cy="1043363"/>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Tip: It is a best practice to relay the user report parameter selection in the report header</a:t>
            </a:r>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48870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AU"/>
              <a:t>Parameters built-in collection » Examples</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457200" y="2070000"/>
            <a:ext cx="11235600" cy="707067"/>
          </a:xfrm>
        </p:spPr>
        <p:txBody>
          <a:bodyPr/>
          <a:lstStyle/>
          <a:p>
            <a:r>
              <a:rPr lang="en-US"/>
              <a:t>Single-value parameter expressions:</a:t>
            </a:r>
          </a:p>
          <a:p>
            <a:endParaRPr lang="en-US"/>
          </a:p>
        </p:txBody>
      </p:sp>
      <p:sp>
        <p:nvSpPr>
          <p:cNvPr id="8" name="Rectangle 4">
            <a:extLst>
              <a:ext uri="{FF2B5EF4-FFF2-40B4-BE49-F238E27FC236}">
                <a16:creationId xmlns:a16="http://schemas.microsoft.com/office/drawing/2014/main" id="{A3491676-E8E8-4839-B528-EE7B4FC4B24F}"/>
              </a:ext>
            </a:extLst>
          </p:cNvPr>
          <p:cNvSpPr>
            <a:spLocks noChangeArrowheads="1"/>
          </p:cNvSpPr>
          <p:nvPr/>
        </p:nvSpPr>
        <p:spPr bwMode="auto">
          <a:xfrm>
            <a:off x="805488" y="2610727"/>
            <a:ext cx="10929312" cy="849051"/>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=Parameters!EmployeeKey.Value</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=Parameters!EmployeeKey.Label</a:t>
            </a:r>
          </a:p>
        </p:txBody>
      </p:sp>
      <p:sp>
        <p:nvSpPr>
          <p:cNvPr id="9" name="Content Placeholder 2">
            <a:extLst>
              <a:ext uri="{FF2B5EF4-FFF2-40B4-BE49-F238E27FC236}">
                <a16:creationId xmlns:a16="http://schemas.microsoft.com/office/drawing/2014/main" id="{DA26500D-E91C-4536-9A5F-3B532216B8AA}"/>
              </a:ext>
            </a:extLst>
          </p:cNvPr>
          <p:cNvSpPr txBox="1">
            <a:spLocks/>
          </p:cNvSpPr>
          <p:nvPr/>
        </p:nvSpPr>
        <p:spPr>
          <a:xfrm>
            <a:off x="457200" y="3635567"/>
            <a:ext cx="11234738" cy="274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446088" indent="-182563"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628650" indent="-182563"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811213" indent="-1825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982663"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Multi-value parameter expressions:</a:t>
            </a:r>
          </a:p>
          <a:p>
            <a:endParaRPr lang="en-US"/>
          </a:p>
        </p:txBody>
      </p:sp>
      <p:sp>
        <p:nvSpPr>
          <p:cNvPr id="10" name="Rectangle 4">
            <a:extLst>
              <a:ext uri="{FF2B5EF4-FFF2-40B4-BE49-F238E27FC236}">
                <a16:creationId xmlns:a16="http://schemas.microsoft.com/office/drawing/2014/main" id="{24766FF9-EA28-48E2-B85E-DEABD1E0BCD5}"/>
              </a:ext>
            </a:extLst>
          </p:cNvPr>
          <p:cNvSpPr>
            <a:spLocks noChangeArrowheads="1"/>
          </p:cNvSpPr>
          <p:nvPr/>
        </p:nvSpPr>
        <p:spPr bwMode="auto">
          <a:xfrm>
            <a:off x="805488" y="4157490"/>
            <a:ext cx="10929312" cy="2264824"/>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en-US"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=Parameters!EmployeeKey.IsMultiValue</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=Parameters!EmployeeKey.Count</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=Parameters!EmployeeKey.Value(n)</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=Parameters!EmployeeKey.Label(n)</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=Split("286,282,298", ",")</a:t>
            </a:r>
          </a:p>
          <a:p>
            <a:pPr marL="0" marR="0" lvl="0" indent="0" defTabSz="914400" eaLnBrk="1" fontAlgn="auto" latinLnBrk="0" hangingPunct="1">
              <a:lnSpc>
                <a:spcPct val="100000"/>
              </a:lnSpc>
              <a:spcBef>
                <a:spcPts val="0"/>
              </a:spcBef>
              <a:spcAft>
                <a:spcPts val="600"/>
              </a:spcAft>
              <a:buClrTx/>
              <a:buSzTx/>
              <a:buFontTx/>
              <a:buNone/>
              <a:tabLst/>
              <a:defRPr/>
            </a:pPr>
            <a:r>
              <a:rPr kumimoji="0" lang="en-US"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=Join(Parameters!EmployeeKey.Value, ", ")</a:t>
            </a:r>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56403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US"/>
              <a:t>Configuring with designers</a:t>
            </a:r>
            <a:r>
              <a:rPr lang="en-AU"/>
              <a:t> » Relational query designer</a:t>
            </a:r>
            <a:endParaRPr lang="en-US"/>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In the relational query designer, parameterize the filter by checking the </a:t>
            </a:r>
            <a:r>
              <a:rPr lang="en-US" b="1"/>
              <a:t>Parameter</a:t>
            </a:r>
            <a:r>
              <a:rPr lang="en-US"/>
              <a:t> checkbox</a:t>
            </a:r>
          </a:p>
          <a:p>
            <a:endParaRPr lang="en-US"/>
          </a:p>
        </p:txBody>
      </p:sp>
      <p:pic>
        <p:nvPicPr>
          <p:cNvPr id="8" name="Picture 7">
            <a:extLst>
              <a:ext uri="{FF2B5EF4-FFF2-40B4-BE49-F238E27FC236}">
                <a16:creationId xmlns:a16="http://schemas.microsoft.com/office/drawing/2014/main" id="{C020DAA8-616C-474A-AB9A-0119A7E4D617}"/>
              </a:ext>
              <a:ext uri="{C183D7F6-B498-43B3-948B-1728B52AA6E4}">
                <adec:decorative xmlns:adec="http://schemas.microsoft.com/office/drawing/2017/decorative" val="1"/>
              </a:ext>
            </a:extLst>
          </p:cNvPr>
          <p:cNvPicPr>
            <a:picLocks noChangeAspect="1"/>
          </p:cNvPicPr>
          <p:nvPr/>
        </p:nvPicPr>
        <p:blipFill rotWithShape="1">
          <a:blip r:embed="rId2"/>
          <a:srcRect l="32881" t="52188" b="-1468"/>
          <a:stretch/>
        </p:blipFill>
        <p:spPr>
          <a:xfrm>
            <a:off x="799069" y="3190400"/>
            <a:ext cx="5893883" cy="3281359"/>
          </a:xfrm>
          <a:prstGeom prst="rect">
            <a:avLst/>
          </a:prstGeom>
        </p:spPr>
      </p:pic>
      <p:cxnSp>
        <p:nvCxnSpPr>
          <p:cNvPr id="9" name="Straight Arrow Connector 8">
            <a:extLst>
              <a:ext uri="{FF2B5EF4-FFF2-40B4-BE49-F238E27FC236}">
                <a16:creationId xmlns:a16="http://schemas.microsoft.com/office/drawing/2014/main" id="{2675489A-1B35-4952-AF7E-3B4CC37E1359}"/>
              </a:ext>
              <a:ext uri="{C183D7F6-B498-43B3-948B-1728B52AA6E4}">
                <adec:decorative xmlns:adec="http://schemas.microsoft.com/office/drawing/2017/decorative" val="1"/>
              </a:ext>
            </a:extLst>
          </p:cNvPr>
          <p:cNvCxnSpPr>
            <a:cxnSpLocks/>
          </p:cNvCxnSpPr>
          <p:nvPr/>
        </p:nvCxnSpPr>
        <p:spPr>
          <a:xfrm>
            <a:off x="6155026" y="3830685"/>
            <a:ext cx="952282" cy="0"/>
          </a:xfrm>
          <a:prstGeom prst="straightConnector1">
            <a:avLst/>
          </a:prstGeom>
          <a:noFill/>
          <a:ln w="38100">
            <a:solidFill>
              <a:schemeClr val="accent6"/>
            </a:solidFill>
            <a:round/>
            <a:headEnd type="triangle" w="med" len="med"/>
            <a:tailEnd/>
          </a:ln>
        </p:spPr>
      </p:cxn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9912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US"/>
              <a:t>Configuring with designers</a:t>
            </a:r>
            <a:r>
              <a:rPr lang="en-AU"/>
              <a:t> » Analysis Services query designers</a:t>
            </a:r>
            <a:endParaRPr lang="en-US"/>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In the Analysis Services query designers, parameterize the filter by checking the </a:t>
            </a:r>
            <a:r>
              <a:rPr lang="en-US" b="1"/>
              <a:t>Parameter</a:t>
            </a:r>
            <a:r>
              <a:rPr lang="en-US"/>
              <a:t> checkbox</a:t>
            </a:r>
          </a:p>
          <a:p>
            <a:r>
              <a:rPr lang="en-US"/>
              <a:t>Parameterized filters automatically create report parameters to prompt the user at report execution time</a:t>
            </a:r>
          </a:p>
          <a:p>
            <a:pPr lvl="1"/>
            <a:r>
              <a:rPr lang="en-US"/>
              <a:t>A hidden dataset is automatically generated to provide available values for the dropdown list</a:t>
            </a:r>
          </a:p>
        </p:txBody>
      </p:sp>
      <p:pic>
        <p:nvPicPr>
          <p:cNvPr id="10" name="Picture 9">
            <a:extLst>
              <a:ext uri="{FF2B5EF4-FFF2-40B4-BE49-F238E27FC236}">
                <a16:creationId xmlns:a16="http://schemas.microsoft.com/office/drawing/2014/main" id="{D5E65E7A-C284-44DC-9B08-D1DFF4A06E12}"/>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774923" y="4751351"/>
            <a:ext cx="8306931" cy="1603655"/>
          </a:xfrm>
          <a:prstGeom prst="rect">
            <a:avLst/>
          </a:prstGeom>
        </p:spPr>
      </p:pic>
      <p:cxnSp>
        <p:nvCxnSpPr>
          <p:cNvPr id="11" name="Straight Arrow Connector 10">
            <a:extLst>
              <a:ext uri="{FF2B5EF4-FFF2-40B4-BE49-F238E27FC236}">
                <a16:creationId xmlns:a16="http://schemas.microsoft.com/office/drawing/2014/main" id="{AC8781CB-70DD-46A8-8938-F99F31ED2094}"/>
              </a:ext>
              <a:ext uri="{C183D7F6-B498-43B3-948B-1728B52AA6E4}">
                <adec:decorative xmlns:adec="http://schemas.microsoft.com/office/drawing/2017/decorative" val="1"/>
              </a:ext>
            </a:extLst>
          </p:cNvPr>
          <p:cNvCxnSpPr>
            <a:cxnSpLocks/>
          </p:cNvCxnSpPr>
          <p:nvPr/>
        </p:nvCxnSpPr>
        <p:spPr>
          <a:xfrm>
            <a:off x="8266670" y="5288782"/>
            <a:ext cx="1126640" cy="0"/>
          </a:xfrm>
          <a:prstGeom prst="straightConnector1">
            <a:avLst/>
          </a:prstGeom>
          <a:noFill/>
          <a:ln w="38100">
            <a:solidFill>
              <a:schemeClr val="accent6"/>
            </a:solidFill>
            <a:round/>
            <a:headEnd type="triangle" w="med" len="med"/>
            <a:tailEnd/>
          </a:ln>
        </p:spPr>
      </p:cxn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78713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en-US"/>
              <a:t>Working with parameters</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en-US"/>
              <a:t>Configuring with designers</a:t>
            </a:r>
            <a:r>
              <a:rPr lang="en-AU"/>
              <a:t> » Analysis Services query designers » DAX</a:t>
            </a:r>
            <a:endParaRPr lang="en-US"/>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en-US"/>
              <a:t>For the DAX query designer, if the parameter supports multi-selection, on the toolbar, enable it</a:t>
            </a:r>
          </a:p>
          <a:p>
            <a:endParaRPr lang="en-US"/>
          </a:p>
        </p:txBody>
      </p:sp>
      <p:pic>
        <p:nvPicPr>
          <p:cNvPr id="12" name="Picture 11">
            <a:extLst>
              <a:ext uri="{FF2B5EF4-FFF2-40B4-BE49-F238E27FC236}">
                <a16:creationId xmlns:a16="http://schemas.microsoft.com/office/drawing/2014/main" id="{D4A98E56-6D3F-411A-92C2-6A916B11548D}"/>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91504" y="3537948"/>
            <a:ext cx="10445340" cy="922828"/>
          </a:xfrm>
          <a:prstGeom prst="rect">
            <a:avLst/>
          </a:prstGeom>
        </p:spPr>
      </p:pic>
      <p:cxnSp>
        <p:nvCxnSpPr>
          <p:cNvPr id="13" name="Straight Arrow Connector 12">
            <a:extLst>
              <a:ext uri="{FF2B5EF4-FFF2-40B4-BE49-F238E27FC236}">
                <a16:creationId xmlns:a16="http://schemas.microsoft.com/office/drawing/2014/main" id="{6F55EF14-84ED-499A-B791-BEFB1625F379}"/>
              </a:ext>
              <a:ext uri="{C183D7F6-B498-43B3-948B-1728B52AA6E4}">
                <adec:decorative xmlns:adec="http://schemas.microsoft.com/office/drawing/2017/decorative" val="1"/>
              </a:ext>
            </a:extLst>
          </p:cNvPr>
          <p:cNvCxnSpPr>
            <a:cxnSpLocks/>
          </p:cNvCxnSpPr>
          <p:nvPr/>
        </p:nvCxnSpPr>
        <p:spPr>
          <a:xfrm flipV="1">
            <a:off x="7370921" y="3262183"/>
            <a:ext cx="0" cy="735228"/>
          </a:xfrm>
          <a:prstGeom prst="straightConnector1">
            <a:avLst/>
          </a:prstGeom>
          <a:noFill/>
          <a:ln w="38100">
            <a:solidFill>
              <a:schemeClr val="accent6"/>
            </a:solidFill>
            <a:round/>
            <a:headEnd type="triangle" w="med" len="med"/>
            <a:tailEnd/>
          </a:ln>
        </p:spPr>
      </p:cxnSp>
      <p:pic>
        <p:nvPicPr>
          <p:cNvPr id="10" name="Picture 9">
            <a:extLst>
              <a:ext uri="{FF2B5EF4-FFF2-40B4-BE49-F238E27FC236}">
                <a16:creationId xmlns:a16="http://schemas.microsoft.com/office/drawing/2014/main" id="{D5E65E7A-C284-44DC-9B08-D1DFF4A06E1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774923" y="4751351"/>
            <a:ext cx="8306931" cy="1603655"/>
          </a:xfrm>
          <a:prstGeom prst="rect">
            <a:avLst/>
          </a:prstGeom>
        </p:spPr>
      </p:pic>
      <p:cxnSp>
        <p:nvCxnSpPr>
          <p:cNvPr id="11" name="Straight Arrow Connector 10">
            <a:extLst>
              <a:ext uri="{FF2B5EF4-FFF2-40B4-BE49-F238E27FC236}">
                <a16:creationId xmlns:a16="http://schemas.microsoft.com/office/drawing/2014/main" id="{AC8781CB-70DD-46A8-8938-F99F31ED2094}"/>
              </a:ext>
              <a:ext uri="{C183D7F6-B498-43B3-948B-1728B52AA6E4}">
                <adec:decorative xmlns:adec="http://schemas.microsoft.com/office/drawing/2017/decorative" val="1"/>
              </a:ext>
            </a:extLst>
          </p:cNvPr>
          <p:cNvCxnSpPr>
            <a:cxnSpLocks/>
          </p:cNvCxnSpPr>
          <p:nvPr/>
        </p:nvCxnSpPr>
        <p:spPr>
          <a:xfrm>
            <a:off x="8266670" y="5288782"/>
            <a:ext cx="1126640" cy="0"/>
          </a:xfrm>
          <a:prstGeom prst="straightConnector1">
            <a:avLst/>
          </a:prstGeom>
          <a:noFill/>
          <a:ln w="38100">
            <a:solidFill>
              <a:schemeClr val="accent6"/>
            </a:solidFill>
            <a:round/>
            <a:headEnd type="triangle" w="med" len="med"/>
            <a:tailEnd/>
          </a:ln>
        </p:spPr>
      </p:cxn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8178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en-US"/>
              <a:t>Lab 04A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en-US"/>
              <a:t>45 minutes</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en-US" sz="4400"/>
              <a:t>Work with Parameters</a:t>
            </a:r>
          </a:p>
          <a:p>
            <a:pPr marL="0" indent="0">
              <a:buNone/>
            </a:pPr>
            <a:r>
              <a:rPr lang="en-US">
                <a:solidFill>
                  <a:schemeClr val="accent6"/>
                </a:solidFill>
              </a:rPr>
              <a:t>You must successfully complete </a:t>
            </a:r>
            <a:r>
              <a:rPr lang="en-US" b="1">
                <a:solidFill>
                  <a:schemeClr val="accent6"/>
                </a:solidFill>
              </a:rPr>
              <a:t>Lab 03A </a:t>
            </a:r>
            <a:r>
              <a:rPr lang="en-US">
                <a:solidFill>
                  <a:schemeClr val="accent6"/>
                </a:solidFill>
              </a:rPr>
              <a:t>before commencing this lab</a:t>
            </a:r>
          </a:p>
          <a:p>
            <a:pPr marL="0" indent="0">
              <a:buNone/>
            </a:pPr>
            <a:r>
              <a:rPr lang="en-US"/>
              <a:t>Lab document available at &lt;CourseFolder&gt;\PowerBIPRIAD\Lab04A</a:t>
            </a:r>
          </a:p>
          <a:p>
            <a:pPr marL="363538" indent="-363538">
              <a:spcBef>
                <a:spcPts val="2400"/>
              </a:spcBef>
              <a:buFont typeface="+mj-lt"/>
              <a:buAutoNum type="arabicPeriod"/>
            </a:pPr>
            <a:r>
              <a:rPr lang="en-US" sz="1800"/>
              <a:t>Add a query parameter</a:t>
            </a:r>
          </a:p>
          <a:p>
            <a:pPr marL="363538" indent="-363538">
              <a:buFont typeface="+mj-lt"/>
              <a:buAutoNum type="arabicPeriod"/>
            </a:pPr>
            <a:r>
              <a:rPr lang="en-US" sz="1800"/>
              <a:t>Configure available values</a:t>
            </a:r>
          </a:p>
          <a:p>
            <a:pPr marL="363538" indent="-363538">
              <a:buFont typeface="+mj-lt"/>
              <a:buAutoNum type="arabicPeriod"/>
            </a:pPr>
            <a:r>
              <a:rPr lang="en-US" sz="1800"/>
              <a:t>Configure default values</a:t>
            </a:r>
          </a:p>
          <a:p>
            <a:pPr marL="363538" indent="-363538">
              <a:buFont typeface="+mj-lt"/>
              <a:buAutoNum type="arabicPeriod"/>
            </a:pPr>
            <a:r>
              <a:rPr lang="en-US" sz="1800"/>
              <a:t>Configure an All item</a:t>
            </a:r>
          </a:p>
          <a:p>
            <a:pPr marL="363538" indent="-363538">
              <a:buFont typeface="+mj-lt"/>
              <a:buAutoNum type="arabicPeriod"/>
            </a:pPr>
            <a:r>
              <a:rPr lang="en-US" sz="1800"/>
              <a:t>Configure cascading parameters</a:t>
            </a:r>
          </a:p>
          <a:p>
            <a:pPr marL="363538" indent="-363538">
              <a:buFont typeface="+mj-lt"/>
              <a:buAutoNum type="arabicPeriod"/>
            </a:pPr>
            <a:r>
              <a:rPr lang="en-US" sz="1800"/>
              <a:t>Configure multi-value parameters</a:t>
            </a:r>
          </a:p>
          <a:p>
            <a:pPr marL="363538" indent="-363538">
              <a:buFont typeface="+mj-lt"/>
              <a:buAutoNum type="arabicPeriod"/>
            </a:pPr>
            <a:r>
              <a:rPr lang="en-US" sz="1800"/>
              <a:t>Publish the report</a:t>
            </a:r>
          </a:p>
          <a:p>
            <a:endParaRPr lang="en-US"/>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9770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6FD0F1-01D0-4CCF-8213-598F1BD5A975}"/>
              </a:ext>
            </a:extLst>
          </p:cNvPr>
          <p:cNvSpPr>
            <a:spLocks noGrp="1"/>
          </p:cNvSpPr>
          <p:nvPr>
            <p:ph type="title"/>
          </p:nvPr>
        </p:nvSpPr>
        <p:spPr/>
        <p:txBody>
          <a:bodyPr/>
          <a:lstStyle/>
          <a:p>
            <a:r>
              <a:rPr lang="en-US"/>
              <a:t>Resources</a:t>
            </a:r>
          </a:p>
        </p:txBody>
      </p:sp>
      <p:sp>
        <p:nvSpPr>
          <p:cNvPr id="8" name="Text Placeholder 7" hidden="1">
            <a:extLst>
              <a:ext uri="{FF2B5EF4-FFF2-40B4-BE49-F238E27FC236}">
                <a16:creationId xmlns:a16="http://schemas.microsoft.com/office/drawing/2014/main" id="{C80449DB-2093-4D09-83BE-46B0F6ADC293}"/>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E09514D2-4274-40DC-830D-CDB149B21503}"/>
              </a:ext>
            </a:extLst>
          </p:cNvPr>
          <p:cNvSpPr>
            <a:spLocks noGrp="1"/>
          </p:cNvSpPr>
          <p:nvPr>
            <p:ph idx="1"/>
          </p:nvPr>
        </p:nvSpPr>
        <p:spPr/>
        <p:txBody>
          <a:bodyPr/>
          <a:lstStyle/>
          <a:p>
            <a:r>
              <a:rPr lang="en-US"/>
              <a:t>Report parameters in Power BI Report Builder</a:t>
            </a:r>
          </a:p>
          <a:p>
            <a:pPr lvl="1"/>
            <a:r>
              <a:rPr lang="en-US">
                <a:hlinkClick r:id="rId2"/>
              </a:rPr>
              <a:t>https://docs.microsoft.com/power-bi/report-builder-parameters</a:t>
            </a:r>
            <a:endParaRPr lang="en-US"/>
          </a:p>
          <a:p>
            <a:r>
              <a:rPr lang="en-US"/>
              <a:t>Create parameters for paginated reports in the Power BI service</a:t>
            </a:r>
          </a:p>
          <a:p>
            <a:pPr lvl="1"/>
            <a:r>
              <a:rPr lang="en-US">
                <a:hlinkClick r:id="rId3"/>
              </a:rPr>
              <a:t>https://docs.microsoft.com/power-bi/paginated-reports-parameters</a:t>
            </a:r>
            <a:endParaRPr lang="en-US"/>
          </a:p>
          <a:p>
            <a:r>
              <a:rPr lang="en-US"/>
              <a:t>Use cascading parameters in paginated reports</a:t>
            </a:r>
          </a:p>
          <a:p>
            <a:pPr lvl="1"/>
            <a:r>
              <a:rPr lang="en-US">
                <a:hlinkClick r:id="rId4"/>
              </a:rPr>
              <a:t>https://docs.microsoft.com/power-bi/guidance/paginated-report-cascading-parameter</a:t>
            </a:r>
            <a:endParaRPr lang="en-US"/>
          </a:p>
          <a:p>
            <a:endParaRPr lang="en-US"/>
          </a:p>
        </p:txBody>
      </p:sp>
      <p:sp>
        <p:nvSpPr>
          <p:cNvPr id="5" name="Footer Placeholder 4">
            <a:extLst>
              <a:ext uri="{FF2B5EF4-FFF2-40B4-BE49-F238E27FC236}">
                <a16:creationId xmlns:a16="http://schemas.microsoft.com/office/drawing/2014/main" id="{9B374717-8850-481B-BAF5-4EC5DA25B88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36025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en-US"/>
              <a:t>Questions?</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54072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a:ea typeface="+mn-ea"/>
                <a:cs typeface="+mn-cs"/>
              </a:rPr>
              <a:t>Power BI </a:t>
            </a:r>
            <a:br>
              <a:rPr lang="en-US">
                <a:solidFill>
                  <a:srgbClr val="F2C811"/>
                </a:solidFill>
                <a:ea typeface="+mn-ea"/>
                <a:cs typeface="+mn-cs"/>
              </a:rPr>
            </a:br>
            <a:r>
              <a:rPr lang="en-US">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a:t>Module 05</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a:t>Visualizing Report Data</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p:txBody>
          <a:bodyPr/>
          <a:lstStyle/>
          <a:p>
            <a:r>
              <a:rPr lang="en-AU"/>
              <a:t>© 2022 Microsoft. All rights reserved. </a:t>
            </a:r>
          </a:p>
        </p:txBody>
      </p:sp>
    </p:spTree>
    <p:extLst>
      <p:ext uri="{BB962C8B-B14F-4D97-AF65-F5344CB8AC3E}">
        <p14:creationId xmlns:p14="http://schemas.microsoft.com/office/powerpoint/2010/main" val="328788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EC56-06F6-457A-B573-6F7C480A50A0}"/>
              </a:ext>
            </a:extLst>
          </p:cNvPr>
          <p:cNvSpPr>
            <a:spLocks noGrp="1"/>
          </p:cNvSpPr>
          <p:nvPr>
            <p:ph type="title"/>
          </p:nvPr>
        </p:nvSpPr>
        <p:spPr/>
        <p:txBody>
          <a:bodyPr/>
          <a:lstStyle/>
          <a:p>
            <a:r>
              <a:rPr lang="en-US"/>
              <a:t>Resources</a:t>
            </a:r>
          </a:p>
        </p:txBody>
      </p:sp>
      <p:sp>
        <p:nvSpPr>
          <p:cNvPr id="9" name="Text Placeholder 8">
            <a:extLst>
              <a:ext uri="{FF2B5EF4-FFF2-40B4-BE49-F238E27FC236}">
                <a16:creationId xmlns:a16="http://schemas.microsoft.com/office/drawing/2014/main" id="{3B99E991-73B3-4876-8C1E-D77E450BFDF3}"/>
              </a:ext>
            </a:extLst>
          </p:cNvPr>
          <p:cNvSpPr>
            <a:spLocks noGrp="1"/>
          </p:cNvSpPr>
          <p:nvPr>
            <p:ph type="body" sz="quarter" idx="10"/>
          </p:nvPr>
        </p:nvSpPr>
        <p:spPr/>
        <p:txBody>
          <a:bodyPr/>
          <a:lstStyle/>
          <a:p>
            <a:r>
              <a:rPr lang="en-US"/>
              <a:t>Online course</a:t>
            </a:r>
          </a:p>
        </p:txBody>
      </p:sp>
      <p:sp>
        <p:nvSpPr>
          <p:cNvPr id="6" name="Content Placeholder 5">
            <a:extLst>
              <a:ext uri="{FF2B5EF4-FFF2-40B4-BE49-F238E27FC236}">
                <a16:creationId xmlns:a16="http://schemas.microsoft.com/office/drawing/2014/main" id="{266974A9-F0B9-4A88-A91C-B2F693760298}"/>
              </a:ext>
            </a:extLst>
          </p:cNvPr>
          <p:cNvSpPr>
            <a:spLocks noGrp="1"/>
          </p:cNvSpPr>
          <p:nvPr>
            <p:ph idx="1"/>
          </p:nvPr>
        </p:nvSpPr>
        <p:spPr/>
        <p:txBody>
          <a:bodyPr vert="horz" lIns="91440" tIns="45720" rIns="91440" bIns="45720" rtlCol="0" anchor="t">
            <a:noAutofit/>
          </a:bodyPr>
          <a:lstStyle/>
          <a:p>
            <a:r>
              <a:rPr lang="en-US"/>
              <a:t>This course is available to watch online, free of charge</a:t>
            </a:r>
          </a:p>
          <a:p>
            <a:r>
              <a:rPr lang="en-US"/>
              <a:t>Check out all 26 videos, including bonus content</a:t>
            </a:r>
            <a:endParaRPr lang="en-US">
              <a:cs typeface="Segoe UI"/>
            </a:endParaRPr>
          </a:p>
          <a:p>
            <a:r>
              <a:rPr lang="en-US">
                <a:hlinkClick r:id="rId3"/>
              </a:rPr>
              <a:t>https://aka.ms/priad-online-course</a:t>
            </a:r>
            <a:endParaRPr lang="en-US"/>
          </a:p>
          <a:p>
            <a:endParaRPr lang="en-US"/>
          </a:p>
          <a:p>
            <a:endParaRPr lang="en-US"/>
          </a:p>
          <a:p>
            <a:endParaRPr lang="en-US"/>
          </a:p>
          <a:p>
            <a:endParaRPr lang="en-US"/>
          </a:p>
        </p:txBody>
      </p:sp>
      <p:pic>
        <p:nvPicPr>
          <p:cNvPr id="8" name="Picture 7">
            <a:extLst>
              <a:ext uri="{FF2B5EF4-FFF2-40B4-BE49-F238E27FC236}">
                <a16:creationId xmlns:a16="http://schemas.microsoft.com/office/drawing/2014/main" id="{052A2876-CDB7-439C-9B40-3B8894941D0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9200" y="3653788"/>
            <a:ext cx="8736292" cy="4248424"/>
          </a:xfrm>
          <a:prstGeom prst="rect">
            <a:avLst/>
          </a:prstGeom>
        </p:spPr>
      </p:pic>
      <p:sp>
        <p:nvSpPr>
          <p:cNvPr id="5" name="Footer Placeholder 4">
            <a:extLst>
              <a:ext uri="{FF2B5EF4-FFF2-40B4-BE49-F238E27FC236}">
                <a16:creationId xmlns:a16="http://schemas.microsoft.com/office/drawing/2014/main" id="{71204A5C-ECC8-4BFD-985D-1C577D37A8F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42524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en-US"/>
              <a:t>Module outline</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en-US"/>
              <a:t>05: Visualizing Report Data</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en-US"/>
              <a:t>Visualizing report data</a:t>
            </a:r>
          </a:p>
          <a:p>
            <a:r>
              <a:rPr lang="en-US"/>
              <a:t>Creating data regions</a:t>
            </a:r>
          </a:p>
          <a:p>
            <a:r>
              <a:rPr lang="en-US"/>
              <a:t>Creating data visualizations</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66234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52D4C3-BC19-4BFF-8A35-AC5447FC1791}"/>
              </a:ext>
            </a:extLst>
          </p:cNvPr>
          <p:cNvSpPr>
            <a:spLocks noGrp="1"/>
          </p:cNvSpPr>
          <p:nvPr>
            <p:ph type="title"/>
          </p:nvPr>
        </p:nvSpPr>
        <p:spPr/>
        <p:txBody>
          <a:bodyPr/>
          <a:lstStyle/>
          <a:p>
            <a:r>
              <a:rPr lang="en-US"/>
              <a:t>Visualizing report data</a:t>
            </a:r>
          </a:p>
        </p:txBody>
      </p:sp>
      <p:sp>
        <p:nvSpPr>
          <p:cNvPr id="8" name="Text Placeholder 7" hidden="1">
            <a:extLst>
              <a:ext uri="{FF2B5EF4-FFF2-40B4-BE49-F238E27FC236}">
                <a16:creationId xmlns:a16="http://schemas.microsoft.com/office/drawing/2014/main" id="{72ABC496-B2C1-4E1A-9270-37C2BD8D471A}"/>
              </a:ext>
            </a:extLst>
          </p:cNvPr>
          <p:cNvSpPr>
            <a:spLocks noGrp="1"/>
          </p:cNvSpPr>
          <p:nvPr>
            <p:ph type="body" sz="quarter" idx="10"/>
          </p:nvPr>
        </p:nvSpPr>
        <p:spPr/>
        <p:txBody>
          <a:bodyPr/>
          <a:lstStyle/>
          <a:p>
            <a:endParaRPr lang="en-US" sz="2400"/>
          </a:p>
        </p:txBody>
      </p:sp>
      <p:sp>
        <p:nvSpPr>
          <p:cNvPr id="7" name="Content Placeholder 6">
            <a:extLst>
              <a:ext uri="{FF2B5EF4-FFF2-40B4-BE49-F238E27FC236}">
                <a16:creationId xmlns:a16="http://schemas.microsoft.com/office/drawing/2014/main" id="{77C2787E-A16E-4E8F-8841-A575A6D5A596}"/>
              </a:ext>
            </a:extLst>
          </p:cNvPr>
          <p:cNvSpPr>
            <a:spLocks noGrp="1"/>
          </p:cNvSpPr>
          <p:nvPr>
            <p:ph idx="1"/>
          </p:nvPr>
        </p:nvSpPr>
        <p:spPr/>
        <p:txBody>
          <a:bodyPr/>
          <a:lstStyle/>
          <a:p>
            <a:r>
              <a:rPr lang="en-US"/>
              <a:t>The </a:t>
            </a:r>
            <a:r>
              <a:rPr lang="en-US" b="1"/>
              <a:t>Insert</a:t>
            </a:r>
            <a:r>
              <a:rPr lang="en-US"/>
              <a:t> ribbon tab contains nine templates to visualize data:</a:t>
            </a:r>
          </a:p>
          <a:p>
            <a:endParaRPr lang="en-US"/>
          </a:p>
        </p:txBody>
      </p:sp>
      <p:pic>
        <p:nvPicPr>
          <p:cNvPr id="9" name="Picture 8">
            <a:extLst>
              <a:ext uri="{FF2B5EF4-FFF2-40B4-BE49-F238E27FC236}">
                <a16:creationId xmlns:a16="http://schemas.microsoft.com/office/drawing/2014/main" id="{07B17AC8-8B35-4BBB-AB59-5AC470127D3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5435" y="3021541"/>
            <a:ext cx="10836503" cy="1549059"/>
          </a:xfrm>
          <a:prstGeom prst="rect">
            <a:avLst/>
          </a:prstGeom>
        </p:spPr>
      </p:pic>
      <p:sp>
        <p:nvSpPr>
          <p:cNvPr id="10" name="Rectangle 9">
            <a:extLst>
              <a:ext uri="{FF2B5EF4-FFF2-40B4-BE49-F238E27FC236}">
                <a16:creationId xmlns:a16="http://schemas.microsoft.com/office/drawing/2014/main" id="{EFB405DE-CACC-4388-B65B-57099677A03B}"/>
              </a:ext>
              <a:ext uri="{C183D7F6-B498-43B3-948B-1728B52AA6E4}">
                <adec:decorative xmlns:adec="http://schemas.microsoft.com/office/drawing/2017/decorative" val="1"/>
              </a:ext>
            </a:extLst>
          </p:cNvPr>
          <p:cNvSpPr/>
          <p:nvPr/>
        </p:nvSpPr>
        <p:spPr>
          <a:xfrm>
            <a:off x="704338" y="2804986"/>
            <a:ext cx="6054810" cy="196472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CD6CF01-5E28-4DD4-BE7E-500852A85680}"/>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23335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Visualizing report data</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(Continued)</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p:txBody>
          <a:bodyPr/>
          <a:lstStyle/>
          <a:p>
            <a:r>
              <a:rPr lang="en-US"/>
              <a:t>The </a:t>
            </a:r>
            <a:r>
              <a:rPr lang="en-US" b="1"/>
              <a:t>Insert</a:t>
            </a:r>
            <a:r>
              <a:rPr lang="en-US"/>
              <a:t> ribbon tab contains nine templates to visualize data:</a:t>
            </a:r>
          </a:p>
          <a:p>
            <a:endParaRPr lang="en-US"/>
          </a:p>
        </p:txBody>
      </p:sp>
      <p:graphicFrame>
        <p:nvGraphicFramePr>
          <p:cNvPr id="6" name="Table 5">
            <a:extLst>
              <a:ext uri="{FF2B5EF4-FFF2-40B4-BE49-F238E27FC236}">
                <a16:creationId xmlns:a16="http://schemas.microsoft.com/office/drawing/2014/main" id="{CBE56E59-C648-4FFB-BAAF-1B8D8F63D989}"/>
              </a:ext>
            </a:extLst>
          </p:cNvPr>
          <p:cNvGraphicFramePr>
            <a:graphicFrameLocks noGrp="1"/>
          </p:cNvGraphicFramePr>
          <p:nvPr>
            <p:extLst>
              <p:ext uri="{D42A27DB-BD31-4B8C-83A1-F6EECF244321}">
                <p14:modId xmlns:p14="http://schemas.microsoft.com/office/powerpoint/2010/main" val="73721819"/>
              </p:ext>
            </p:extLst>
          </p:nvPr>
        </p:nvGraphicFramePr>
        <p:xfrm>
          <a:off x="851903" y="2856347"/>
          <a:ext cx="2484422" cy="1483360"/>
        </p:xfrm>
        <a:graphic>
          <a:graphicData uri="http://schemas.openxmlformats.org/drawingml/2006/table">
            <a:tbl>
              <a:tblPr firstRow="1" bandRow="1">
                <a:tableStyleId>{21E4AEA4-8DFA-4A89-87EB-49C32662AFE0}</a:tableStyleId>
              </a:tblPr>
              <a:tblGrid>
                <a:gridCol w="2484422">
                  <a:extLst>
                    <a:ext uri="{9D8B030D-6E8A-4147-A177-3AD203B41FA5}">
                      <a16:colId xmlns:a16="http://schemas.microsoft.com/office/drawing/2014/main" val="1541012296"/>
                    </a:ext>
                  </a:extLst>
                </a:gridCol>
              </a:tblGrid>
              <a:tr h="370840">
                <a:tc>
                  <a:txBody>
                    <a:bodyPr/>
                    <a:lstStyle/>
                    <a:p>
                      <a:r>
                        <a:rPr lang="en-US" noProof="0"/>
                        <a:t>Data regions</a:t>
                      </a:r>
                    </a:p>
                  </a:txBody>
                  <a:tcPr>
                    <a:solidFill>
                      <a:schemeClr val="tx1"/>
                    </a:solidFill>
                  </a:tcPr>
                </a:tc>
                <a:extLst>
                  <a:ext uri="{0D108BD9-81ED-4DB2-BD59-A6C34878D82A}">
                    <a16:rowId xmlns:a16="http://schemas.microsoft.com/office/drawing/2014/main" val="402806191"/>
                  </a:ext>
                </a:extLst>
              </a:tr>
              <a:tr h="370840">
                <a:tc>
                  <a:txBody>
                    <a:bodyPr/>
                    <a:lstStyle/>
                    <a:p>
                      <a:r>
                        <a:rPr lang="en-US" sz="1800" baseline="0" noProof="0"/>
                        <a:t>Table</a:t>
                      </a:r>
                    </a:p>
                  </a:txBody>
                  <a:tcPr/>
                </a:tc>
                <a:extLst>
                  <a:ext uri="{0D108BD9-81ED-4DB2-BD59-A6C34878D82A}">
                    <a16:rowId xmlns:a16="http://schemas.microsoft.com/office/drawing/2014/main" val="1426324114"/>
                  </a:ext>
                </a:extLst>
              </a:tr>
              <a:tr h="370840">
                <a:tc>
                  <a:txBody>
                    <a:bodyPr/>
                    <a:lstStyle/>
                    <a:p>
                      <a:r>
                        <a:rPr lang="en-US" sz="1800" baseline="0" noProof="0"/>
                        <a:t>Matrix</a:t>
                      </a: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aseline="0" noProof="0"/>
                        <a:t>List</a:t>
                      </a:r>
                    </a:p>
                  </a:txBody>
                  <a:tcPr/>
                </a:tc>
                <a:extLst>
                  <a:ext uri="{0D108BD9-81ED-4DB2-BD59-A6C34878D82A}">
                    <a16:rowId xmlns:a16="http://schemas.microsoft.com/office/drawing/2014/main" val="602290053"/>
                  </a:ext>
                </a:extLst>
              </a:tr>
            </a:tbl>
          </a:graphicData>
        </a:graphic>
      </p:graphicFrame>
      <p:grpSp>
        <p:nvGrpSpPr>
          <p:cNvPr id="7" name="Group 6">
            <a:extLst>
              <a:ext uri="{FF2B5EF4-FFF2-40B4-BE49-F238E27FC236}">
                <a16:creationId xmlns:a16="http://schemas.microsoft.com/office/drawing/2014/main" id="{CDF7121B-BBD1-45BA-B333-DFD9FAF41D09}"/>
              </a:ext>
              <a:ext uri="{C183D7F6-B498-43B3-948B-1728B52AA6E4}">
                <adec:decorative xmlns:adec="http://schemas.microsoft.com/office/drawing/2017/decorative" val="1"/>
              </a:ext>
            </a:extLst>
          </p:cNvPr>
          <p:cNvGrpSpPr/>
          <p:nvPr/>
        </p:nvGrpSpPr>
        <p:grpSpPr>
          <a:xfrm>
            <a:off x="851903" y="4728187"/>
            <a:ext cx="2484422" cy="1371186"/>
            <a:chOff x="851903" y="4728187"/>
            <a:chExt cx="2484422" cy="1371186"/>
          </a:xfrm>
        </p:grpSpPr>
        <p:sp>
          <p:nvSpPr>
            <p:cNvPr id="8" name="Right Brace 7" descr="Data regions are all...">
              <a:extLst>
                <a:ext uri="{FF2B5EF4-FFF2-40B4-BE49-F238E27FC236}">
                  <a16:creationId xmlns:a16="http://schemas.microsoft.com/office/drawing/2014/main" id="{D9E2B646-8E0D-44A5-B942-9B4744FFA16D}"/>
                </a:ext>
                <a:ext uri="{C183D7F6-B498-43B3-948B-1728B52AA6E4}">
                  <adec:decorative xmlns:adec="http://schemas.microsoft.com/office/drawing/2017/decorative" val="0"/>
                </a:ext>
              </a:extLst>
            </p:cNvPr>
            <p:cNvSpPr/>
            <p:nvPr/>
          </p:nvSpPr>
          <p:spPr>
            <a:xfrm rot="5400000">
              <a:off x="1926334" y="3653756"/>
              <a:ext cx="335560" cy="2484422"/>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 Box 18">
              <a:extLst>
                <a:ext uri="{FF2B5EF4-FFF2-40B4-BE49-F238E27FC236}">
                  <a16:creationId xmlns:a16="http://schemas.microsoft.com/office/drawing/2014/main" id="{45DC4370-64C7-4B46-B07A-36A1518432E8}"/>
                </a:ext>
              </a:extLst>
            </p:cNvPr>
            <p:cNvSpPr txBox="1">
              <a:spLocks noChangeArrowheads="1"/>
            </p:cNvSpPr>
            <p:nvPr/>
          </p:nvSpPr>
          <p:spPr bwMode="auto">
            <a:xfrm>
              <a:off x="1246966" y="5176043"/>
              <a:ext cx="1694296" cy="923330"/>
            </a:xfrm>
            <a:prstGeom prst="rect">
              <a:avLst/>
            </a:prstGeom>
            <a:noFill/>
            <a:ln w="9525">
              <a:noFill/>
              <a:miter lim="800000"/>
              <a:headEnd/>
              <a:tailEnd type="none" w="lg" len="lg"/>
            </a:ln>
          </p:spPr>
          <p:txBody>
            <a:bodyPr wrap="square">
              <a:spAutoFit/>
            </a:bodyPr>
            <a:lstStyle/>
            <a:p>
              <a:pPr algn="ctr" defTabSz="914363">
                <a:spcBef>
                  <a:spcPct val="50000"/>
                </a:spcBef>
              </a:pPr>
              <a:r>
                <a:rPr lang="en-US"/>
                <a:t>Variants of the </a:t>
              </a:r>
              <a:r>
                <a:rPr lang="en-US" b="1"/>
                <a:t>Tablix</a:t>
              </a:r>
              <a:r>
                <a:rPr lang="en-US"/>
                <a:t> data region</a:t>
              </a:r>
            </a:p>
          </p:txBody>
        </p:sp>
      </p:grpSp>
      <p:graphicFrame>
        <p:nvGraphicFramePr>
          <p:cNvPr id="10" name="Table 9">
            <a:extLst>
              <a:ext uri="{FF2B5EF4-FFF2-40B4-BE49-F238E27FC236}">
                <a16:creationId xmlns:a16="http://schemas.microsoft.com/office/drawing/2014/main" id="{3B29C393-D40B-4034-A8F7-5C2B8986219F}"/>
              </a:ext>
            </a:extLst>
          </p:cNvPr>
          <p:cNvGraphicFramePr>
            <a:graphicFrameLocks noGrp="1"/>
          </p:cNvGraphicFramePr>
          <p:nvPr>
            <p:extLst>
              <p:ext uri="{D42A27DB-BD31-4B8C-83A1-F6EECF244321}">
                <p14:modId xmlns:p14="http://schemas.microsoft.com/office/powerpoint/2010/main" val="4026277536"/>
              </p:ext>
            </p:extLst>
          </p:nvPr>
        </p:nvGraphicFramePr>
        <p:xfrm>
          <a:off x="4072050" y="2870640"/>
          <a:ext cx="2484422" cy="2595880"/>
        </p:xfrm>
        <a:graphic>
          <a:graphicData uri="http://schemas.openxmlformats.org/drawingml/2006/table">
            <a:tbl>
              <a:tblPr firstRow="1" bandRow="1">
                <a:tableStyleId>{21E4AEA4-8DFA-4A89-87EB-49C32662AFE0}</a:tableStyleId>
              </a:tblPr>
              <a:tblGrid>
                <a:gridCol w="2484422">
                  <a:extLst>
                    <a:ext uri="{9D8B030D-6E8A-4147-A177-3AD203B41FA5}">
                      <a16:colId xmlns:a16="http://schemas.microsoft.com/office/drawing/2014/main" val="1541012296"/>
                    </a:ext>
                  </a:extLst>
                </a:gridCol>
              </a:tblGrid>
              <a:tr h="370840">
                <a:tc>
                  <a:txBody>
                    <a:bodyPr/>
                    <a:lstStyle/>
                    <a:p>
                      <a:r>
                        <a:rPr lang="en-US" noProof="0"/>
                        <a:t>Data visualizations</a:t>
                      </a:r>
                    </a:p>
                  </a:txBody>
                  <a:tcPr>
                    <a:solidFill>
                      <a:schemeClr val="tx1"/>
                    </a:solidFill>
                  </a:tcPr>
                </a:tc>
                <a:extLst>
                  <a:ext uri="{0D108BD9-81ED-4DB2-BD59-A6C34878D82A}">
                    <a16:rowId xmlns:a16="http://schemas.microsoft.com/office/drawing/2014/main" val="402806191"/>
                  </a:ext>
                </a:extLst>
              </a:tr>
              <a:tr h="370840">
                <a:tc>
                  <a:txBody>
                    <a:bodyPr/>
                    <a:lstStyle/>
                    <a:p>
                      <a:r>
                        <a:rPr lang="en-US" sz="1800" baseline="0" noProof="0"/>
                        <a:t>Chart</a:t>
                      </a:r>
                    </a:p>
                  </a:txBody>
                  <a:tcPr/>
                </a:tc>
                <a:extLst>
                  <a:ext uri="{0D108BD9-81ED-4DB2-BD59-A6C34878D82A}">
                    <a16:rowId xmlns:a16="http://schemas.microsoft.com/office/drawing/2014/main" val="1426324114"/>
                  </a:ext>
                </a:extLst>
              </a:tr>
              <a:tr h="370840">
                <a:tc>
                  <a:txBody>
                    <a:bodyPr/>
                    <a:lstStyle/>
                    <a:p>
                      <a:r>
                        <a:rPr lang="en-US" sz="1800" baseline="0" noProof="0"/>
                        <a:t>Gauge</a:t>
                      </a: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aseline="0" noProof="0"/>
                        <a:t>Map</a:t>
                      </a:r>
                    </a:p>
                  </a:txBody>
                  <a:tcPr/>
                </a:tc>
                <a:extLst>
                  <a:ext uri="{0D108BD9-81ED-4DB2-BD59-A6C34878D82A}">
                    <a16:rowId xmlns:a16="http://schemas.microsoft.com/office/drawing/2014/main" val="60229005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aseline="0" noProof="0"/>
                        <a:t>Data bar</a:t>
                      </a:r>
                    </a:p>
                  </a:txBody>
                  <a:tcPr/>
                </a:tc>
                <a:extLst>
                  <a:ext uri="{0D108BD9-81ED-4DB2-BD59-A6C34878D82A}">
                    <a16:rowId xmlns:a16="http://schemas.microsoft.com/office/drawing/2014/main" val="159950117"/>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aseline="0" noProof="0"/>
                        <a:t>Sparkline</a:t>
                      </a:r>
                    </a:p>
                  </a:txBody>
                  <a:tcPr/>
                </a:tc>
                <a:extLst>
                  <a:ext uri="{0D108BD9-81ED-4DB2-BD59-A6C34878D82A}">
                    <a16:rowId xmlns:a16="http://schemas.microsoft.com/office/drawing/2014/main" val="161988236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aseline="0" noProof="0"/>
                        <a:t>Indicator</a:t>
                      </a:r>
                    </a:p>
                  </a:txBody>
                  <a:tcPr/>
                </a:tc>
                <a:extLst>
                  <a:ext uri="{0D108BD9-81ED-4DB2-BD59-A6C34878D82A}">
                    <a16:rowId xmlns:a16="http://schemas.microsoft.com/office/drawing/2014/main" val="2529497443"/>
                  </a:ext>
                </a:extLst>
              </a:tr>
            </a:tbl>
          </a:graphicData>
        </a:graphic>
      </p:graphicFrame>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29574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Visualizing report data</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(Continued)</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p:txBody>
          <a:bodyPr/>
          <a:lstStyle/>
          <a:p>
            <a:r>
              <a:rPr lang="en-US"/>
              <a:t>All data regions are variants of the Tablix</a:t>
            </a:r>
          </a:p>
          <a:p>
            <a:r>
              <a:rPr lang="en-US"/>
              <a:t>The Tablix enables flexible grid layout with groups</a:t>
            </a:r>
          </a:p>
          <a:p>
            <a:r>
              <a:rPr lang="en-US"/>
              <a:t>When rendered, it expands according to the dataset rows, and so the layout size is </a:t>
            </a:r>
            <a:r>
              <a:rPr lang="en-US" i="1"/>
              <a:t>dynamic</a:t>
            </a:r>
            <a:r>
              <a:rPr lang="en-US"/>
              <a:t>, and can overflow to multiple pages</a:t>
            </a:r>
          </a:p>
          <a:p>
            <a:r>
              <a:rPr lang="en-US"/>
              <a:t>In contrast, the layout size of data visualizations is fixed</a:t>
            </a:r>
          </a:p>
          <a:p>
            <a:endParaRPr lang="en-US"/>
          </a:p>
        </p:txBody>
      </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2913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p:txBody>
          <a:bodyPr/>
          <a:lstStyle/>
          <a:p>
            <a:r>
              <a:rPr lang="en-US"/>
              <a:t>Use the </a:t>
            </a:r>
            <a:r>
              <a:rPr lang="en-US" b="1"/>
              <a:t>Tablix</a:t>
            </a:r>
            <a:r>
              <a:rPr lang="en-US"/>
              <a:t> for flexible grid layouts</a:t>
            </a:r>
          </a:p>
          <a:p>
            <a:pPr lvl="1"/>
            <a:r>
              <a:rPr lang="en-US" b="1"/>
              <a:t>Table</a:t>
            </a:r>
            <a:r>
              <a:rPr lang="en-US"/>
              <a:t>: Fixed columns and dynamic rows</a:t>
            </a:r>
          </a:p>
          <a:p>
            <a:pPr lvl="1"/>
            <a:r>
              <a:rPr lang="en-US" b="1"/>
              <a:t>Matrix</a:t>
            </a:r>
            <a:r>
              <a:rPr lang="en-US"/>
              <a:t>: Dynamic columns and rows</a:t>
            </a:r>
          </a:p>
          <a:p>
            <a:pPr lvl="1"/>
            <a:r>
              <a:rPr lang="en-US" b="1"/>
              <a:t>List</a:t>
            </a:r>
            <a:r>
              <a:rPr lang="en-US"/>
              <a:t>: Used for free-form reports, possibly in conjunction with other data regions</a:t>
            </a:r>
          </a:p>
          <a:p>
            <a:r>
              <a:rPr lang="en-US"/>
              <a:t>Different types of groups can be configured:</a:t>
            </a:r>
          </a:p>
          <a:p>
            <a:pPr lvl="1"/>
            <a:r>
              <a:rPr lang="en-US"/>
              <a:t>Nested groups (used to present hierarchical data)</a:t>
            </a:r>
          </a:p>
          <a:p>
            <a:pPr lvl="1"/>
            <a:r>
              <a:rPr lang="en-US"/>
              <a:t>Adjacent groups</a:t>
            </a:r>
          </a:p>
          <a:p>
            <a:pPr lvl="1"/>
            <a:r>
              <a:rPr lang="en-US"/>
              <a:t>Recursive groups (parent-child)</a:t>
            </a:r>
          </a:p>
          <a:p>
            <a:endParaRPr lang="en-US"/>
          </a:p>
        </p:txBody>
      </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8844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 » Example</a:t>
            </a:r>
          </a:p>
        </p:txBody>
      </p:sp>
      <p:sp>
        <p:nvSpPr>
          <p:cNvPr id="6" name="Rounded Rectangle 6" descr="Animation shows two grids of data. The first grid has two columns: Customer and Growth. It has groupings by Retail and Wholesale. The second grid has three columns: Customer, 2018, 2019, and Total. While different shapes, it's possible to produce a single tablix that combines the structures of both. It's an example of nested and adjacent groupings in a single data region.">
            <a:extLst>
              <a:ext uri="{FF2B5EF4-FFF2-40B4-BE49-F238E27FC236}">
                <a16:creationId xmlns:a16="http://schemas.microsoft.com/office/drawing/2014/main" id="{0BC892C2-0F98-4D7E-A393-5853495762CE}"/>
              </a:ext>
            </a:extLst>
          </p:cNvPr>
          <p:cNvSpPr/>
          <p:nvPr/>
        </p:nvSpPr>
        <p:spPr bwMode="blackWhite">
          <a:xfrm>
            <a:off x="1733993" y="2964815"/>
            <a:ext cx="8610600" cy="3576429"/>
          </a:xfrm>
          <a:prstGeom prst="roundRect">
            <a:avLst>
              <a:gd name="adj" fmla="val 7234"/>
            </a:avLst>
          </a:prstGeom>
          <a:noFill/>
          <a:ln>
            <a:noFill/>
            <a:headEnd type="none" w="med" len="med"/>
            <a:tailEnd type="none" w="med" len="med"/>
          </a:ln>
          <a:effectLst/>
        </p:spPr>
        <p:txBody>
          <a:bodyPr lIns="109728" tIns="54864" rIns="109728" bIns="54864" anchor="ct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p:txBody>
      </p:sp>
      <p:graphicFrame>
        <p:nvGraphicFramePr>
          <p:cNvPr id="7" name="Group 2">
            <a:extLst>
              <a:ext uri="{FF2B5EF4-FFF2-40B4-BE49-F238E27FC236}">
                <a16:creationId xmlns:a16="http://schemas.microsoft.com/office/drawing/2014/main" id="{4DD034E7-2E45-4815-8C00-FB407E60C9F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807547314"/>
              </p:ext>
            </p:extLst>
          </p:nvPr>
        </p:nvGraphicFramePr>
        <p:xfrm>
          <a:off x="7601393" y="3680570"/>
          <a:ext cx="2514600" cy="365760"/>
        </p:xfrm>
        <a:graphic>
          <a:graphicData uri="http://schemas.openxmlformats.org/drawingml/2006/table">
            <a:tbl>
              <a:tblPr>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effectLst/>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0480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solidFill>
                            <a:schemeClr val="tx1"/>
                          </a:solidFill>
                          <a:effectLst/>
                          <a:latin typeface="Calibri" pitchFamily="34" charset="0"/>
                        </a:rPr>
                        <a:t>2018</a:t>
                      </a:r>
                      <a:endParaRPr kumimoji="0" lang="en-US" sz="1800" b="1"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solidFill>
                            <a:schemeClr val="tx1"/>
                          </a:solidFill>
                          <a:effectLst/>
                          <a:latin typeface="Calibri" pitchFamily="34" charset="0"/>
                        </a:rPr>
                        <a:t>2019</a:t>
                      </a:r>
                      <a:endParaRPr kumimoji="0" lang="en-US" sz="1800" b="1"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solidFill>
                            <a:schemeClr val="tx1"/>
                          </a:solidFill>
                          <a:effectLst/>
                          <a:latin typeface="Calibri" pitchFamily="34" charset="0"/>
                        </a:rPr>
                        <a:t>Total</a:t>
                      </a:r>
                      <a:endParaRPr kumimoji="0" lang="en-US" sz="1800" b="1"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extLst>
                  <a:ext uri="{0D108BD9-81ED-4DB2-BD59-A6C34878D82A}">
                    <a16:rowId xmlns:a16="http://schemas.microsoft.com/office/drawing/2014/main" val="10000"/>
                  </a:ext>
                </a:extLst>
              </a:tr>
            </a:tbl>
          </a:graphicData>
        </a:graphic>
      </p:graphicFrame>
      <p:graphicFrame>
        <p:nvGraphicFramePr>
          <p:cNvPr id="8" name="Group 12">
            <a:extLst>
              <a:ext uri="{FF2B5EF4-FFF2-40B4-BE49-F238E27FC236}">
                <a16:creationId xmlns:a16="http://schemas.microsoft.com/office/drawing/2014/main" id="{0D705087-FD43-4875-8CFF-502F667DFAC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19124727"/>
              </p:ext>
            </p:extLst>
          </p:nvPr>
        </p:nvGraphicFramePr>
        <p:xfrm>
          <a:off x="7601393" y="4045695"/>
          <a:ext cx="2514600" cy="733426"/>
        </p:xfrm>
        <a:graphic>
          <a:graphicData uri="http://schemas.openxmlformats.org/drawingml/2006/table">
            <a:tbl>
              <a:tblPr>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effectLst/>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66713">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1,115</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1,331</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2,446</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713">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152</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642</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794</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bl>
          </a:graphicData>
        </a:graphic>
      </p:graphicFrame>
      <p:graphicFrame>
        <p:nvGraphicFramePr>
          <p:cNvPr id="9" name="Group 26">
            <a:extLst>
              <a:ext uri="{FF2B5EF4-FFF2-40B4-BE49-F238E27FC236}">
                <a16:creationId xmlns:a16="http://schemas.microsoft.com/office/drawing/2014/main" id="{16B29675-F645-4B27-ABBF-320CAEDA8A3F}"/>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769790984"/>
              </p:ext>
            </p:extLst>
          </p:nvPr>
        </p:nvGraphicFramePr>
        <p:xfrm>
          <a:off x="7601393" y="4779120"/>
          <a:ext cx="2514600" cy="1097280"/>
        </p:xfrm>
        <a:graphic>
          <a:graphicData uri="http://schemas.openxmlformats.org/drawingml/2006/table">
            <a:tbl>
              <a:tblPr>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effectLst/>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22860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14,156</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13,312</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24,468</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198438">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4,523</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6,421</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7,944</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solidFill>
                            <a:schemeClr val="tx1"/>
                          </a:solidFill>
                          <a:effectLst/>
                          <a:latin typeface="Calibri" pitchFamily="34" charset="0"/>
                        </a:rPr>
                        <a:t>19,946</a:t>
                      </a:r>
                      <a:endParaRPr kumimoji="0" lang="en-US" sz="1800" b="1"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solidFill>
                            <a:schemeClr val="tx1"/>
                          </a:solidFill>
                          <a:effectLst/>
                          <a:latin typeface="Calibri" pitchFamily="34" charset="0"/>
                        </a:rPr>
                        <a:t>21,706</a:t>
                      </a:r>
                      <a:endParaRPr kumimoji="0" lang="en-US" sz="1800" b="1"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solidFill>
                            <a:schemeClr val="tx1"/>
                          </a:solidFill>
                          <a:effectLst/>
                          <a:latin typeface="Calibri" pitchFamily="34" charset="0"/>
                        </a:rPr>
                        <a:t>41,652</a:t>
                      </a:r>
                      <a:endParaRPr kumimoji="0" lang="en-US" sz="1800" b="1"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bl>
          </a:graphicData>
        </a:graphic>
      </p:graphicFrame>
      <p:graphicFrame>
        <p:nvGraphicFramePr>
          <p:cNvPr id="10" name="Group 44">
            <a:extLst>
              <a:ext uri="{FF2B5EF4-FFF2-40B4-BE49-F238E27FC236}">
                <a16:creationId xmlns:a16="http://schemas.microsoft.com/office/drawing/2014/main" id="{7D52FB00-2342-4E36-96E0-6F054E84AF4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4205122411"/>
              </p:ext>
            </p:extLst>
          </p:nvPr>
        </p:nvGraphicFramePr>
        <p:xfrm>
          <a:off x="5086793" y="3680570"/>
          <a:ext cx="2514600" cy="2194560"/>
        </p:xfrm>
        <a:graphic>
          <a:graphicData uri="http://schemas.openxmlformats.org/drawingml/2006/table">
            <a:tbl>
              <a:tblPr>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effectLst/>
              </a:tblPr>
              <a:tblGrid>
                <a:gridCol w="12192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228600">
                <a:tc gridSpan="2">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1800" b="1" i="0" u="none" strike="noStrike" cap="none" normalizeH="0" baseline="0">
                          <a:ln>
                            <a:noFill/>
                          </a:ln>
                          <a:solidFill>
                            <a:schemeClr val="tx1"/>
                          </a:solidFill>
                          <a:effectLst/>
                          <a:latin typeface="Calibri" pitchFamily="34" charset="0"/>
                          <a:cs typeface="Times New Roman" pitchFamily="18" charset="0"/>
                        </a:rPr>
                        <a:t>Customer</a:t>
                      </a:r>
                      <a:endParaRPr kumimoji="0" lang="en-US" sz="1800" b="1"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hMerge="1">
                  <a:txBody>
                    <a:bodyPr/>
                    <a:lstStyle/>
                    <a:p>
                      <a:endParaRPr lang="en-US"/>
                    </a:p>
                  </a:txBody>
                  <a:tcPr/>
                </a:tc>
                <a:extLst>
                  <a:ext uri="{0D108BD9-81ED-4DB2-BD59-A6C34878D82A}">
                    <a16:rowId xmlns:a16="http://schemas.microsoft.com/office/drawing/2014/main" val="10000"/>
                  </a:ext>
                </a:extLst>
              </a:tr>
              <a:tr h="198438">
                <a:tc rowSpan="2">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Retail</a:t>
                      </a:r>
                      <a:endParaRPr kumimoji="0" lang="en-US" sz="1800" b="0"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Odin</a:t>
                      </a:r>
                      <a:endParaRPr kumimoji="0" lang="en-US" sz="1800" b="0"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180975">
                <a:tc vMerge="1">
                  <a:txBody>
                    <a:bodyPr/>
                    <a:lstStyle/>
                    <a:p>
                      <a:endParaRPr lang="en-US"/>
                    </a:p>
                  </a:txBody>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Bikes, Inc.</a:t>
                      </a:r>
                      <a:endParaRPr kumimoji="0" lang="en-US" sz="1800" b="0"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214313">
                <a:tc rowSpan="2">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Wholesale</a:t>
                      </a:r>
                      <a:endParaRPr kumimoji="0" lang="en-US" sz="1800" b="0"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ABC Corp.</a:t>
                      </a:r>
                      <a:endParaRPr kumimoji="0" lang="en-US" sz="1800" b="0"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184150">
                <a:tc vMerge="1">
                  <a:txBody>
                    <a:bodyPr/>
                    <a:lstStyle/>
                    <a:p>
                      <a:endParaRPr lang="en-US"/>
                    </a:p>
                  </a:txBody>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Thor, Ltd.</a:t>
                      </a:r>
                      <a:endParaRPr kumimoji="0" lang="en-US" sz="1800" b="0"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180975">
                <a:tc gridSpan="2">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solidFill>
                            <a:schemeClr val="tx1"/>
                          </a:solidFill>
                          <a:effectLst/>
                          <a:latin typeface="Calibri" pitchFamily="34" charset="0"/>
                        </a:rPr>
                        <a:t>Grand Total</a:t>
                      </a:r>
                      <a:endParaRPr kumimoji="0" lang="en-US" sz="1800" b="1"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graphicFrame>
        <p:nvGraphicFramePr>
          <p:cNvPr id="11" name="Group 63">
            <a:extLst>
              <a:ext uri="{FF2B5EF4-FFF2-40B4-BE49-F238E27FC236}">
                <a16:creationId xmlns:a16="http://schemas.microsoft.com/office/drawing/2014/main" id="{33A7B708-FECD-4CA4-961C-5326F89D4A9F}"/>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679578010"/>
              </p:ext>
            </p:extLst>
          </p:nvPr>
        </p:nvGraphicFramePr>
        <p:xfrm>
          <a:off x="1962593" y="3334495"/>
          <a:ext cx="1752600" cy="2926080"/>
        </p:xfrm>
        <a:graphic>
          <a:graphicData uri="http://schemas.openxmlformats.org/drawingml/2006/table">
            <a:tbl>
              <a:tblPr>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effectLst/>
              </a:tblPr>
              <a:tblGrid>
                <a:gridCol w="1752600">
                  <a:extLst>
                    <a:ext uri="{9D8B030D-6E8A-4147-A177-3AD203B41FA5}">
                      <a16:colId xmlns:a16="http://schemas.microsoft.com/office/drawing/2014/main" val="20000"/>
                    </a:ext>
                  </a:extLst>
                </a:gridCol>
              </a:tblGrid>
              <a:tr h="27940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solidFill>
                            <a:schemeClr val="bg1"/>
                          </a:solidFill>
                          <a:effectLst/>
                          <a:latin typeface="Calibri" pitchFamily="34" charset="0"/>
                        </a:rPr>
                        <a:t>Customer</a:t>
                      </a:r>
                      <a:endParaRPr kumimoji="0" lang="en-US" sz="1800" b="1" i="0" u="none" strike="noStrike" cap="none" normalizeH="0" baseline="0">
                        <a:ln>
                          <a:noFill/>
                        </a:ln>
                        <a:solidFill>
                          <a:schemeClr val="bg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75000"/>
                      </a:srgbClr>
                    </a:solidFill>
                  </a:tcPr>
                </a:tc>
                <a:extLst>
                  <a:ext uri="{0D108BD9-81ED-4DB2-BD59-A6C34878D82A}">
                    <a16:rowId xmlns:a16="http://schemas.microsoft.com/office/drawing/2014/main" val="10000"/>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Retail</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26035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Odin</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188913">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Bikes, Inc.</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Wholesale</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ABC Corp.</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Thor, Ltd.</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6"/>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solidFill>
                            <a:schemeClr val="tx1"/>
                          </a:solidFill>
                          <a:effectLst/>
                          <a:latin typeface="Calibri" pitchFamily="34" charset="0"/>
                        </a:rPr>
                        <a:t>Grand Total</a:t>
                      </a:r>
                      <a:endParaRPr kumimoji="0" lang="en-US" sz="1800" b="1"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7"/>
                  </a:ext>
                </a:extLst>
              </a:tr>
            </a:tbl>
          </a:graphicData>
        </a:graphic>
      </p:graphicFrame>
      <p:graphicFrame>
        <p:nvGraphicFramePr>
          <p:cNvPr id="12" name="Group 83">
            <a:extLst>
              <a:ext uri="{FF2B5EF4-FFF2-40B4-BE49-F238E27FC236}">
                <a16:creationId xmlns:a16="http://schemas.microsoft.com/office/drawing/2014/main" id="{F2974269-D5F8-4DD0-A2AD-4B081EC71892}"/>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213601512"/>
              </p:ext>
            </p:extLst>
          </p:nvPr>
        </p:nvGraphicFramePr>
        <p:xfrm>
          <a:off x="3715193" y="3334495"/>
          <a:ext cx="990600" cy="2926080"/>
        </p:xfrm>
        <a:graphic>
          <a:graphicData uri="http://schemas.openxmlformats.org/drawingml/2006/table">
            <a:tbl>
              <a:tblPr>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effectLst/>
              </a:tblPr>
              <a:tblGrid>
                <a:gridCol w="990600">
                  <a:extLst>
                    <a:ext uri="{9D8B030D-6E8A-4147-A177-3AD203B41FA5}">
                      <a16:colId xmlns:a16="http://schemas.microsoft.com/office/drawing/2014/main" val="20000"/>
                    </a:ext>
                  </a:extLst>
                </a:gridCol>
              </a:tblGrid>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solidFill>
                            <a:schemeClr val="bg1"/>
                          </a:solidFill>
                          <a:effectLst/>
                          <a:latin typeface="Calibri" pitchFamily="34" charset="0"/>
                        </a:rPr>
                        <a:t>Growth</a:t>
                      </a:r>
                      <a:endParaRPr kumimoji="0" lang="en-US" sz="1800" b="1" i="0" u="none" strike="noStrike" cap="none" normalizeH="0" baseline="0">
                        <a:ln>
                          <a:noFill/>
                        </a:ln>
                        <a:solidFill>
                          <a:schemeClr val="bg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75000"/>
                      </a:srgbClr>
                    </a:solidFill>
                  </a:tcPr>
                </a:tc>
                <a:extLst>
                  <a:ext uri="{0D108BD9-81ED-4DB2-BD59-A6C34878D82A}">
                    <a16:rowId xmlns:a16="http://schemas.microsoft.com/office/drawing/2014/main" val="10000"/>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3655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19%</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20002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322%</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2317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rgbClr val="FF0000"/>
                          </a:solidFill>
                          <a:effectLst/>
                          <a:latin typeface="Calibri" pitchFamily="34" charset="0"/>
                        </a:rPr>
                        <a:t>-6%</a:t>
                      </a:r>
                      <a:endParaRPr kumimoji="0" lang="en-US" sz="1800" b="0" i="0" u="none" strike="noStrike" cap="none" normalizeH="0" baseline="0">
                        <a:ln>
                          <a:noFill/>
                        </a:ln>
                        <a:solidFill>
                          <a:srgbClr val="FF0000"/>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r h="24765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u="none" strike="noStrike" cap="none" normalizeH="0" baseline="0">
                          <a:ln>
                            <a:noFill/>
                          </a:ln>
                          <a:solidFill>
                            <a:schemeClr val="tx1"/>
                          </a:solidFill>
                          <a:effectLst/>
                          <a:latin typeface="Calibri" pitchFamily="34" charset="0"/>
                        </a:rPr>
                        <a:t>42%</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6"/>
                  </a:ext>
                </a:extLst>
              </a:tr>
              <a:tr h="26352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a:ln>
                            <a:noFill/>
                          </a:ln>
                          <a:solidFill>
                            <a:schemeClr val="tx1"/>
                          </a:solidFill>
                          <a:effectLst/>
                          <a:latin typeface="Calibri" pitchFamily="34" charset="0"/>
                        </a:rPr>
                        <a:t>9%</a:t>
                      </a:r>
                      <a:endParaRPr kumimoji="0" lang="en-US" sz="1800" b="1"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7"/>
                  </a:ext>
                </a:extLst>
              </a:tr>
            </a:tbl>
          </a:graphicData>
        </a:graphic>
      </p:graphicFrame>
      <p:sp>
        <p:nvSpPr>
          <p:cNvPr id="13" name="Text Box 103">
            <a:extLst>
              <a:ext uri="{FF2B5EF4-FFF2-40B4-BE49-F238E27FC236}">
                <a16:creationId xmlns:a16="http://schemas.microsoft.com/office/drawing/2014/main" id="{7E0E1F7B-43D5-40C0-90E0-970FDB25FBB4}"/>
              </a:ext>
              <a:ext uri="{C183D7F6-B498-43B3-948B-1728B52AA6E4}">
                <adec:decorative xmlns:adec="http://schemas.microsoft.com/office/drawing/2017/decorative" val="1"/>
              </a:ext>
            </a:extLst>
          </p:cNvPr>
          <p:cNvSpPr txBox="1">
            <a:spLocks noChangeArrowheads="1"/>
          </p:cNvSpPr>
          <p:nvPr/>
        </p:nvSpPr>
        <p:spPr bwMode="auto">
          <a:xfrm>
            <a:off x="4224781" y="2285157"/>
            <a:ext cx="1219200" cy="769938"/>
          </a:xfrm>
          <a:prstGeom prst="rect">
            <a:avLst/>
          </a:prstGeom>
          <a:noFill/>
          <a:ln w="9525">
            <a:noFill/>
            <a:miter lim="800000"/>
            <a:headEnd/>
            <a:tailEnd/>
          </a:ln>
          <a:effectLst/>
        </p:spPr>
        <p:txBody>
          <a:bodyPr wrap="none">
            <a:spAutoFit/>
          </a:bodyPr>
          <a:lstStyle/>
          <a:p>
            <a:pPr>
              <a:defRPr/>
            </a:pPr>
            <a:r>
              <a:rPr lang="en-US" sz="4400">
                <a:cs typeface="Arial" pitchFamily="34" charset="0"/>
              </a:rPr>
              <a:t>Tabl</a:t>
            </a:r>
          </a:p>
        </p:txBody>
      </p:sp>
      <p:sp>
        <p:nvSpPr>
          <p:cNvPr id="14" name="Text Box 104">
            <a:extLst>
              <a:ext uri="{FF2B5EF4-FFF2-40B4-BE49-F238E27FC236}">
                <a16:creationId xmlns:a16="http://schemas.microsoft.com/office/drawing/2014/main" id="{3DC00126-9087-4BDB-8820-333DBD775F8A}"/>
              </a:ext>
              <a:ext uri="{C183D7F6-B498-43B3-948B-1728B52AA6E4}">
                <adec:decorative xmlns:adec="http://schemas.microsoft.com/office/drawing/2017/decorative" val="1"/>
              </a:ext>
            </a:extLst>
          </p:cNvPr>
          <p:cNvSpPr txBox="1">
            <a:spLocks noChangeArrowheads="1"/>
          </p:cNvSpPr>
          <p:nvPr/>
        </p:nvSpPr>
        <p:spPr bwMode="auto">
          <a:xfrm>
            <a:off x="7392458" y="2286000"/>
            <a:ext cx="592138" cy="769938"/>
          </a:xfrm>
          <a:prstGeom prst="rect">
            <a:avLst/>
          </a:prstGeom>
          <a:noFill/>
          <a:ln w="9525">
            <a:noFill/>
            <a:miter lim="800000"/>
            <a:headEnd/>
            <a:tailEnd/>
          </a:ln>
          <a:effectLst/>
        </p:spPr>
        <p:txBody>
          <a:bodyPr wrap="none">
            <a:spAutoFit/>
          </a:bodyPr>
          <a:lstStyle/>
          <a:p>
            <a:pPr>
              <a:defRPr/>
            </a:pPr>
            <a:r>
              <a:rPr lang="en-US" sz="4400">
                <a:cs typeface="Arial" pitchFamily="34" charset="0"/>
              </a:rPr>
              <a:t>ix</a:t>
            </a:r>
          </a:p>
        </p:txBody>
      </p:sp>
      <p:sp>
        <p:nvSpPr>
          <p:cNvPr id="15" name="Text Box 105">
            <a:extLst>
              <a:ext uri="{FF2B5EF4-FFF2-40B4-BE49-F238E27FC236}">
                <a16:creationId xmlns:a16="http://schemas.microsoft.com/office/drawing/2014/main" id="{464E1B72-1FF4-4820-8111-8E6D957CB2EF}"/>
              </a:ext>
              <a:ext uri="{C183D7F6-B498-43B3-948B-1728B52AA6E4}">
                <adec:decorative xmlns:adec="http://schemas.microsoft.com/office/drawing/2017/decorative" val="1"/>
              </a:ext>
            </a:extLst>
          </p:cNvPr>
          <p:cNvSpPr txBox="1">
            <a:spLocks noChangeArrowheads="1"/>
          </p:cNvSpPr>
          <p:nvPr/>
        </p:nvSpPr>
        <p:spPr bwMode="auto">
          <a:xfrm>
            <a:off x="5225018" y="2284708"/>
            <a:ext cx="2333625" cy="769938"/>
          </a:xfrm>
          <a:prstGeom prst="rect">
            <a:avLst/>
          </a:prstGeom>
          <a:noFill/>
          <a:ln w="9525">
            <a:noFill/>
            <a:miter lim="800000"/>
            <a:headEnd/>
            <a:tailEnd/>
          </a:ln>
          <a:effectLst/>
        </p:spPr>
        <p:txBody>
          <a:bodyPr wrap="none">
            <a:spAutoFit/>
          </a:bodyPr>
          <a:lstStyle/>
          <a:p>
            <a:pPr>
              <a:defRPr/>
            </a:pPr>
            <a:r>
              <a:rPr lang="en-US" sz="4400">
                <a:cs typeface="Arial" pitchFamily="34" charset="0"/>
              </a:rPr>
              <a:t>e + Matr</a:t>
            </a:r>
          </a:p>
        </p:txBody>
      </p:sp>
      <p:grpSp>
        <p:nvGrpSpPr>
          <p:cNvPr id="16" name="Group 15">
            <a:extLst>
              <a:ext uri="{FF2B5EF4-FFF2-40B4-BE49-F238E27FC236}">
                <a16:creationId xmlns:a16="http://schemas.microsoft.com/office/drawing/2014/main" id="{79D57FBE-D6A5-4205-AA10-ACC9C498056F}"/>
              </a:ext>
              <a:ext uri="{C183D7F6-B498-43B3-948B-1728B52AA6E4}">
                <adec:decorative xmlns:adec="http://schemas.microsoft.com/office/drawing/2017/decorative" val="1"/>
              </a:ext>
            </a:extLst>
          </p:cNvPr>
          <p:cNvGrpSpPr/>
          <p:nvPr/>
        </p:nvGrpSpPr>
        <p:grpSpPr>
          <a:xfrm>
            <a:off x="7084321" y="1925099"/>
            <a:ext cx="1774372" cy="1351650"/>
            <a:chOff x="5141995" y="1201544"/>
            <a:chExt cx="1774372" cy="1351650"/>
          </a:xfrm>
        </p:grpSpPr>
        <p:sp>
          <p:nvSpPr>
            <p:cNvPr id="17" name="Text Box 6">
              <a:extLst>
                <a:ext uri="{FF2B5EF4-FFF2-40B4-BE49-F238E27FC236}">
                  <a16:creationId xmlns:a16="http://schemas.microsoft.com/office/drawing/2014/main" id="{4033C71F-83FE-49CA-94F2-92A671E3E562}"/>
                </a:ext>
                <a:ext uri="{C183D7F6-B498-43B3-948B-1728B52AA6E4}">
                  <adec:decorative xmlns:adec="http://schemas.microsoft.com/office/drawing/2017/decorative" val="1"/>
                </a:ext>
              </a:extLst>
            </p:cNvPr>
            <p:cNvSpPr txBox="1">
              <a:spLocks noChangeArrowheads="1"/>
            </p:cNvSpPr>
            <p:nvPr/>
          </p:nvSpPr>
          <p:spPr bwMode="auto">
            <a:xfrm>
              <a:off x="5239967" y="1201544"/>
              <a:ext cx="1676400"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a:ln>
                    <a:noFill/>
                  </a:ln>
                  <a:effectLst/>
                  <a:uLnTx/>
                  <a:uFillTx/>
                  <a:latin typeface="+mn-lt"/>
                </a:rPr>
                <a:t>Adjacent</a:t>
              </a:r>
              <a:br>
                <a:rPr kumimoji="0" lang="en-US" sz="1800" b="0" i="0" u="none" strike="noStrike" kern="0" cap="none" spc="0" normalizeH="0" baseline="0" noProof="0">
                  <a:ln>
                    <a:noFill/>
                  </a:ln>
                  <a:effectLst/>
                  <a:uLnTx/>
                  <a:uFillTx/>
                  <a:latin typeface="+mn-lt"/>
                </a:rPr>
              </a:br>
              <a:r>
                <a:rPr kumimoji="0" lang="en-US" sz="1800" b="0" i="0" u="none" strike="noStrike" kern="0" cap="none" spc="0" normalizeH="0" baseline="0" noProof="0">
                  <a:ln>
                    <a:noFill/>
                  </a:ln>
                  <a:effectLst/>
                  <a:uLnTx/>
                  <a:uFillTx/>
                  <a:latin typeface="+mn-lt"/>
                </a:rPr>
                <a:t>groups</a:t>
              </a:r>
            </a:p>
          </p:txBody>
        </p:sp>
        <p:sp>
          <p:nvSpPr>
            <p:cNvPr id="18" name="Line 8">
              <a:extLst>
                <a:ext uri="{FF2B5EF4-FFF2-40B4-BE49-F238E27FC236}">
                  <a16:creationId xmlns:a16="http://schemas.microsoft.com/office/drawing/2014/main" id="{A44ED875-A001-4501-AEDE-EF2DE3A673B2}"/>
                </a:ext>
                <a:ext uri="{C183D7F6-B498-43B3-948B-1728B52AA6E4}">
                  <adec:decorative xmlns:adec="http://schemas.microsoft.com/office/drawing/2017/decorative" val="1"/>
                </a:ext>
              </a:extLst>
            </p:cNvPr>
            <p:cNvSpPr>
              <a:spLocks noChangeShapeType="1"/>
            </p:cNvSpPr>
            <p:nvPr/>
          </p:nvSpPr>
          <p:spPr bwMode="auto">
            <a:xfrm rot="10800000" flipH="1">
              <a:off x="5141995" y="1882587"/>
              <a:ext cx="850014" cy="623105"/>
            </a:xfrm>
            <a:prstGeom prst="line">
              <a:avLst/>
            </a:prstGeom>
            <a:noFill/>
            <a:ln w="38100">
              <a:solidFill>
                <a:srgbClr val="FF0000"/>
              </a:solidFill>
              <a:round/>
              <a:headEnd type="triangle" w="med" len="me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 name="Line 14">
              <a:extLst>
                <a:ext uri="{FF2B5EF4-FFF2-40B4-BE49-F238E27FC236}">
                  <a16:creationId xmlns:a16="http://schemas.microsoft.com/office/drawing/2014/main" id="{154DE0B7-7639-46F1-8188-386996FE4487}"/>
                </a:ext>
                <a:ext uri="{C183D7F6-B498-43B3-948B-1728B52AA6E4}">
                  <adec:decorative xmlns:adec="http://schemas.microsoft.com/office/drawing/2017/decorative" val="1"/>
                </a:ext>
              </a:extLst>
            </p:cNvPr>
            <p:cNvSpPr>
              <a:spLocks noChangeShapeType="1"/>
            </p:cNvSpPr>
            <p:nvPr/>
          </p:nvSpPr>
          <p:spPr bwMode="auto">
            <a:xfrm rot="10800000" flipH="1">
              <a:off x="5854515" y="1882587"/>
              <a:ext cx="139730" cy="670607"/>
            </a:xfrm>
            <a:prstGeom prst="line">
              <a:avLst/>
            </a:prstGeom>
            <a:noFill/>
            <a:ln w="38100">
              <a:solidFill>
                <a:srgbClr val="FF0000"/>
              </a:solidFill>
              <a:round/>
              <a:headEnd type="triangle" w="med" len="me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0" name="Group 19">
            <a:extLst>
              <a:ext uri="{FF2B5EF4-FFF2-40B4-BE49-F238E27FC236}">
                <a16:creationId xmlns:a16="http://schemas.microsoft.com/office/drawing/2014/main" id="{86A1B588-AD17-47D2-832E-8C43C7706FFE}"/>
              </a:ext>
              <a:ext uri="{C183D7F6-B498-43B3-948B-1728B52AA6E4}">
                <adec:decorative xmlns:adec="http://schemas.microsoft.com/office/drawing/2017/decorative" val="1"/>
              </a:ext>
            </a:extLst>
          </p:cNvPr>
          <p:cNvGrpSpPr/>
          <p:nvPr/>
        </p:nvGrpSpPr>
        <p:grpSpPr>
          <a:xfrm>
            <a:off x="1214907" y="3916800"/>
            <a:ext cx="2181859" cy="733594"/>
            <a:chOff x="4628256" y="1522438"/>
            <a:chExt cx="3483179" cy="733594"/>
          </a:xfrm>
        </p:grpSpPr>
        <p:sp>
          <p:nvSpPr>
            <p:cNvPr id="21" name="Text Box 6">
              <a:extLst>
                <a:ext uri="{FF2B5EF4-FFF2-40B4-BE49-F238E27FC236}">
                  <a16:creationId xmlns:a16="http://schemas.microsoft.com/office/drawing/2014/main" id="{CC310EA2-ACCC-4BCF-8B60-5E2C207DAFC9}"/>
                </a:ext>
                <a:ext uri="{C183D7F6-B498-43B3-948B-1728B52AA6E4}">
                  <adec:decorative xmlns:adec="http://schemas.microsoft.com/office/drawing/2017/decorative" val="1"/>
                </a:ext>
              </a:extLst>
            </p:cNvPr>
            <p:cNvSpPr txBox="1">
              <a:spLocks noChangeArrowheads="1"/>
            </p:cNvSpPr>
            <p:nvPr/>
          </p:nvSpPr>
          <p:spPr bwMode="auto">
            <a:xfrm>
              <a:off x="4628256" y="1609701"/>
              <a:ext cx="1761448"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en-US" sz="1800" b="0" i="0" u="none" strike="noStrike" kern="0" cap="none" spc="0" normalizeH="0" baseline="0" noProof="0">
                  <a:ln>
                    <a:noFill/>
                  </a:ln>
                  <a:effectLst/>
                  <a:uLnTx/>
                  <a:uFillTx/>
                  <a:latin typeface="+mn-lt"/>
                </a:rPr>
                <a:t>Nested</a:t>
              </a:r>
              <a:br>
                <a:rPr kumimoji="0" lang="en-US" sz="1800" b="0" i="0" u="none" strike="noStrike" kern="0" cap="none" spc="0" normalizeH="0" baseline="0" noProof="0">
                  <a:ln>
                    <a:noFill/>
                  </a:ln>
                  <a:effectLst/>
                  <a:uLnTx/>
                  <a:uFillTx/>
                  <a:latin typeface="+mn-lt"/>
                </a:rPr>
              </a:br>
              <a:r>
                <a:rPr kumimoji="0" lang="en-US" sz="1800" b="0" i="0" u="none" strike="noStrike" kern="0" cap="none" spc="0" normalizeH="0" baseline="0" noProof="0">
                  <a:ln>
                    <a:noFill/>
                  </a:ln>
                  <a:effectLst/>
                  <a:uLnTx/>
                  <a:uFillTx/>
                  <a:latin typeface="+mn-lt"/>
                </a:rPr>
                <a:t>groups</a:t>
              </a:r>
            </a:p>
          </p:txBody>
        </p:sp>
        <p:sp>
          <p:nvSpPr>
            <p:cNvPr id="22" name="Line 8">
              <a:extLst>
                <a:ext uri="{FF2B5EF4-FFF2-40B4-BE49-F238E27FC236}">
                  <a16:creationId xmlns:a16="http://schemas.microsoft.com/office/drawing/2014/main" id="{CD439490-34AB-41FE-98F7-B1C78F131F78}"/>
                </a:ext>
                <a:ext uri="{C183D7F6-B498-43B3-948B-1728B52AA6E4}">
                  <adec:decorative xmlns:adec="http://schemas.microsoft.com/office/drawing/2017/decorative" val="1"/>
                </a:ext>
              </a:extLst>
            </p:cNvPr>
            <p:cNvSpPr>
              <a:spLocks noChangeShapeType="1"/>
            </p:cNvSpPr>
            <p:nvPr/>
          </p:nvSpPr>
          <p:spPr bwMode="auto">
            <a:xfrm rot="10800000">
              <a:off x="6349988" y="1882587"/>
              <a:ext cx="1761447" cy="0"/>
            </a:xfrm>
            <a:prstGeom prst="line">
              <a:avLst/>
            </a:prstGeom>
            <a:noFill/>
            <a:ln w="38100">
              <a:solidFill>
                <a:srgbClr val="FF0000"/>
              </a:solidFill>
              <a:round/>
              <a:headEnd type="triangle" w="med" len="me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 name="Line 14">
              <a:extLst>
                <a:ext uri="{FF2B5EF4-FFF2-40B4-BE49-F238E27FC236}">
                  <a16:creationId xmlns:a16="http://schemas.microsoft.com/office/drawing/2014/main" id="{C5A54F4B-35E7-4FCC-8893-D8DD1BE809D7}"/>
                </a:ext>
                <a:ext uri="{C183D7F6-B498-43B3-948B-1728B52AA6E4}">
                  <adec:decorative xmlns:adec="http://schemas.microsoft.com/office/drawing/2017/decorative" val="1"/>
                </a:ext>
              </a:extLst>
            </p:cNvPr>
            <p:cNvSpPr>
              <a:spLocks noChangeShapeType="1"/>
            </p:cNvSpPr>
            <p:nvPr/>
          </p:nvSpPr>
          <p:spPr bwMode="auto">
            <a:xfrm rot="10800000" flipV="1">
              <a:off x="6349988" y="1522438"/>
              <a:ext cx="1221503" cy="360150"/>
            </a:xfrm>
            <a:prstGeom prst="line">
              <a:avLst/>
            </a:prstGeom>
            <a:noFill/>
            <a:ln w="38100">
              <a:solidFill>
                <a:srgbClr val="FF0000"/>
              </a:solidFill>
              <a:round/>
              <a:headEnd type="triangle" w="med" len="me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32018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5E-6 2.96296E-6 L 0.1125 0.00023 " pathEditMode="relative" rAng="0" ptsTypes="AA">
                                      <p:cBhvr>
                                        <p:cTn id="6" dur="3000" fill="hold"/>
                                        <p:tgtEl>
                                          <p:spTgt spid="11"/>
                                        </p:tgtEl>
                                        <p:attrNameLst>
                                          <p:attrName>ppt_x</p:attrName>
                                          <p:attrName>ppt_y</p:attrName>
                                        </p:attrNameLst>
                                      </p:cBhvr>
                                      <p:rCtr x="5625" y="0"/>
                                    </p:animMotion>
                                  </p:childTnLst>
                                </p:cTn>
                              </p:par>
                              <p:par>
                                <p:cTn id="7" presetID="35" presetClass="path" presetSubtype="0" accel="50000" decel="50000" fill="hold" nodeType="withEffect">
                                  <p:stCondLst>
                                    <p:cond delay="0"/>
                                  </p:stCondLst>
                                  <p:childTnLst>
                                    <p:animMotion origin="layout" path="M -2.5E-6 -4.44444E-6 L -0.20651 -0.05069 " pathEditMode="relative" rAng="0" ptsTypes="AA">
                                      <p:cBhvr>
                                        <p:cTn id="8" dur="3000" fill="hold"/>
                                        <p:tgtEl>
                                          <p:spTgt spid="7"/>
                                        </p:tgtEl>
                                        <p:attrNameLst>
                                          <p:attrName>ppt_x</p:attrName>
                                          <p:attrName>ppt_y</p:attrName>
                                        </p:attrNameLst>
                                      </p:cBhvr>
                                      <p:rCtr x="-10326" y="-2546"/>
                                    </p:animMotion>
                                  </p:childTnLst>
                                </p:cTn>
                              </p:par>
                              <p:par>
                                <p:cTn id="9" presetID="63" presetClass="path" presetSubtype="0" accel="50000" decel="50000" fill="hold" nodeType="withEffect">
                                  <p:stCondLst>
                                    <p:cond delay="0"/>
                                  </p:stCondLst>
                                  <p:childTnLst>
                                    <p:animMotion origin="layout" path="M -2.5E-6 2.96296E-6 L 0.31862 0.00046 " pathEditMode="relative" rAng="0" ptsTypes="AA">
                                      <p:cBhvr>
                                        <p:cTn id="10" dur="3000" fill="hold"/>
                                        <p:tgtEl>
                                          <p:spTgt spid="12"/>
                                        </p:tgtEl>
                                        <p:attrNameLst>
                                          <p:attrName>ppt_x</p:attrName>
                                          <p:attrName>ppt_y</p:attrName>
                                        </p:attrNameLst>
                                      </p:cBhvr>
                                      <p:rCtr x="15924" y="23"/>
                                    </p:animMotion>
                                  </p:childTnLst>
                                </p:cTn>
                              </p:par>
                              <p:par>
                                <p:cTn id="11" presetID="42" presetClass="path" presetSubtype="0" accel="50000" decel="50000" fill="hold" nodeType="withEffect">
                                  <p:stCondLst>
                                    <p:cond delay="0"/>
                                  </p:stCondLst>
                                  <p:childTnLst>
                                    <p:animMotion origin="layout" path="M -2.5E-6 2.22222E-6 L -2.5E-6 0.83264 " pathEditMode="relative" rAng="0" ptsTypes="AA">
                                      <p:cBhvr>
                                        <p:cTn id="12" dur="3000" fill="hold"/>
                                        <p:tgtEl>
                                          <p:spTgt spid="10"/>
                                        </p:tgtEl>
                                        <p:attrNameLst>
                                          <p:attrName>ppt_x</p:attrName>
                                          <p:attrName>ppt_y</p:attrName>
                                        </p:attrNameLst>
                                      </p:cBhvr>
                                      <p:rCtr x="0" y="41620"/>
                                    </p:animMotion>
                                  </p:childTnLst>
                                </p:cTn>
                              </p:par>
                              <p:par>
                                <p:cTn id="13" presetID="35" presetClass="path" presetSubtype="0" accel="50000" decel="50000" fill="hold" nodeType="withEffect">
                                  <p:stCondLst>
                                    <p:cond delay="0"/>
                                  </p:stCondLst>
                                  <p:childTnLst>
                                    <p:animMotion origin="layout" path="M -2.5E-6 -0.00116 L -0.20651 0.00254 " pathEditMode="relative" rAng="0" ptsTypes="AA">
                                      <p:cBhvr>
                                        <p:cTn id="14" dur="3000" fill="hold"/>
                                        <p:tgtEl>
                                          <p:spTgt spid="8"/>
                                        </p:tgtEl>
                                        <p:attrNameLst>
                                          <p:attrName>ppt_x</p:attrName>
                                          <p:attrName>ppt_y</p:attrName>
                                        </p:attrNameLst>
                                      </p:cBhvr>
                                      <p:rCtr x="-10326" y="185"/>
                                    </p:animMotion>
                                  </p:childTnLst>
                                </p:cTn>
                              </p:par>
                              <p:par>
                                <p:cTn id="15" presetID="35" presetClass="path" presetSubtype="0" accel="50000" decel="50000" fill="hold" nodeType="withEffect">
                                  <p:stCondLst>
                                    <p:cond delay="0"/>
                                  </p:stCondLst>
                                  <p:childTnLst>
                                    <p:animMotion origin="layout" path="M -2.5E-6 -1.85185E-6 L -0.20625 0.05648 " pathEditMode="relative" rAng="0" ptsTypes="AA">
                                      <p:cBhvr>
                                        <p:cTn id="16" dur="3000" fill="hold"/>
                                        <p:tgtEl>
                                          <p:spTgt spid="9"/>
                                        </p:tgtEl>
                                        <p:attrNameLst>
                                          <p:attrName>ppt_x</p:attrName>
                                          <p:attrName>ppt_y</p:attrName>
                                        </p:attrNameLst>
                                      </p:cBhvr>
                                      <p:rCtr x="-10312" y="2824"/>
                                    </p:animMotion>
                                  </p:childTnLst>
                                </p:cTn>
                              </p:par>
                              <p:par>
                                <p:cTn id="17" presetID="2" presetClass="exit" presetSubtype="1" fill="hold" nodeType="withEffect">
                                  <p:stCondLst>
                                    <p:cond delay="0"/>
                                  </p:stCondLst>
                                  <p:childTnLst>
                                    <p:anim calcmode="lin" valueType="num">
                                      <p:cBhvr additive="base">
                                        <p:cTn id="18" dur="3000"/>
                                        <p:tgtEl>
                                          <p:spTgt spid="15"/>
                                        </p:tgtEl>
                                        <p:attrNameLst>
                                          <p:attrName>ppt_x</p:attrName>
                                        </p:attrNameLst>
                                      </p:cBhvr>
                                      <p:tavLst>
                                        <p:tav tm="0">
                                          <p:val>
                                            <p:strVal val="ppt_x"/>
                                          </p:val>
                                        </p:tav>
                                        <p:tav tm="100000">
                                          <p:val>
                                            <p:strVal val="ppt_x"/>
                                          </p:val>
                                        </p:tav>
                                      </p:tavLst>
                                    </p:anim>
                                    <p:anim calcmode="lin" valueType="num">
                                      <p:cBhvr additive="base">
                                        <p:cTn id="19" dur="3000"/>
                                        <p:tgtEl>
                                          <p:spTgt spid="15"/>
                                        </p:tgtEl>
                                        <p:attrNameLst>
                                          <p:attrName>ppt_y</p:attrName>
                                        </p:attrNameLst>
                                      </p:cBhvr>
                                      <p:tavLst>
                                        <p:tav tm="0">
                                          <p:val>
                                            <p:strVal val="ppt_y"/>
                                          </p:val>
                                        </p:tav>
                                        <p:tav tm="100000">
                                          <p:val>
                                            <p:strVal val="0-ppt_h/2"/>
                                          </p:val>
                                        </p:tav>
                                      </p:tavLst>
                                    </p:anim>
                                    <p:set>
                                      <p:cBhvr>
                                        <p:cTn id="20" dur="1" fill="hold">
                                          <p:stCondLst>
                                            <p:cond delay="2999"/>
                                          </p:stCondLst>
                                        </p:cTn>
                                        <p:tgtEl>
                                          <p:spTgt spid="15"/>
                                        </p:tgtEl>
                                        <p:attrNameLst>
                                          <p:attrName>style.visibility</p:attrName>
                                        </p:attrNameLst>
                                      </p:cBhvr>
                                      <p:to>
                                        <p:strVal val="hidden"/>
                                      </p:to>
                                    </p:set>
                                  </p:childTnLst>
                                </p:cTn>
                              </p:par>
                              <p:par>
                                <p:cTn id="21" presetID="63" presetClass="path" presetSubtype="0" accel="50000" decel="50000" fill="hold" nodeType="withEffect">
                                  <p:stCondLst>
                                    <p:cond delay="0"/>
                                  </p:stCondLst>
                                  <p:childTnLst>
                                    <p:animMotion origin="layout" path="M -4.375E-6 -3.7037E-7 L 0.05821 0.00255 " pathEditMode="relative" rAng="0" ptsTypes="AA">
                                      <p:cBhvr>
                                        <p:cTn id="22" dur="3000" fill="hold"/>
                                        <p:tgtEl>
                                          <p:spTgt spid="13"/>
                                        </p:tgtEl>
                                        <p:attrNameLst>
                                          <p:attrName>ppt_x</p:attrName>
                                          <p:attrName>ppt_y</p:attrName>
                                        </p:attrNameLst>
                                      </p:cBhvr>
                                      <p:rCtr x="2904" y="116"/>
                                    </p:animMotion>
                                  </p:childTnLst>
                                </p:cTn>
                              </p:par>
                              <p:par>
                                <p:cTn id="23" presetID="35" presetClass="path" presetSubtype="0" accel="50000" decel="50000" fill="hold" nodeType="withEffect">
                                  <p:stCondLst>
                                    <p:cond delay="0"/>
                                  </p:stCondLst>
                                  <p:childTnLst>
                                    <p:animMotion origin="layout" path="M 0.01862 0.00209 L -0.12044 0.00301 " pathEditMode="relative" rAng="0" ptsTypes="AA">
                                      <p:cBhvr>
                                        <p:cTn id="24" dur="3000" fill="hold"/>
                                        <p:tgtEl>
                                          <p:spTgt spid="14"/>
                                        </p:tgtEl>
                                        <p:attrNameLst>
                                          <p:attrName>ppt_x</p:attrName>
                                          <p:attrName>ppt_y</p:attrName>
                                        </p:attrNameLst>
                                      </p:cBhvr>
                                      <p:rCtr x="-6953" y="46"/>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 » Groups</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p:txBody>
          <a:bodyPr/>
          <a:lstStyle/>
          <a:p>
            <a:r>
              <a:rPr lang="en-US"/>
              <a:t>Use the </a:t>
            </a:r>
            <a:r>
              <a:rPr lang="en-US" b="1"/>
              <a:t>Grouping</a:t>
            </a:r>
            <a:r>
              <a:rPr lang="en-US"/>
              <a:t> pane to manage the Tablix groups</a:t>
            </a:r>
          </a:p>
          <a:p>
            <a:pPr lvl="1"/>
            <a:r>
              <a:rPr lang="en-US"/>
              <a:t>Variables can be added to groups</a:t>
            </a:r>
          </a:p>
          <a:p>
            <a:r>
              <a:rPr lang="en-US"/>
              <a:t>The </a:t>
            </a:r>
            <a:r>
              <a:rPr lang="en-US" b="1"/>
              <a:t>Detail</a:t>
            </a:r>
            <a:r>
              <a:rPr lang="en-US"/>
              <a:t> group represents the dataset rows</a:t>
            </a:r>
          </a:p>
          <a:p>
            <a:pPr lvl="1"/>
            <a:r>
              <a:rPr lang="en-US"/>
              <a:t>Numeric fields in the </a:t>
            </a:r>
            <a:r>
              <a:rPr lang="en-US" b="1"/>
              <a:t>Detail</a:t>
            </a:r>
            <a:r>
              <a:rPr lang="en-US"/>
              <a:t> level of the Tablix do not require aggregation</a:t>
            </a:r>
          </a:p>
          <a:p>
            <a:pPr lvl="1"/>
            <a:r>
              <a:rPr lang="en-US"/>
              <a:t>Numeric fields in other groups should use aggregate functions</a:t>
            </a:r>
          </a:p>
          <a:p>
            <a:r>
              <a:rPr lang="en-US"/>
              <a:t>Use </a:t>
            </a:r>
            <a:r>
              <a:rPr lang="en-US" b="1"/>
              <a:t>Advanced mode </a:t>
            </a:r>
            <a:r>
              <a:rPr lang="en-US"/>
              <a:t>for fine-grained control</a:t>
            </a:r>
          </a:p>
          <a:p>
            <a:pPr lvl="1"/>
            <a:r>
              <a:rPr lang="en-US"/>
              <a:t>For example, repeating table headers on each page</a:t>
            </a:r>
          </a:p>
        </p:txBody>
      </p:sp>
      <p:pic>
        <p:nvPicPr>
          <p:cNvPr id="6" name="Picture 5">
            <a:extLst>
              <a:ext uri="{FF2B5EF4-FFF2-40B4-BE49-F238E27FC236}">
                <a16:creationId xmlns:a16="http://schemas.microsoft.com/office/drawing/2014/main" id="{642AB54C-607F-41F0-95AC-755B2DB5CA0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053" y="5314871"/>
            <a:ext cx="7238095" cy="980952"/>
          </a:xfrm>
          <a:prstGeom prst="rect">
            <a:avLst/>
          </a:prstGeom>
        </p:spPr>
      </p:pic>
      <p:grpSp>
        <p:nvGrpSpPr>
          <p:cNvPr id="7" name="Group 6">
            <a:extLst>
              <a:ext uri="{FF2B5EF4-FFF2-40B4-BE49-F238E27FC236}">
                <a16:creationId xmlns:a16="http://schemas.microsoft.com/office/drawing/2014/main" id="{CDD7AACA-AA84-45A8-A61D-8BBD26FE800C}"/>
              </a:ext>
              <a:ext uri="{C183D7F6-B498-43B3-948B-1728B52AA6E4}">
                <adec:decorative xmlns:adec="http://schemas.microsoft.com/office/drawing/2017/decorative" val="1"/>
              </a:ext>
            </a:extLst>
          </p:cNvPr>
          <p:cNvGrpSpPr/>
          <p:nvPr/>
        </p:nvGrpSpPr>
        <p:grpSpPr>
          <a:xfrm>
            <a:off x="225901" y="5725932"/>
            <a:ext cx="2471270" cy="400001"/>
            <a:chOff x="225901" y="5514914"/>
            <a:chExt cx="2471270" cy="400001"/>
          </a:xfrm>
        </p:grpSpPr>
        <p:sp>
          <p:nvSpPr>
            <p:cNvPr id="8" name="Text Box 6">
              <a:extLst>
                <a:ext uri="{FF2B5EF4-FFF2-40B4-BE49-F238E27FC236}">
                  <a16:creationId xmlns:a16="http://schemas.microsoft.com/office/drawing/2014/main" id="{96D530D0-2C15-4A0F-9FD3-F23E051EEC98}"/>
                </a:ext>
                <a:ext uri="{C183D7F6-B498-43B3-948B-1728B52AA6E4}">
                  <adec:decorative xmlns:adec="http://schemas.microsoft.com/office/drawing/2017/decorative" val="1"/>
                </a:ext>
              </a:extLst>
            </p:cNvPr>
            <p:cNvSpPr txBox="1">
              <a:spLocks noChangeArrowheads="1"/>
            </p:cNvSpPr>
            <p:nvPr/>
          </p:nvSpPr>
          <p:spPr bwMode="auto">
            <a:xfrm>
              <a:off x="225901" y="5545583"/>
              <a:ext cx="1850816"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r"/>
              <a:r>
                <a:rPr lang="en-US" sz="1800">
                  <a:latin typeface="+mn-lt"/>
                </a:rPr>
                <a:t>Nested groups</a:t>
              </a:r>
            </a:p>
          </p:txBody>
        </p:sp>
        <p:sp>
          <p:nvSpPr>
            <p:cNvPr id="9" name="Line 8">
              <a:extLst>
                <a:ext uri="{FF2B5EF4-FFF2-40B4-BE49-F238E27FC236}">
                  <a16:creationId xmlns:a16="http://schemas.microsoft.com/office/drawing/2014/main" id="{310B6BA7-F3AE-4425-B6A1-9C76E2FDF58C}"/>
                </a:ext>
                <a:ext uri="{C183D7F6-B498-43B3-948B-1728B52AA6E4}">
                  <adec:decorative xmlns:adec="http://schemas.microsoft.com/office/drawing/2017/decorative" val="1"/>
                </a:ext>
              </a:extLst>
            </p:cNvPr>
            <p:cNvSpPr>
              <a:spLocks noChangeShapeType="1"/>
            </p:cNvSpPr>
            <p:nvPr/>
          </p:nvSpPr>
          <p:spPr bwMode="auto">
            <a:xfrm rot="10800000" flipV="1">
              <a:off x="2101552" y="5514914"/>
              <a:ext cx="427830" cy="184558"/>
            </a:xfrm>
            <a:prstGeom prst="line">
              <a:avLst/>
            </a:prstGeom>
            <a:noFill/>
            <a:ln w="38100">
              <a:solidFill>
                <a:schemeClr val="accent6"/>
              </a:solidFill>
              <a:round/>
              <a:headEnd type="triangle" w="med" len="med"/>
              <a:tailEnd/>
            </a:ln>
          </p:spPr>
          <p:txBody>
            <a:bodyPr/>
            <a:lstStyle/>
            <a:p>
              <a:endParaRPr lang="en-US"/>
            </a:p>
          </p:txBody>
        </p:sp>
        <p:sp>
          <p:nvSpPr>
            <p:cNvPr id="10" name="Line 14">
              <a:extLst>
                <a:ext uri="{FF2B5EF4-FFF2-40B4-BE49-F238E27FC236}">
                  <a16:creationId xmlns:a16="http://schemas.microsoft.com/office/drawing/2014/main" id="{448D2814-6385-4DC8-98B0-76F9E9D71C04}"/>
                </a:ext>
                <a:ext uri="{C183D7F6-B498-43B3-948B-1728B52AA6E4}">
                  <adec:decorative xmlns:adec="http://schemas.microsoft.com/office/drawing/2017/decorative" val="1"/>
                </a:ext>
              </a:extLst>
            </p:cNvPr>
            <p:cNvSpPr>
              <a:spLocks noChangeShapeType="1"/>
            </p:cNvSpPr>
            <p:nvPr/>
          </p:nvSpPr>
          <p:spPr bwMode="auto">
            <a:xfrm rot="10800000" flipV="1">
              <a:off x="2101552" y="5699472"/>
              <a:ext cx="595619" cy="4564"/>
            </a:xfrm>
            <a:prstGeom prst="line">
              <a:avLst/>
            </a:prstGeom>
            <a:noFill/>
            <a:ln w="38100">
              <a:solidFill>
                <a:schemeClr val="accent6"/>
              </a:solidFill>
              <a:round/>
              <a:headEnd type="triangle" w="med" len="med"/>
              <a:tailEnd/>
            </a:ln>
          </p:spPr>
          <p:txBody>
            <a:bodyPr/>
            <a:lstStyle/>
            <a:p>
              <a:endParaRPr lang="en-US"/>
            </a:p>
          </p:txBody>
        </p:sp>
      </p:grpSp>
      <p:grpSp>
        <p:nvGrpSpPr>
          <p:cNvPr id="11" name="Group 10">
            <a:extLst>
              <a:ext uri="{FF2B5EF4-FFF2-40B4-BE49-F238E27FC236}">
                <a16:creationId xmlns:a16="http://schemas.microsoft.com/office/drawing/2014/main" id="{74F86BA9-A91D-43D3-B97F-609E6634F04B}"/>
              </a:ext>
              <a:ext uri="{C183D7F6-B498-43B3-948B-1728B52AA6E4}">
                <adec:decorative xmlns:adec="http://schemas.microsoft.com/office/drawing/2017/decorative" val="1"/>
              </a:ext>
            </a:extLst>
          </p:cNvPr>
          <p:cNvGrpSpPr/>
          <p:nvPr/>
        </p:nvGrpSpPr>
        <p:grpSpPr>
          <a:xfrm>
            <a:off x="2068361" y="6075022"/>
            <a:ext cx="1475842" cy="743692"/>
            <a:chOff x="2068361" y="5864004"/>
            <a:chExt cx="1475842" cy="743692"/>
          </a:xfrm>
        </p:grpSpPr>
        <p:sp>
          <p:nvSpPr>
            <p:cNvPr id="12" name="Text Box 6">
              <a:extLst>
                <a:ext uri="{FF2B5EF4-FFF2-40B4-BE49-F238E27FC236}">
                  <a16:creationId xmlns:a16="http://schemas.microsoft.com/office/drawing/2014/main" id="{C152BC3F-07BD-45F9-8E06-BAF4A03C81F0}"/>
                </a:ext>
                <a:ext uri="{C183D7F6-B498-43B3-948B-1728B52AA6E4}">
                  <adec:decorative xmlns:adec="http://schemas.microsoft.com/office/drawing/2017/decorative" val="1"/>
                </a:ext>
              </a:extLst>
            </p:cNvPr>
            <p:cNvSpPr txBox="1">
              <a:spLocks noChangeArrowheads="1"/>
            </p:cNvSpPr>
            <p:nvPr/>
          </p:nvSpPr>
          <p:spPr bwMode="auto">
            <a:xfrm>
              <a:off x="2068361" y="6238364"/>
              <a:ext cx="1475842"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Detail group</a:t>
              </a:r>
            </a:p>
          </p:txBody>
        </p:sp>
        <p:sp>
          <p:nvSpPr>
            <p:cNvPr id="13" name="Line 8">
              <a:extLst>
                <a:ext uri="{FF2B5EF4-FFF2-40B4-BE49-F238E27FC236}">
                  <a16:creationId xmlns:a16="http://schemas.microsoft.com/office/drawing/2014/main" id="{05B0E98A-50EF-4618-A3DB-B5F6AAE46291}"/>
                </a:ext>
                <a:ext uri="{C183D7F6-B498-43B3-948B-1728B52AA6E4}">
                  <adec:decorative xmlns:adec="http://schemas.microsoft.com/office/drawing/2017/decorative" val="1"/>
                </a:ext>
              </a:extLst>
            </p:cNvPr>
            <p:cNvSpPr>
              <a:spLocks noChangeShapeType="1"/>
            </p:cNvSpPr>
            <p:nvPr/>
          </p:nvSpPr>
          <p:spPr bwMode="auto">
            <a:xfrm rot="10800000" flipV="1">
              <a:off x="2806282" y="5864004"/>
              <a:ext cx="0" cy="376143"/>
            </a:xfrm>
            <a:prstGeom prst="line">
              <a:avLst/>
            </a:prstGeom>
            <a:noFill/>
            <a:ln w="38100">
              <a:solidFill>
                <a:schemeClr val="accent6"/>
              </a:solidFill>
              <a:round/>
              <a:headEnd type="triangle" w="med" len="med"/>
              <a:tailEnd/>
            </a:ln>
          </p:spPr>
          <p:txBody>
            <a:bodyPr/>
            <a:lstStyle/>
            <a:p>
              <a:endParaRPr lang="en-US"/>
            </a:p>
          </p:txBody>
        </p:sp>
      </p:grpSp>
      <p:grpSp>
        <p:nvGrpSpPr>
          <p:cNvPr id="14" name="Group 13">
            <a:extLst>
              <a:ext uri="{FF2B5EF4-FFF2-40B4-BE49-F238E27FC236}">
                <a16:creationId xmlns:a16="http://schemas.microsoft.com/office/drawing/2014/main" id="{AA003427-F46B-4B74-BF54-89A6BBAFE68F}"/>
              </a:ext>
              <a:ext uri="{C183D7F6-B498-43B3-948B-1728B52AA6E4}">
                <adec:decorative xmlns:adec="http://schemas.microsoft.com/office/drawing/2017/decorative" val="1"/>
              </a:ext>
            </a:extLst>
          </p:cNvPr>
          <p:cNvGrpSpPr/>
          <p:nvPr/>
        </p:nvGrpSpPr>
        <p:grpSpPr>
          <a:xfrm>
            <a:off x="9780077" y="5020054"/>
            <a:ext cx="2057563" cy="923330"/>
            <a:chOff x="9780077" y="4809036"/>
            <a:chExt cx="2057563" cy="923330"/>
          </a:xfrm>
        </p:grpSpPr>
        <p:sp>
          <p:nvSpPr>
            <p:cNvPr id="15" name="Text Box 6">
              <a:extLst>
                <a:ext uri="{FF2B5EF4-FFF2-40B4-BE49-F238E27FC236}">
                  <a16:creationId xmlns:a16="http://schemas.microsoft.com/office/drawing/2014/main" id="{E2F80790-AD4D-4A6E-B49A-713B0E5E73F3}"/>
                </a:ext>
                <a:ext uri="{C183D7F6-B498-43B3-948B-1728B52AA6E4}">
                  <adec:decorative xmlns:adec="http://schemas.microsoft.com/office/drawing/2017/decorative" val="1"/>
                </a:ext>
              </a:extLst>
            </p:cNvPr>
            <p:cNvSpPr txBox="1">
              <a:spLocks noChangeArrowheads="1"/>
            </p:cNvSpPr>
            <p:nvPr/>
          </p:nvSpPr>
          <p:spPr bwMode="auto">
            <a:xfrm>
              <a:off x="10216314" y="4809036"/>
              <a:ext cx="1621326" cy="923330"/>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en-US" sz="1800">
                  <a:latin typeface="+mn-lt"/>
                </a:rPr>
                <a:t>Turn </a:t>
              </a:r>
              <a:r>
                <a:rPr lang="en-US" sz="1800" b="1">
                  <a:latin typeface="+mn-lt"/>
                </a:rPr>
                <a:t>Advanced mode</a:t>
              </a:r>
              <a:r>
                <a:rPr lang="en-US" sz="1800">
                  <a:latin typeface="+mn-lt"/>
                </a:rPr>
                <a:t> on/off</a:t>
              </a:r>
            </a:p>
          </p:txBody>
        </p:sp>
        <p:sp>
          <p:nvSpPr>
            <p:cNvPr id="16" name="Line 8">
              <a:extLst>
                <a:ext uri="{FF2B5EF4-FFF2-40B4-BE49-F238E27FC236}">
                  <a16:creationId xmlns:a16="http://schemas.microsoft.com/office/drawing/2014/main" id="{CE9AEEA2-1A83-4B8E-82D8-6F6EA95895DB}"/>
                </a:ext>
                <a:ext uri="{C183D7F6-B498-43B3-948B-1728B52AA6E4}">
                  <adec:decorative xmlns:adec="http://schemas.microsoft.com/office/drawing/2017/decorative" val="1"/>
                </a:ext>
              </a:extLst>
            </p:cNvPr>
            <p:cNvSpPr>
              <a:spLocks noChangeShapeType="1"/>
            </p:cNvSpPr>
            <p:nvPr/>
          </p:nvSpPr>
          <p:spPr bwMode="auto">
            <a:xfrm rot="10800000" flipH="1" flipV="1">
              <a:off x="9780077" y="5258802"/>
              <a:ext cx="436237" cy="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26584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 » Groups » Aggregate functions</a:t>
            </a:r>
          </a:p>
        </p:txBody>
      </p:sp>
      <p:pic>
        <p:nvPicPr>
          <p:cNvPr id="17" name="Picture 16">
            <a:extLst>
              <a:ext uri="{FF2B5EF4-FFF2-40B4-BE49-F238E27FC236}">
                <a16:creationId xmlns:a16="http://schemas.microsoft.com/office/drawing/2014/main" id="{03BA6825-38CF-406B-8D06-984CB1E0CE80}"/>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062" y="2068513"/>
            <a:ext cx="2150335" cy="2943911"/>
          </a:xfrm>
          <a:prstGeom prst="rect">
            <a:avLst/>
          </a:prstGeom>
        </p:spPr>
      </p:pic>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a:xfrm>
            <a:off x="3064932" y="2070000"/>
            <a:ext cx="8627867" cy="4788000"/>
          </a:xfrm>
        </p:spPr>
        <p:txBody>
          <a:bodyPr/>
          <a:lstStyle/>
          <a:p>
            <a:r>
              <a:rPr lang="en-US"/>
              <a:t>Each aggregate function can pass the Scope parameter to define the scope in which the aggregate function is performed</a:t>
            </a:r>
          </a:p>
          <a:p>
            <a:r>
              <a:rPr lang="en-US"/>
              <a:t>A valid scope is the name of a group, data region or dataset</a:t>
            </a:r>
          </a:p>
          <a:p>
            <a:pPr lvl="1"/>
            <a:r>
              <a:rPr lang="en-US"/>
              <a:t>If </a:t>
            </a:r>
            <a:r>
              <a:rPr lang="en-US" b="1"/>
              <a:t>Scope</a:t>
            </a:r>
            <a:r>
              <a:rPr lang="en-US"/>
              <a:t> is omitted, the current scope is used</a:t>
            </a:r>
          </a:p>
          <a:p>
            <a:r>
              <a:rPr lang="en-US"/>
              <a:t>The </a:t>
            </a:r>
            <a:r>
              <a:rPr lang="en-US" b="1"/>
              <a:t>Recursive</a:t>
            </a:r>
            <a:r>
              <a:rPr lang="en-US"/>
              <a:t> keyword can be passed as a third parameter to aggregate parent-child hierarchies</a:t>
            </a:r>
          </a:p>
        </p:txBody>
      </p:sp>
      <p:sp>
        <p:nvSpPr>
          <p:cNvPr id="18" name="TextBox 17">
            <a:extLst>
              <a:ext uri="{FF2B5EF4-FFF2-40B4-BE49-F238E27FC236}">
                <a16:creationId xmlns:a16="http://schemas.microsoft.com/office/drawing/2014/main" id="{FE33ACED-D8C4-4244-A4B6-298CF2A05A8A}"/>
              </a:ext>
            </a:extLst>
          </p:cNvPr>
          <p:cNvSpPr txBox="1"/>
          <p:nvPr/>
        </p:nvSpPr>
        <p:spPr>
          <a:xfrm>
            <a:off x="3385931" y="5693335"/>
            <a:ext cx="3624469"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Scope names are case-sensitive</a:t>
            </a:r>
          </a:p>
        </p:txBody>
      </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7684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 » Groups » Aggregate functions » Example</a:t>
            </a:r>
          </a:p>
        </p:txBody>
      </p:sp>
      <p:sp>
        <p:nvSpPr>
          <p:cNvPr id="8" name="Text Box 5">
            <a:extLst>
              <a:ext uri="{FF2B5EF4-FFF2-40B4-BE49-F238E27FC236}">
                <a16:creationId xmlns:a16="http://schemas.microsoft.com/office/drawing/2014/main" id="{E8240173-1B00-4F4A-A123-28ABFAAFAD5C}"/>
              </a:ext>
            </a:extLst>
          </p:cNvPr>
          <p:cNvSpPr txBox="1">
            <a:spLocks noChangeArrowheads="1"/>
          </p:cNvSpPr>
          <p:nvPr/>
        </p:nvSpPr>
        <p:spPr bwMode="auto">
          <a:xfrm>
            <a:off x="3184826" y="3429000"/>
            <a:ext cx="5076290" cy="495300"/>
          </a:xfrm>
          <a:prstGeom prst="rect">
            <a:avLst/>
          </a:prstGeom>
          <a:solidFill>
            <a:schemeClr val="bg1"/>
          </a:solidFill>
          <a:ln w="19050">
            <a:headEnd/>
            <a:tailEnd/>
          </a:ln>
        </p:spPr>
        <p:style>
          <a:lnRef idx="1">
            <a:schemeClr val="dk1"/>
          </a:lnRef>
          <a:fillRef idx="2">
            <a:schemeClr val="dk1"/>
          </a:fillRef>
          <a:effectRef idx="1">
            <a:schemeClr val="dk1"/>
          </a:effectRef>
          <a:fontRef idx="minor">
            <a:schemeClr val="dk1"/>
          </a:fontRef>
        </p:style>
        <p:txBody>
          <a:bodyPr wrap="square" lIns="180000" tIns="108000" bIns="108000">
            <a:spAutoFit/>
          </a:bodyPr>
          <a:lstStyle/>
          <a:p>
            <a:pPr algn="ctr">
              <a:spcBef>
                <a:spcPct val="50000"/>
              </a:spcBef>
            </a:pPr>
            <a:r>
              <a:rPr lang="en-US" sz="1800">
                <a:solidFill>
                  <a:schemeClr val="tx1"/>
                </a:solidFill>
                <a:latin typeface="Consolas" panose="020B0609020204030204" pitchFamily="49" charset="0"/>
                <a:cs typeface="Consolas" panose="020B0609020204030204" pitchFamily="49" charset="0"/>
              </a:rPr>
              <a:t>=Sum(Fields!Sales.Value, </a:t>
            </a:r>
            <a:r>
              <a:rPr lang="en-US">
                <a:solidFill>
                  <a:schemeClr val="tx1"/>
                </a:solidFill>
                <a:latin typeface="Consolas" panose="020B0609020204030204" pitchFamily="49" charset="0"/>
                <a:cs typeface="Consolas" panose="020B0609020204030204" pitchFamily="49" charset="0"/>
              </a:rPr>
              <a:t>"Country</a:t>
            </a:r>
            <a:r>
              <a:rPr lang="en-US" sz="1800">
                <a:solidFill>
                  <a:schemeClr val="tx1"/>
                </a:solidFill>
                <a:latin typeface="Consolas" panose="020B0609020204030204" pitchFamily="49" charset="0"/>
                <a:cs typeface="Consolas" panose="020B0609020204030204" pitchFamily="49" charset="0"/>
              </a:rPr>
              <a:t>")</a:t>
            </a:r>
          </a:p>
        </p:txBody>
      </p:sp>
      <p:grpSp>
        <p:nvGrpSpPr>
          <p:cNvPr id="15" name="Group 14">
            <a:extLst>
              <a:ext uri="{FF2B5EF4-FFF2-40B4-BE49-F238E27FC236}">
                <a16:creationId xmlns:a16="http://schemas.microsoft.com/office/drawing/2014/main" id="{70ED5F4C-B54D-4CA3-B723-A571F2C268FF}"/>
              </a:ext>
              <a:ext uri="{C183D7F6-B498-43B3-948B-1728B52AA6E4}">
                <adec:decorative xmlns:adec="http://schemas.microsoft.com/office/drawing/2017/decorative" val="1"/>
              </a:ext>
            </a:extLst>
          </p:cNvPr>
          <p:cNvGrpSpPr/>
          <p:nvPr/>
        </p:nvGrpSpPr>
        <p:grpSpPr>
          <a:xfrm>
            <a:off x="3080481" y="4011613"/>
            <a:ext cx="1493780" cy="1178143"/>
            <a:chOff x="3080481" y="4011613"/>
            <a:chExt cx="1493780" cy="1178143"/>
          </a:xfrm>
        </p:grpSpPr>
        <p:sp>
          <p:nvSpPr>
            <p:cNvPr id="16" name="Text Box 10">
              <a:extLst>
                <a:ext uri="{FF2B5EF4-FFF2-40B4-BE49-F238E27FC236}">
                  <a16:creationId xmlns:a16="http://schemas.microsoft.com/office/drawing/2014/main" id="{B9133412-D1EC-4EE7-99A0-4A37A9926E49}"/>
                </a:ext>
                <a:ext uri="{C183D7F6-B498-43B3-948B-1728B52AA6E4}">
                  <adec:decorative xmlns:adec="http://schemas.microsoft.com/office/drawing/2017/decorative" val="1"/>
                </a:ext>
              </a:extLst>
            </p:cNvPr>
            <p:cNvSpPr txBox="1">
              <a:spLocks noChangeArrowheads="1"/>
            </p:cNvSpPr>
            <p:nvPr/>
          </p:nvSpPr>
          <p:spPr bwMode="auto">
            <a:xfrm>
              <a:off x="3080481" y="4543425"/>
              <a:ext cx="1493780"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Aggregate function</a:t>
              </a:r>
            </a:p>
          </p:txBody>
        </p:sp>
        <p:sp>
          <p:nvSpPr>
            <p:cNvPr id="19" name="Line 11" descr="&quot;Sum&quot; is the aggregate functionl.">
              <a:extLst>
                <a:ext uri="{FF2B5EF4-FFF2-40B4-BE49-F238E27FC236}">
                  <a16:creationId xmlns:a16="http://schemas.microsoft.com/office/drawing/2014/main" id="{5245EE2B-00CC-497B-8FE0-E7A8B142D9A4}"/>
                </a:ext>
              </a:extLst>
            </p:cNvPr>
            <p:cNvSpPr>
              <a:spLocks noChangeShapeType="1"/>
            </p:cNvSpPr>
            <p:nvPr/>
          </p:nvSpPr>
          <p:spPr bwMode="auto">
            <a:xfrm rot="10800000" flipH="1" flipV="1">
              <a:off x="3867657" y="4011613"/>
              <a:ext cx="0" cy="457200"/>
            </a:xfrm>
            <a:prstGeom prst="line">
              <a:avLst/>
            </a:prstGeom>
            <a:noFill/>
            <a:ln w="38100">
              <a:solidFill>
                <a:schemeClr val="accent6"/>
              </a:solidFill>
              <a:round/>
              <a:headEnd type="triangle" w="med" len="med"/>
              <a:tailEnd/>
            </a:ln>
          </p:spPr>
          <p:txBody>
            <a:bodyPr/>
            <a:lstStyle/>
            <a:p>
              <a:endParaRPr lang="en-US"/>
            </a:p>
          </p:txBody>
        </p:sp>
      </p:grpSp>
      <p:grpSp>
        <p:nvGrpSpPr>
          <p:cNvPr id="12" name="Group 11">
            <a:extLst>
              <a:ext uri="{FF2B5EF4-FFF2-40B4-BE49-F238E27FC236}">
                <a16:creationId xmlns:a16="http://schemas.microsoft.com/office/drawing/2014/main" id="{29B0BF5C-067E-440E-A68A-D4723DA4455E}"/>
              </a:ext>
              <a:ext uri="{C183D7F6-B498-43B3-948B-1728B52AA6E4}">
                <adec:decorative xmlns:adec="http://schemas.microsoft.com/office/drawing/2017/decorative" val="1"/>
              </a:ext>
            </a:extLst>
          </p:cNvPr>
          <p:cNvGrpSpPr/>
          <p:nvPr/>
        </p:nvGrpSpPr>
        <p:grpSpPr>
          <a:xfrm>
            <a:off x="4574261" y="4011613"/>
            <a:ext cx="1493780" cy="923369"/>
            <a:chOff x="4574261" y="4011613"/>
            <a:chExt cx="1493780" cy="923369"/>
          </a:xfrm>
        </p:grpSpPr>
        <p:sp>
          <p:nvSpPr>
            <p:cNvPr id="13" name="Text Box 8">
              <a:extLst>
                <a:ext uri="{FF2B5EF4-FFF2-40B4-BE49-F238E27FC236}">
                  <a16:creationId xmlns:a16="http://schemas.microsoft.com/office/drawing/2014/main" id="{343C0C75-1A19-4BA4-AF20-647DFA05E5D3}"/>
                </a:ext>
                <a:ext uri="{C183D7F6-B498-43B3-948B-1728B52AA6E4}">
                  <adec:decorative xmlns:adec="http://schemas.microsoft.com/office/drawing/2017/decorative" val="1"/>
                </a:ext>
              </a:extLst>
            </p:cNvPr>
            <p:cNvSpPr txBox="1">
              <a:spLocks noChangeArrowheads="1"/>
            </p:cNvSpPr>
            <p:nvPr/>
          </p:nvSpPr>
          <p:spPr bwMode="auto">
            <a:xfrm>
              <a:off x="4574261" y="4565650"/>
              <a:ext cx="1493780"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Expression</a:t>
              </a:r>
            </a:p>
          </p:txBody>
        </p:sp>
        <p:sp>
          <p:nvSpPr>
            <p:cNvPr id="14" name="Line 9" descr="&quot;Fields!Sales.Value&quot; is the expression.">
              <a:extLst>
                <a:ext uri="{FF2B5EF4-FFF2-40B4-BE49-F238E27FC236}">
                  <a16:creationId xmlns:a16="http://schemas.microsoft.com/office/drawing/2014/main" id="{167FA263-1198-4136-848E-6DF0CC93FC83}"/>
                </a:ext>
              </a:extLst>
            </p:cNvPr>
            <p:cNvSpPr>
              <a:spLocks noChangeShapeType="1"/>
            </p:cNvSpPr>
            <p:nvPr/>
          </p:nvSpPr>
          <p:spPr bwMode="auto">
            <a:xfrm rot="10800000" flipH="1" flipV="1">
              <a:off x="5321151" y="4011613"/>
              <a:ext cx="0" cy="457200"/>
            </a:xfrm>
            <a:prstGeom prst="line">
              <a:avLst/>
            </a:prstGeom>
            <a:noFill/>
            <a:ln w="38100">
              <a:solidFill>
                <a:schemeClr val="accent6"/>
              </a:solidFill>
              <a:round/>
              <a:headEnd type="triangle" w="med" len="med"/>
              <a:tailEnd/>
            </a:ln>
          </p:spPr>
          <p:txBody>
            <a:bodyPr/>
            <a:lstStyle/>
            <a:p>
              <a:endParaRPr lang="en-US"/>
            </a:p>
          </p:txBody>
        </p:sp>
      </p:grpSp>
      <p:grpSp>
        <p:nvGrpSpPr>
          <p:cNvPr id="9" name="Group 8">
            <a:extLst>
              <a:ext uri="{FF2B5EF4-FFF2-40B4-BE49-F238E27FC236}">
                <a16:creationId xmlns:a16="http://schemas.microsoft.com/office/drawing/2014/main" id="{01E29303-D6EE-4F75-A353-3F255E774423}"/>
              </a:ext>
              <a:ext uri="{C183D7F6-B498-43B3-948B-1728B52AA6E4}">
                <adec:decorative xmlns:adec="http://schemas.microsoft.com/office/drawing/2017/decorative" val="1"/>
              </a:ext>
            </a:extLst>
          </p:cNvPr>
          <p:cNvGrpSpPr/>
          <p:nvPr/>
        </p:nvGrpSpPr>
        <p:grpSpPr>
          <a:xfrm>
            <a:off x="6722684" y="4011613"/>
            <a:ext cx="1220619" cy="1132106"/>
            <a:chOff x="6722684" y="4011613"/>
            <a:chExt cx="1220619" cy="1132106"/>
          </a:xfrm>
        </p:grpSpPr>
        <p:sp>
          <p:nvSpPr>
            <p:cNvPr id="10" name="Text Box 6">
              <a:extLst>
                <a:ext uri="{FF2B5EF4-FFF2-40B4-BE49-F238E27FC236}">
                  <a16:creationId xmlns:a16="http://schemas.microsoft.com/office/drawing/2014/main" id="{1EE36928-8C41-435A-A30F-4BE97B221D3C}"/>
                </a:ext>
                <a:ext uri="{C183D7F6-B498-43B3-948B-1728B52AA6E4}">
                  <adec:decorative xmlns:adec="http://schemas.microsoft.com/office/drawing/2017/decorative" val="1"/>
                </a:ext>
              </a:extLst>
            </p:cNvPr>
            <p:cNvSpPr txBox="1">
              <a:spLocks noChangeArrowheads="1"/>
            </p:cNvSpPr>
            <p:nvPr/>
          </p:nvSpPr>
          <p:spPr bwMode="auto">
            <a:xfrm>
              <a:off x="6722684" y="4497388"/>
              <a:ext cx="1220619"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Scope (optional)</a:t>
              </a:r>
            </a:p>
          </p:txBody>
        </p:sp>
        <p:sp>
          <p:nvSpPr>
            <p:cNvPr id="11" name="Line 7" descr="&quot;Country&quot; is the scope.">
              <a:extLst>
                <a:ext uri="{FF2B5EF4-FFF2-40B4-BE49-F238E27FC236}">
                  <a16:creationId xmlns:a16="http://schemas.microsoft.com/office/drawing/2014/main" id="{877CBAB6-8CCC-44AB-82EF-0CC2BF9A41B9}"/>
                </a:ext>
              </a:extLst>
            </p:cNvPr>
            <p:cNvSpPr>
              <a:spLocks noChangeShapeType="1"/>
            </p:cNvSpPr>
            <p:nvPr/>
          </p:nvSpPr>
          <p:spPr bwMode="auto">
            <a:xfrm rot="10800000" flipH="1" flipV="1">
              <a:off x="7332995" y="4011613"/>
              <a:ext cx="0" cy="45720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178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 » Groups » Aggregate functions » Aggregate</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p:txBody>
          <a:bodyPr/>
          <a:lstStyle/>
          <a:p>
            <a:r>
              <a:rPr lang="en-US"/>
              <a:t>Use the </a:t>
            </a:r>
            <a:r>
              <a:rPr lang="en-US" b="1"/>
              <a:t>Aggregate</a:t>
            </a:r>
            <a:r>
              <a:rPr lang="en-US"/>
              <a:t> function to query server aggregates that are calculated by the data model (only when the dataset was developed with the Analysis Services MDX designer)</a:t>
            </a:r>
          </a:p>
          <a:p>
            <a:pPr lvl="1"/>
            <a:r>
              <a:rPr lang="en-US"/>
              <a:t>Avoid replicating aggregation logic in the report</a:t>
            </a:r>
          </a:p>
          <a:p>
            <a:pPr lvl="1"/>
            <a:r>
              <a:rPr lang="en-US"/>
              <a:t>When possible, query server aggregates for reasons of efficiency and consistency</a:t>
            </a:r>
          </a:p>
          <a:p>
            <a:r>
              <a:rPr lang="en-US"/>
              <a:t>Tablix groups must be based on simple expressions </a:t>
            </a:r>
            <a:br>
              <a:rPr lang="en-US"/>
            </a:br>
            <a:r>
              <a:rPr lang="en-US"/>
              <a:t>(i.e. =Fields!&lt;AttributeOrLevel&gt;.Value)</a:t>
            </a:r>
          </a:p>
          <a:p>
            <a:r>
              <a:rPr lang="en-US"/>
              <a:t>Server aggregates cannot appear on a detail level</a:t>
            </a:r>
          </a:p>
          <a:p>
            <a:pPr lvl="1"/>
            <a:r>
              <a:rPr lang="en-US"/>
              <a:t>To display values at the detail level, do not use any aggregation function</a:t>
            </a:r>
          </a:p>
          <a:p>
            <a:endParaRPr lang="en-US"/>
          </a:p>
        </p:txBody>
      </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50001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2619-B49B-4E60-A1FD-E70F3B305B78}"/>
              </a:ext>
            </a:extLst>
          </p:cNvPr>
          <p:cNvSpPr>
            <a:spLocks noGrp="1"/>
          </p:cNvSpPr>
          <p:nvPr>
            <p:ph type="title"/>
          </p:nvPr>
        </p:nvSpPr>
        <p:spPr/>
        <p:txBody>
          <a:bodyPr/>
          <a:lstStyle/>
          <a:p>
            <a:r>
              <a:rPr lang="en-US"/>
              <a:t>Questions?</a:t>
            </a:r>
          </a:p>
        </p:txBody>
      </p:sp>
      <p:sp>
        <p:nvSpPr>
          <p:cNvPr id="5" name="Footer Placeholder 4">
            <a:extLst>
              <a:ext uri="{FF2B5EF4-FFF2-40B4-BE49-F238E27FC236}">
                <a16:creationId xmlns:a16="http://schemas.microsoft.com/office/drawing/2014/main" id="{C6CDB815-80FB-4359-A1B9-D233AEBB389C}"/>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15876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 » Table</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p:txBody>
          <a:bodyPr/>
          <a:lstStyle/>
          <a:p>
            <a:r>
              <a:rPr lang="en-US"/>
              <a:t>Use a </a:t>
            </a:r>
            <a:r>
              <a:rPr lang="en-US" b="1"/>
              <a:t>Table</a:t>
            </a:r>
            <a:r>
              <a:rPr lang="en-US"/>
              <a:t> to present fixed columns and dynamic rows</a:t>
            </a:r>
          </a:p>
          <a:p>
            <a:r>
              <a:rPr lang="en-US"/>
              <a:t>The Table template consists of cells which are textboxes</a:t>
            </a:r>
          </a:p>
          <a:p>
            <a:pPr lvl="1"/>
            <a:r>
              <a:rPr lang="en-US"/>
              <a:t>Hovering the cursor in a textbox will reveal the Field List</a:t>
            </a:r>
          </a:p>
          <a:p>
            <a:pPr lvl="1"/>
            <a:r>
              <a:rPr lang="en-US"/>
              <a:t>Right-click column or row guides to open context menus</a:t>
            </a:r>
          </a:p>
          <a:p>
            <a:pPr lvl="2"/>
            <a:r>
              <a:rPr lang="en-US"/>
              <a:t>Add/remove columns or row groups, control visibility</a:t>
            </a:r>
          </a:p>
          <a:p>
            <a:pPr lvl="1"/>
            <a:r>
              <a:rPr lang="en-US"/>
              <a:t>Entire columns or rows can be selected for formatting</a:t>
            </a:r>
          </a:p>
          <a:p>
            <a:pPr lvl="1"/>
            <a:r>
              <a:rPr lang="en-US"/>
              <a:t>Cells can be merged horizontally only</a:t>
            </a:r>
          </a:p>
          <a:p>
            <a:endParaRPr lang="en-US"/>
          </a:p>
        </p:txBody>
      </p:sp>
      <p:pic>
        <p:nvPicPr>
          <p:cNvPr id="6" name="Picture 5">
            <a:extLst>
              <a:ext uri="{FF2B5EF4-FFF2-40B4-BE49-F238E27FC236}">
                <a16:creationId xmlns:a16="http://schemas.microsoft.com/office/drawing/2014/main" id="{B9E7DDC7-086C-4828-ACAD-B7FD03810A48}"/>
              </a:ext>
              <a:ext uri="{C183D7F6-B498-43B3-948B-1728B52AA6E4}">
                <adec:decorative xmlns:adec="http://schemas.microsoft.com/office/drawing/2017/decorative" val="1"/>
              </a:ext>
            </a:extLst>
          </p:cNvPr>
          <p:cNvPicPr>
            <a:picLocks noChangeAspect="1"/>
          </p:cNvPicPr>
          <p:nvPr/>
        </p:nvPicPr>
        <p:blipFill>
          <a:blip r:embed="rId2" cstate="print"/>
          <a:stretch>
            <a:fillRect/>
          </a:stretch>
        </p:blipFill>
        <p:spPr>
          <a:xfrm>
            <a:off x="2313314" y="5183234"/>
            <a:ext cx="5524781" cy="1288527"/>
          </a:xfrm>
          <a:prstGeom prst="rect">
            <a:avLst/>
          </a:prstGeom>
        </p:spPr>
      </p:pic>
      <p:grpSp>
        <p:nvGrpSpPr>
          <p:cNvPr id="7" name="Group 6">
            <a:extLst>
              <a:ext uri="{FF2B5EF4-FFF2-40B4-BE49-F238E27FC236}">
                <a16:creationId xmlns:a16="http://schemas.microsoft.com/office/drawing/2014/main" id="{F82E6F4F-40BC-4B58-8FD4-F34DC075791B}"/>
              </a:ext>
              <a:ext uri="{C183D7F6-B498-43B3-948B-1728B52AA6E4}">
                <adec:decorative xmlns:adec="http://schemas.microsoft.com/office/drawing/2017/decorative" val="1"/>
              </a:ext>
            </a:extLst>
          </p:cNvPr>
          <p:cNvGrpSpPr/>
          <p:nvPr/>
        </p:nvGrpSpPr>
        <p:grpSpPr>
          <a:xfrm>
            <a:off x="457200" y="6002982"/>
            <a:ext cx="1807361" cy="369332"/>
            <a:chOff x="457200" y="6002982"/>
            <a:chExt cx="1807361" cy="369332"/>
          </a:xfrm>
        </p:grpSpPr>
        <p:sp>
          <p:nvSpPr>
            <p:cNvPr id="8" name="Text Box 6">
              <a:extLst>
                <a:ext uri="{FF2B5EF4-FFF2-40B4-BE49-F238E27FC236}">
                  <a16:creationId xmlns:a16="http://schemas.microsoft.com/office/drawing/2014/main" id="{8D1F179D-3676-4201-AF41-BFBB2D6B6460}"/>
                </a:ext>
                <a:ext uri="{C183D7F6-B498-43B3-948B-1728B52AA6E4}">
                  <adec:decorative xmlns:adec="http://schemas.microsoft.com/office/drawing/2017/decorative" val="1"/>
                </a:ext>
              </a:extLst>
            </p:cNvPr>
            <p:cNvSpPr txBox="1">
              <a:spLocks noChangeArrowheads="1"/>
            </p:cNvSpPr>
            <p:nvPr/>
          </p:nvSpPr>
          <p:spPr bwMode="auto">
            <a:xfrm>
              <a:off x="457200" y="6002982"/>
              <a:ext cx="1315415"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r"/>
              <a:r>
                <a:rPr lang="en-US" sz="1800">
                  <a:latin typeface="+mn-lt"/>
                </a:rPr>
                <a:t>Detail row</a:t>
              </a:r>
            </a:p>
          </p:txBody>
        </p:sp>
        <p:sp>
          <p:nvSpPr>
            <p:cNvPr id="9" name="Line 8">
              <a:extLst>
                <a:ext uri="{FF2B5EF4-FFF2-40B4-BE49-F238E27FC236}">
                  <a16:creationId xmlns:a16="http://schemas.microsoft.com/office/drawing/2014/main" id="{14B44D4C-4C62-4C5D-BAE0-049CF20B03E6}"/>
                </a:ext>
                <a:ext uri="{C183D7F6-B498-43B3-948B-1728B52AA6E4}">
                  <adec:decorative xmlns:adec="http://schemas.microsoft.com/office/drawing/2017/decorative" val="1"/>
                </a:ext>
              </a:extLst>
            </p:cNvPr>
            <p:cNvSpPr>
              <a:spLocks noChangeShapeType="1"/>
            </p:cNvSpPr>
            <p:nvPr/>
          </p:nvSpPr>
          <p:spPr bwMode="auto">
            <a:xfrm rot="10800000">
              <a:off x="1787811" y="6216059"/>
              <a:ext cx="476750" cy="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16957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 » Table » Example</a:t>
            </a:r>
          </a:p>
        </p:txBody>
      </p:sp>
      <p:sp>
        <p:nvSpPr>
          <p:cNvPr id="19" name="Right Brace 18">
            <a:extLst>
              <a:ext uri="{FF2B5EF4-FFF2-40B4-BE49-F238E27FC236}">
                <a16:creationId xmlns:a16="http://schemas.microsoft.com/office/drawing/2014/main" id="{83C91C73-A9D4-49EA-A452-AF49DD93769C}"/>
              </a:ext>
              <a:ext uri="{C183D7F6-B498-43B3-948B-1728B52AA6E4}">
                <adec:decorative xmlns:adec="http://schemas.microsoft.com/office/drawing/2017/decorative" val="1"/>
              </a:ext>
            </a:extLst>
          </p:cNvPr>
          <p:cNvSpPr/>
          <p:nvPr/>
        </p:nvSpPr>
        <p:spPr>
          <a:xfrm rot="16200000">
            <a:off x="6309464" y="-408571"/>
            <a:ext cx="335560" cy="5943600"/>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 Box 7">
            <a:extLst>
              <a:ext uri="{FF2B5EF4-FFF2-40B4-BE49-F238E27FC236}">
                <a16:creationId xmlns:a16="http://schemas.microsoft.com/office/drawing/2014/main" id="{A108A92E-11C2-49B1-81C3-235CE9C20444}"/>
              </a:ext>
              <a:ext uri="{C183D7F6-B498-43B3-948B-1728B52AA6E4}">
                <adec:decorative xmlns:adec="http://schemas.microsoft.com/office/drawing/2017/decorative" val="1"/>
              </a:ext>
            </a:extLst>
          </p:cNvPr>
          <p:cNvSpPr txBox="1">
            <a:spLocks noChangeArrowheads="1"/>
          </p:cNvSpPr>
          <p:nvPr/>
        </p:nvSpPr>
        <p:spPr bwMode="auto">
          <a:xfrm>
            <a:off x="5376666" y="1928856"/>
            <a:ext cx="2231472"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Fixed columns</a:t>
            </a:r>
          </a:p>
        </p:txBody>
      </p:sp>
      <p:pic>
        <p:nvPicPr>
          <p:cNvPr id="10" name="Picture 9" descr="The table consists of six columns: Salesperson, Sales, Country %, Overall %, Target, and Variance %. The details rows are salespeople grouped by country.">
            <a:extLst>
              <a:ext uri="{FF2B5EF4-FFF2-40B4-BE49-F238E27FC236}">
                <a16:creationId xmlns:a16="http://schemas.microsoft.com/office/drawing/2014/main" id="{295C2969-83F2-4F39-AEE7-FAF5B5E34803}"/>
              </a:ext>
            </a:extLst>
          </p:cNvPr>
          <p:cNvPicPr>
            <a:picLocks noChangeAspect="1"/>
          </p:cNvPicPr>
          <p:nvPr/>
        </p:nvPicPr>
        <p:blipFill>
          <a:blip r:embed="rId2"/>
          <a:stretch>
            <a:fillRect/>
          </a:stretch>
        </p:blipFill>
        <p:spPr>
          <a:xfrm>
            <a:off x="3528304" y="2794459"/>
            <a:ext cx="5928196" cy="6189186"/>
          </a:xfrm>
          <a:prstGeom prst="rect">
            <a:avLst/>
          </a:prstGeom>
        </p:spPr>
      </p:pic>
      <p:sp>
        <p:nvSpPr>
          <p:cNvPr id="11" name="Text Box 7">
            <a:extLst>
              <a:ext uri="{FF2B5EF4-FFF2-40B4-BE49-F238E27FC236}">
                <a16:creationId xmlns:a16="http://schemas.microsoft.com/office/drawing/2014/main" id="{2549CA54-472C-4F20-9CC8-AFE219C0AAC7}"/>
              </a:ext>
              <a:ext uri="{C183D7F6-B498-43B3-948B-1728B52AA6E4}">
                <adec:decorative xmlns:adec="http://schemas.microsoft.com/office/drawing/2017/decorative" val="1"/>
              </a:ext>
            </a:extLst>
          </p:cNvPr>
          <p:cNvSpPr txBox="1">
            <a:spLocks noChangeArrowheads="1"/>
          </p:cNvSpPr>
          <p:nvPr/>
        </p:nvSpPr>
        <p:spPr bwMode="auto">
          <a:xfrm>
            <a:off x="1642534" y="5501100"/>
            <a:ext cx="1409406"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Detail rows</a:t>
            </a:r>
          </a:p>
        </p:txBody>
      </p:sp>
      <p:sp>
        <p:nvSpPr>
          <p:cNvPr id="21" name="Right Brace 20">
            <a:extLst>
              <a:ext uri="{FF2B5EF4-FFF2-40B4-BE49-F238E27FC236}">
                <a16:creationId xmlns:a16="http://schemas.microsoft.com/office/drawing/2014/main" id="{182DDF87-1BAD-4E83-ADDE-4B8FB8CD7AE8}"/>
              </a:ext>
              <a:ext uri="{C183D7F6-B498-43B3-948B-1728B52AA6E4}">
                <adec:decorative xmlns:adec="http://schemas.microsoft.com/office/drawing/2017/decorative" val="1"/>
              </a:ext>
            </a:extLst>
          </p:cNvPr>
          <p:cNvSpPr/>
          <p:nvPr/>
        </p:nvSpPr>
        <p:spPr>
          <a:xfrm rot="10800000">
            <a:off x="3054929" y="5183499"/>
            <a:ext cx="335560" cy="942980"/>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2519ADB5-F6A3-4DB5-9E7C-1364B5CCB0F6}"/>
              </a:ext>
              <a:ext uri="{C183D7F6-B498-43B3-948B-1728B52AA6E4}">
                <adec:decorative xmlns:adec="http://schemas.microsoft.com/office/drawing/2017/decorative" val="1"/>
              </a:ext>
            </a:extLst>
          </p:cNvPr>
          <p:cNvGrpSpPr/>
          <p:nvPr/>
        </p:nvGrpSpPr>
        <p:grpSpPr>
          <a:xfrm>
            <a:off x="812800" y="2784816"/>
            <a:ext cx="2577688" cy="369332"/>
            <a:chOff x="812800" y="2659086"/>
            <a:chExt cx="2577688" cy="369332"/>
          </a:xfrm>
        </p:grpSpPr>
        <p:sp>
          <p:nvSpPr>
            <p:cNvPr id="13" name="Text Box 5">
              <a:extLst>
                <a:ext uri="{FF2B5EF4-FFF2-40B4-BE49-F238E27FC236}">
                  <a16:creationId xmlns:a16="http://schemas.microsoft.com/office/drawing/2014/main" id="{CE458460-8D39-4497-B859-6E9CEEC0635C}"/>
                </a:ext>
                <a:ext uri="{C183D7F6-B498-43B3-948B-1728B52AA6E4}">
                  <adec:decorative xmlns:adec="http://schemas.microsoft.com/office/drawing/2017/decorative" val="1"/>
                </a:ext>
              </a:extLst>
            </p:cNvPr>
            <p:cNvSpPr txBox="1">
              <a:spLocks noChangeArrowheads="1"/>
            </p:cNvSpPr>
            <p:nvPr/>
          </p:nvSpPr>
          <p:spPr bwMode="auto">
            <a:xfrm>
              <a:off x="812800" y="2659086"/>
              <a:ext cx="1778244"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r"/>
              <a:r>
                <a:rPr lang="en-US" sz="1800">
                  <a:latin typeface="+mn-lt"/>
                </a:rPr>
                <a:t>Table header</a:t>
              </a:r>
            </a:p>
          </p:txBody>
        </p:sp>
        <p:sp>
          <p:nvSpPr>
            <p:cNvPr id="14" name="Line 20">
              <a:extLst>
                <a:ext uri="{FF2B5EF4-FFF2-40B4-BE49-F238E27FC236}">
                  <a16:creationId xmlns:a16="http://schemas.microsoft.com/office/drawing/2014/main" id="{8FED74A0-0E74-4A20-A884-E5741177F912}"/>
                </a:ext>
                <a:ext uri="{C183D7F6-B498-43B3-948B-1728B52AA6E4}">
                  <adec:decorative xmlns:adec="http://schemas.microsoft.com/office/drawing/2017/decorative" val="1"/>
                </a:ext>
              </a:extLst>
            </p:cNvPr>
            <p:cNvSpPr>
              <a:spLocks noChangeShapeType="1"/>
            </p:cNvSpPr>
            <p:nvPr/>
          </p:nvSpPr>
          <p:spPr bwMode="auto">
            <a:xfrm rot="5400000">
              <a:off x="2985676" y="2424941"/>
              <a:ext cx="0" cy="809625"/>
            </a:xfrm>
            <a:prstGeom prst="line">
              <a:avLst/>
            </a:prstGeom>
            <a:noFill/>
            <a:ln w="38100">
              <a:solidFill>
                <a:schemeClr val="accent6"/>
              </a:solidFill>
              <a:round/>
              <a:headEnd type="triangle" w="med" len="med"/>
              <a:tailEnd/>
            </a:ln>
          </p:spPr>
          <p:txBody>
            <a:bodyPr/>
            <a:lstStyle/>
            <a:p>
              <a:endParaRPr lang="en-US"/>
            </a:p>
          </p:txBody>
        </p:sp>
      </p:grpSp>
      <p:grpSp>
        <p:nvGrpSpPr>
          <p:cNvPr id="15" name="Group 14">
            <a:extLst>
              <a:ext uri="{FF2B5EF4-FFF2-40B4-BE49-F238E27FC236}">
                <a16:creationId xmlns:a16="http://schemas.microsoft.com/office/drawing/2014/main" id="{B95028AD-9518-4736-8DBC-B613B28236D3}"/>
              </a:ext>
              <a:ext uri="{C183D7F6-B498-43B3-948B-1728B52AA6E4}">
                <adec:decorative xmlns:adec="http://schemas.microsoft.com/office/drawing/2017/decorative" val="1"/>
              </a:ext>
            </a:extLst>
          </p:cNvPr>
          <p:cNvGrpSpPr/>
          <p:nvPr/>
        </p:nvGrpSpPr>
        <p:grpSpPr>
          <a:xfrm>
            <a:off x="677333" y="3162973"/>
            <a:ext cx="2713156" cy="783514"/>
            <a:chOff x="677333" y="3239408"/>
            <a:chExt cx="2713156" cy="783514"/>
          </a:xfrm>
        </p:grpSpPr>
        <p:sp>
          <p:nvSpPr>
            <p:cNvPr id="16" name="Text Box 9">
              <a:extLst>
                <a:ext uri="{FF2B5EF4-FFF2-40B4-BE49-F238E27FC236}">
                  <a16:creationId xmlns:a16="http://schemas.microsoft.com/office/drawing/2014/main" id="{6DFA8E66-A7CC-4630-9B63-00D3DC0E0240}"/>
                </a:ext>
                <a:ext uri="{C183D7F6-B498-43B3-948B-1728B52AA6E4}">
                  <adec:decorative xmlns:adec="http://schemas.microsoft.com/office/drawing/2017/decorative" val="1"/>
                </a:ext>
              </a:extLst>
            </p:cNvPr>
            <p:cNvSpPr txBox="1">
              <a:spLocks noChangeArrowheads="1"/>
            </p:cNvSpPr>
            <p:nvPr/>
          </p:nvSpPr>
          <p:spPr bwMode="auto">
            <a:xfrm>
              <a:off x="677333" y="3239408"/>
              <a:ext cx="2081027"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r"/>
              <a:r>
                <a:rPr lang="en-US" sz="1800">
                  <a:latin typeface="+mn-lt"/>
                </a:rPr>
                <a:t>Group headers</a:t>
              </a:r>
            </a:p>
          </p:txBody>
        </p:sp>
        <p:sp>
          <p:nvSpPr>
            <p:cNvPr id="17" name="Line 31">
              <a:extLst>
                <a:ext uri="{FF2B5EF4-FFF2-40B4-BE49-F238E27FC236}">
                  <a16:creationId xmlns:a16="http://schemas.microsoft.com/office/drawing/2014/main" id="{362AD3E8-2074-4466-A3BC-7FC8BD18C383}"/>
                </a:ext>
                <a:ext uri="{C183D7F6-B498-43B3-948B-1728B52AA6E4}">
                  <adec:decorative xmlns:adec="http://schemas.microsoft.com/office/drawing/2017/decorative" val="1"/>
                </a:ext>
              </a:extLst>
            </p:cNvPr>
            <p:cNvSpPr>
              <a:spLocks noChangeShapeType="1"/>
            </p:cNvSpPr>
            <p:nvPr/>
          </p:nvSpPr>
          <p:spPr bwMode="auto">
            <a:xfrm rot="5400000">
              <a:off x="3070509" y="3102165"/>
              <a:ext cx="0" cy="639958"/>
            </a:xfrm>
            <a:prstGeom prst="line">
              <a:avLst/>
            </a:prstGeom>
            <a:noFill/>
            <a:ln w="38100">
              <a:solidFill>
                <a:schemeClr val="accent6"/>
              </a:solidFill>
              <a:round/>
              <a:headEnd type="triangle" w="med" len="med"/>
              <a:tailEnd/>
            </a:ln>
          </p:spPr>
          <p:txBody>
            <a:bodyPr/>
            <a:lstStyle/>
            <a:p>
              <a:endParaRPr lang="en-US"/>
            </a:p>
          </p:txBody>
        </p:sp>
        <p:sp>
          <p:nvSpPr>
            <p:cNvPr id="18" name="Line 32">
              <a:extLst>
                <a:ext uri="{FF2B5EF4-FFF2-40B4-BE49-F238E27FC236}">
                  <a16:creationId xmlns:a16="http://schemas.microsoft.com/office/drawing/2014/main" id="{85596459-AD06-4C5F-9356-186816C8F7E4}"/>
                </a:ext>
                <a:ext uri="{C183D7F6-B498-43B3-948B-1728B52AA6E4}">
                  <adec:decorative xmlns:adec="http://schemas.microsoft.com/office/drawing/2017/decorative" val="1"/>
                </a:ext>
              </a:extLst>
            </p:cNvPr>
            <p:cNvSpPr>
              <a:spLocks noChangeShapeType="1"/>
            </p:cNvSpPr>
            <p:nvPr/>
          </p:nvSpPr>
          <p:spPr bwMode="auto">
            <a:xfrm rot="5400000" flipH="1">
              <a:off x="2778230" y="3410664"/>
              <a:ext cx="592389" cy="632128"/>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87545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en-US"/>
              <a:t>Demo 05A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en-US"/>
              <a:t>Add a table data region</a:t>
            </a:r>
          </a:p>
          <a:p>
            <a:endParaRPr lang="en-US"/>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337263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 » Matrix</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p:txBody>
          <a:bodyPr/>
          <a:lstStyle/>
          <a:p>
            <a:r>
              <a:rPr lang="en-US"/>
              <a:t>Use a </a:t>
            </a:r>
            <a:r>
              <a:rPr lang="en-US" b="1"/>
              <a:t>Matrix</a:t>
            </a:r>
            <a:r>
              <a:rPr lang="en-US"/>
              <a:t> to present dynamic columns and rows</a:t>
            </a:r>
          </a:p>
          <a:p>
            <a:r>
              <a:rPr lang="en-US"/>
              <a:t>Like the Table, the Matrix template consists of cells which are textboxes</a:t>
            </a:r>
          </a:p>
          <a:p>
            <a:r>
              <a:rPr lang="en-US"/>
              <a:t>Functionality is similar to crosstabs and Excel PivotTables</a:t>
            </a:r>
          </a:p>
          <a:p>
            <a:endParaRPr lang="en-US"/>
          </a:p>
        </p:txBody>
      </p:sp>
      <p:pic>
        <p:nvPicPr>
          <p:cNvPr id="10" name="Picture 9">
            <a:extLst>
              <a:ext uri="{FF2B5EF4-FFF2-40B4-BE49-F238E27FC236}">
                <a16:creationId xmlns:a16="http://schemas.microsoft.com/office/drawing/2014/main" id="{DEFE3BF3-B02F-4A55-BD67-F3507B0E64F3}"/>
              </a:ext>
              <a:ext uri="{C183D7F6-B498-43B3-948B-1728B52AA6E4}">
                <adec:decorative xmlns:adec="http://schemas.microsoft.com/office/drawing/2017/decorative" val="1"/>
              </a:ext>
            </a:extLst>
          </p:cNvPr>
          <p:cNvPicPr>
            <a:picLocks noChangeAspect="1"/>
          </p:cNvPicPr>
          <p:nvPr/>
        </p:nvPicPr>
        <p:blipFill>
          <a:blip r:embed="rId2" cstate="print"/>
          <a:stretch>
            <a:fillRect/>
          </a:stretch>
        </p:blipFill>
        <p:spPr>
          <a:xfrm>
            <a:off x="2794456" y="4492542"/>
            <a:ext cx="4353201" cy="1641997"/>
          </a:xfrm>
          <a:prstGeom prst="rect">
            <a:avLst/>
          </a:prstGeom>
        </p:spPr>
      </p:pic>
      <p:grpSp>
        <p:nvGrpSpPr>
          <p:cNvPr id="11" name="Group 10">
            <a:extLst>
              <a:ext uri="{FF2B5EF4-FFF2-40B4-BE49-F238E27FC236}">
                <a16:creationId xmlns:a16="http://schemas.microsoft.com/office/drawing/2014/main" id="{D10C036A-9671-48B3-AE90-94B8508B3B44}"/>
              </a:ext>
              <a:ext uri="{C183D7F6-B498-43B3-948B-1728B52AA6E4}">
                <adec:decorative xmlns:adec="http://schemas.microsoft.com/office/drawing/2017/decorative" val="1"/>
              </a:ext>
            </a:extLst>
          </p:cNvPr>
          <p:cNvGrpSpPr/>
          <p:nvPr/>
        </p:nvGrpSpPr>
        <p:grpSpPr>
          <a:xfrm>
            <a:off x="6887504" y="4070359"/>
            <a:ext cx="2510036" cy="1239464"/>
            <a:chOff x="6887504" y="4070359"/>
            <a:chExt cx="2510036" cy="1239464"/>
          </a:xfrm>
        </p:grpSpPr>
        <p:sp>
          <p:nvSpPr>
            <p:cNvPr id="12" name="Text Box 16">
              <a:extLst>
                <a:ext uri="{FF2B5EF4-FFF2-40B4-BE49-F238E27FC236}">
                  <a16:creationId xmlns:a16="http://schemas.microsoft.com/office/drawing/2014/main" id="{DA64D44F-BD71-4474-9573-F6127EA9249E}"/>
                </a:ext>
                <a:ext uri="{C183D7F6-B498-43B3-948B-1728B52AA6E4}">
                  <adec:decorative xmlns:adec="http://schemas.microsoft.com/office/drawing/2017/decorative" val="1"/>
                </a:ext>
              </a:extLst>
            </p:cNvPr>
            <p:cNvSpPr txBox="1">
              <a:spLocks noChangeArrowheads="1"/>
            </p:cNvSpPr>
            <p:nvPr/>
          </p:nvSpPr>
          <p:spPr bwMode="auto">
            <a:xfrm>
              <a:off x="7494979" y="4070359"/>
              <a:ext cx="1902561"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en-US" sz="1800">
                  <a:latin typeface="+mn-lt"/>
                </a:rPr>
                <a:t>Dynamic column group headers</a:t>
              </a:r>
            </a:p>
          </p:txBody>
        </p:sp>
        <p:sp>
          <p:nvSpPr>
            <p:cNvPr id="13" name="Line 19">
              <a:extLst>
                <a:ext uri="{FF2B5EF4-FFF2-40B4-BE49-F238E27FC236}">
                  <a16:creationId xmlns:a16="http://schemas.microsoft.com/office/drawing/2014/main" id="{6A58A42B-78BC-4DD3-A608-B8F70151D860}"/>
                </a:ext>
                <a:ext uri="{C183D7F6-B498-43B3-948B-1728B52AA6E4}">
                  <adec:decorative xmlns:adec="http://schemas.microsoft.com/office/drawing/2017/decorative" val="1"/>
                </a:ext>
              </a:extLst>
            </p:cNvPr>
            <p:cNvSpPr>
              <a:spLocks noChangeShapeType="1"/>
            </p:cNvSpPr>
            <p:nvPr/>
          </p:nvSpPr>
          <p:spPr bwMode="auto">
            <a:xfrm rot="10800000" flipH="1">
              <a:off x="6887504" y="4384928"/>
              <a:ext cx="607476" cy="924895"/>
            </a:xfrm>
            <a:prstGeom prst="line">
              <a:avLst/>
            </a:prstGeom>
            <a:noFill/>
            <a:ln w="38100">
              <a:solidFill>
                <a:schemeClr val="accent6"/>
              </a:solidFill>
              <a:round/>
              <a:headEnd type="triangle" w="med" len="med"/>
              <a:tailEnd/>
            </a:ln>
          </p:spPr>
          <p:txBody>
            <a:bodyPr/>
            <a:lstStyle/>
            <a:p>
              <a:endParaRPr lang="en-US"/>
            </a:p>
          </p:txBody>
        </p:sp>
      </p:grpSp>
      <p:grpSp>
        <p:nvGrpSpPr>
          <p:cNvPr id="14" name="Group 13">
            <a:extLst>
              <a:ext uri="{FF2B5EF4-FFF2-40B4-BE49-F238E27FC236}">
                <a16:creationId xmlns:a16="http://schemas.microsoft.com/office/drawing/2014/main" id="{160BA71F-504D-4298-9CD9-646FF20E9639}"/>
              </a:ext>
              <a:ext uri="{C183D7F6-B498-43B3-948B-1728B52AA6E4}">
                <adec:decorative xmlns:adec="http://schemas.microsoft.com/office/drawing/2017/decorative" val="1"/>
              </a:ext>
            </a:extLst>
          </p:cNvPr>
          <p:cNvGrpSpPr/>
          <p:nvPr/>
        </p:nvGrpSpPr>
        <p:grpSpPr>
          <a:xfrm>
            <a:off x="3358890" y="5871739"/>
            <a:ext cx="1676400" cy="947696"/>
            <a:chOff x="3358890" y="5871739"/>
            <a:chExt cx="1676400" cy="947696"/>
          </a:xfrm>
        </p:grpSpPr>
        <p:sp>
          <p:nvSpPr>
            <p:cNvPr id="15" name="Text Box 15">
              <a:extLst>
                <a:ext uri="{FF2B5EF4-FFF2-40B4-BE49-F238E27FC236}">
                  <a16:creationId xmlns:a16="http://schemas.microsoft.com/office/drawing/2014/main" id="{EE52D2C7-3055-4898-9195-12D1B4258DA8}"/>
                </a:ext>
                <a:ext uri="{C183D7F6-B498-43B3-948B-1728B52AA6E4}">
                  <adec:decorative xmlns:adec="http://schemas.microsoft.com/office/drawing/2017/decorative" val="1"/>
                </a:ext>
              </a:extLst>
            </p:cNvPr>
            <p:cNvSpPr txBox="1">
              <a:spLocks noChangeArrowheads="1"/>
            </p:cNvSpPr>
            <p:nvPr/>
          </p:nvSpPr>
          <p:spPr bwMode="auto">
            <a:xfrm>
              <a:off x="3358890" y="6173104"/>
              <a:ext cx="1676400"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Dynamic row group headers</a:t>
              </a:r>
            </a:p>
          </p:txBody>
        </p:sp>
        <p:sp>
          <p:nvSpPr>
            <p:cNvPr id="16" name="Line 20">
              <a:extLst>
                <a:ext uri="{FF2B5EF4-FFF2-40B4-BE49-F238E27FC236}">
                  <a16:creationId xmlns:a16="http://schemas.microsoft.com/office/drawing/2014/main" id="{2771EE41-C6F7-4167-8D32-6B8E37CAEF1F}"/>
                </a:ext>
                <a:ext uri="{C183D7F6-B498-43B3-948B-1728B52AA6E4}">
                  <adec:decorative xmlns:adec="http://schemas.microsoft.com/office/drawing/2017/decorative" val="1"/>
                </a:ext>
              </a:extLst>
            </p:cNvPr>
            <p:cNvSpPr>
              <a:spLocks noChangeShapeType="1"/>
            </p:cNvSpPr>
            <p:nvPr/>
          </p:nvSpPr>
          <p:spPr bwMode="auto">
            <a:xfrm rot="10800000" flipH="1" flipV="1">
              <a:off x="4197091" y="5871739"/>
              <a:ext cx="0" cy="381000"/>
            </a:xfrm>
            <a:prstGeom prst="line">
              <a:avLst/>
            </a:prstGeom>
            <a:noFill/>
            <a:ln w="38100">
              <a:solidFill>
                <a:schemeClr val="accent6"/>
              </a:solidFill>
              <a:round/>
              <a:headEnd type="triangle" w="med" len="med"/>
              <a:tailEnd/>
            </a:ln>
          </p:spPr>
          <p:txBody>
            <a:bodyPr/>
            <a:lstStyle/>
            <a:p>
              <a:endParaRPr lang="en-US"/>
            </a:p>
          </p:txBody>
        </p:sp>
      </p:grpSp>
      <p:grpSp>
        <p:nvGrpSpPr>
          <p:cNvPr id="17" name="Group 16">
            <a:extLst>
              <a:ext uri="{FF2B5EF4-FFF2-40B4-BE49-F238E27FC236}">
                <a16:creationId xmlns:a16="http://schemas.microsoft.com/office/drawing/2014/main" id="{E67F5E89-E223-43C3-A876-DCA51842A784}"/>
              </a:ext>
              <a:ext uri="{C183D7F6-B498-43B3-948B-1728B52AA6E4}">
                <adec:decorative xmlns:adec="http://schemas.microsoft.com/office/drawing/2017/decorative" val="1"/>
              </a:ext>
            </a:extLst>
          </p:cNvPr>
          <p:cNvGrpSpPr/>
          <p:nvPr/>
        </p:nvGrpSpPr>
        <p:grpSpPr>
          <a:xfrm>
            <a:off x="6649019" y="5688336"/>
            <a:ext cx="3400327" cy="646331"/>
            <a:chOff x="6649019" y="5688336"/>
            <a:chExt cx="3400327" cy="646331"/>
          </a:xfrm>
        </p:grpSpPr>
        <p:sp>
          <p:nvSpPr>
            <p:cNvPr id="18" name="Text Box 17">
              <a:extLst>
                <a:ext uri="{FF2B5EF4-FFF2-40B4-BE49-F238E27FC236}">
                  <a16:creationId xmlns:a16="http://schemas.microsoft.com/office/drawing/2014/main" id="{C60DCABC-B864-4304-B9B6-BEFD7BE9F798}"/>
                </a:ext>
                <a:ext uri="{C183D7F6-B498-43B3-948B-1728B52AA6E4}">
                  <adec:decorative xmlns:adec="http://schemas.microsoft.com/office/drawing/2017/decorative" val="1"/>
                </a:ext>
              </a:extLst>
            </p:cNvPr>
            <p:cNvSpPr txBox="1">
              <a:spLocks noChangeArrowheads="1"/>
            </p:cNvSpPr>
            <p:nvPr/>
          </p:nvSpPr>
          <p:spPr bwMode="auto">
            <a:xfrm>
              <a:off x="7494983" y="5688336"/>
              <a:ext cx="2554363"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en-US" sz="1800">
                  <a:latin typeface="+mn-lt"/>
                </a:rPr>
                <a:t>Detail cells contain aggregate functions</a:t>
              </a:r>
            </a:p>
          </p:txBody>
        </p:sp>
        <p:sp>
          <p:nvSpPr>
            <p:cNvPr id="19" name="Line 21">
              <a:extLst>
                <a:ext uri="{FF2B5EF4-FFF2-40B4-BE49-F238E27FC236}">
                  <a16:creationId xmlns:a16="http://schemas.microsoft.com/office/drawing/2014/main" id="{7B69136E-F77F-47B7-A9B8-02A1A8742870}"/>
                </a:ext>
                <a:ext uri="{C183D7F6-B498-43B3-948B-1728B52AA6E4}">
                  <adec:decorative xmlns:adec="http://schemas.microsoft.com/office/drawing/2017/decorative" val="1"/>
                </a:ext>
              </a:extLst>
            </p:cNvPr>
            <p:cNvSpPr>
              <a:spLocks noChangeShapeType="1"/>
            </p:cNvSpPr>
            <p:nvPr/>
          </p:nvSpPr>
          <p:spPr bwMode="auto">
            <a:xfrm rot="10800000" flipH="1" flipV="1">
              <a:off x="6649019" y="5688336"/>
              <a:ext cx="845961" cy="258099"/>
            </a:xfrm>
            <a:prstGeom prst="line">
              <a:avLst/>
            </a:prstGeom>
            <a:noFill/>
            <a:ln w="38100">
              <a:solidFill>
                <a:schemeClr val="accent6"/>
              </a:solidFill>
              <a:round/>
              <a:headEnd type="triangle" w="med" len="med"/>
              <a:tailEnd/>
            </a:ln>
          </p:spPr>
          <p:txBody>
            <a:bodyPr/>
            <a:lstStyle/>
            <a:p>
              <a:endParaRPr lang="en-US"/>
            </a:p>
          </p:txBody>
        </p:sp>
      </p:grpSp>
      <p:grpSp>
        <p:nvGrpSpPr>
          <p:cNvPr id="20" name="Group 19">
            <a:extLst>
              <a:ext uri="{FF2B5EF4-FFF2-40B4-BE49-F238E27FC236}">
                <a16:creationId xmlns:a16="http://schemas.microsoft.com/office/drawing/2014/main" id="{0645C290-EF7E-472C-BA11-990303290D7E}"/>
              </a:ext>
              <a:ext uri="{C183D7F6-B498-43B3-948B-1728B52AA6E4}">
                <adec:decorative xmlns:adec="http://schemas.microsoft.com/office/drawing/2017/decorative" val="1"/>
              </a:ext>
            </a:extLst>
          </p:cNvPr>
          <p:cNvGrpSpPr/>
          <p:nvPr/>
        </p:nvGrpSpPr>
        <p:grpSpPr>
          <a:xfrm>
            <a:off x="436244" y="4492542"/>
            <a:ext cx="3291445" cy="798849"/>
            <a:chOff x="436244" y="4492542"/>
            <a:chExt cx="3291445" cy="798849"/>
          </a:xfrm>
        </p:grpSpPr>
        <p:sp>
          <p:nvSpPr>
            <p:cNvPr id="21" name="Text Box 18">
              <a:extLst>
                <a:ext uri="{FF2B5EF4-FFF2-40B4-BE49-F238E27FC236}">
                  <a16:creationId xmlns:a16="http://schemas.microsoft.com/office/drawing/2014/main" id="{57954065-884D-42D5-AACB-760373682571}"/>
                </a:ext>
                <a:ext uri="{C183D7F6-B498-43B3-948B-1728B52AA6E4}">
                  <adec:decorative xmlns:adec="http://schemas.microsoft.com/office/drawing/2017/decorative" val="1"/>
                </a:ext>
              </a:extLst>
            </p:cNvPr>
            <p:cNvSpPr txBox="1">
              <a:spLocks noChangeArrowheads="1"/>
            </p:cNvSpPr>
            <p:nvPr/>
          </p:nvSpPr>
          <p:spPr bwMode="auto">
            <a:xfrm>
              <a:off x="436244" y="4492542"/>
              <a:ext cx="1783278"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r"/>
              <a:r>
                <a:rPr lang="en-US" sz="1800">
                  <a:latin typeface="+mn-lt"/>
                </a:rPr>
                <a:t>Corner contains static text</a:t>
              </a:r>
            </a:p>
          </p:txBody>
        </p:sp>
        <p:sp>
          <p:nvSpPr>
            <p:cNvPr id="22" name="Line 22">
              <a:extLst>
                <a:ext uri="{FF2B5EF4-FFF2-40B4-BE49-F238E27FC236}">
                  <a16:creationId xmlns:a16="http://schemas.microsoft.com/office/drawing/2014/main" id="{4461751D-A1FD-4BED-A30C-EA743593EE81}"/>
                </a:ext>
                <a:ext uri="{C183D7F6-B498-43B3-948B-1728B52AA6E4}">
                  <adec:decorative xmlns:adec="http://schemas.microsoft.com/office/drawing/2017/decorative" val="1"/>
                </a:ext>
              </a:extLst>
            </p:cNvPr>
            <p:cNvSpPr>
              <a:spLocks noChangeShapeType="1"/>
            </p:cNvSpPr>
            <p:nvPr/>
          </p:nvSpPr>
          <p:spPr bwMode="auto">
            <a:xfrm rot="10800000">
              <a:off x="2219523" y="4808571"/>
              <a:ext cx="1508166" cy="48282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52083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 » Matrix » Example</a:t>
            </a:r>
          </a:p>
        </p:txBody>
      </p:sp>
      <p:pic>
        <p:nvPicPr>
          <p:cNvPr id="22" name="Picture 21">
            <a:extLst>
              <a:ext uri="{FF2B5EF4-FFF2-40B4-BE49-F238E27FC236}">
                <a16:creationId xmlns:a16="http://schemas.microsoft.com/office/drawing/2014/main" id="{56666D67-B8AB-4DC8-AF58-0F37B8C91F8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177" y="2234089"/>
            <a:ext cx="7485714" cy="942857"/>
          </a:xfrm>
          <a:prstGeom prst="rect">
            <a:avLst/>
          </a:prstGeom>
        </p:spPr>
      </p:pic>
      <p:pic>
        <p:nvPicPr>
          <p:cNvPr id="23" name="Picture 4" descr="The matrix consists of six columns: Category, Subcategory (grouped on the rows), and France, Germany, United Kingdom, and Total (grouped on the columns).">
            <a:extLst>
              <a:ext uri="{FF2B5EF4-FFF2-40B4-BE49-F238E27FC236}">
                <a16:creationId xmlns:a16="http://schemas.microsoft.com/office/drawing/2014/main" id="{08C47F28-0E14-4B21-B7C5-3DFBAC4DA6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696"/>
          <a:stretch/>
        </p:blipFill>
        <p:spPr bwMode="auto">
          <a:xfrm>
            <a:off x="2845129" y="3812353"/>
            <a:ext cx="5504461" cy="2301213"/>
          </a:xfrm>
          <a:prstGeom prst="rect">
            <a:avLst/>
          </a:prstGeom>
          <a:noFill/>
          <a:ln w="9525">
            <a:noFill/>
            <a:miter lim="800000"/>
            <a:headEnd/>
            <a:tailEnd/>
          </a:ln>
        </p:spPr>
      </p:pic>
      <p:grpSp>
        <p:nvGrpSpPr>
          <p:cNvPr id="24" name="Group 23">
            <a:extLst>
              <a:ext uri="{FF2B5EF4-FFF2-40B4-BE49-F238E27FC236}">
                <a16:creationId xmlns:a16="http://schemas.microsoft.com/office/drawing/2014/main" id="{04C88652-F723-46F4-9634-CBC516FAB303}"/>
              </a:ext>
              <a:ext uri="{C183D7F6-B498-43B3-948B-1728B52AA6E4}">
                <adec:decorative xmlns:adec="http://schemas.microsoft.com/office/drawing/2017/decorative" val="1"/>
              </a:ext>
            </a:extLst>
          </p:cNvPr>
          <p:cNvGrpSpPr/>
          <p:nvPr/>
        </p:nvGrpSpPr>
        <p:grpSpPr>
          <a:xfrm>
            <a:off x="8443471" y="3753435"/>
            <a:ext cx="2154195" cy="369332"/>
            <a:chOff x="8443471" y="3753435"/>
            <a:chExt cx="2154195" cy="369332"/>
          </a:xfrm>
        </p:grpSpPr>
        <p:sp>
          <p:nvSpPr>
            <p:cNvPr id="25" name="Text Box 6">
              <a:extLst>
                <a:ext uri="{FF2B5EF4-FFF2-40B4-BE49-F238E27FC236}">
                  <a16:creationId xmlns:a16="http://schemas.microsoft.com/office/drawing/2014/main" id="{4FD2EA9C-B8FC-417B-9D32-3AB7F0D11B93}"/>
                </a:ext>
                <a:ext uri="{C183D7F6-B498-43B3-948B-1728B52AA6E4}">
                  <adec:decorative xmlns:adec="http://schemas.microsoft.com/office/drawing/2017/decorative" val="1"/>
                </a:ext>
              </a:extLst>
            </p:cNvPr>
            <p:cNvSpPr txBox="1">
              <a:spLocks noChangeArrowheads="1"/>
            </p:cNvSpPr>
            <p:nvPr/>
          </p:nvSpPr>
          <p:spPr bwMode="auto">
            <a:xfrm>
              <a:off x="8974019" y="3753435"/>
              <a:ext cx="1623647"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en-AU" sz="1800">
                  <a:latin typeface="+mn-lt"/>
                </a:rPr>
                <a:t>Group total</a:t>
              </a:r>
              <a:endParaRPr lang="en-US" sz="1800">
                <a:latin typeface="+mn-lt"/>
              </a:endParaRPr>
            </a:p>
          </p:txBody>
        </p:sp>
        <p:sp>
          <p:nvSpPr>
            <p:cNvPr id="26" name="Line 8">
              <a:extLst>
                <a:ext uri="{FF2B5EF4-FFF2-40B4-BE49-F238E27FC236}">
                  <a16:creationId xmlns:a16="http://schemas.microsoft.com/office/drawing/2014/main" id="{FB1E48BC-0772-4984-ADF3-2B9A86D871FE}"/>
                </a:ext>
                <a:ext uri="{C183D7F6-B498-43B3-948B-1728B52AA6E4}">
                  <adec:decorative xmlns:adec="http://schemas.microsoft.com/office/drawing/2017/decorative" val="1"/>
                </a:ext>
              </a:extLst>
            </p:cNvPr>
            <p:cNvSpPr>
              <a:spLocks noChangeShapeType="1"/>
            </p:cNvSpPr>
            <p:nvPr/>
          </p:nvSpPr>
          <p:spPr bwMode="auto">
            <a:xfrm rot="10800000" flipH="1" flipV="1">
              <a:off x="8443471" y="3938101"/>
              <a:ext cx="482027" cy="0"/>
            </a:xfrm>
            <a:prstGeom prst="line">
              <a:avLst/>
            </a:prstGeom>
            <a:noFill/>
            <a:ln w="38100">
              <a:solidFill>
                <a:schemeClr val="accent6"/>
              </a:solidFill>
              <a:round/>
              <a:headEnd type="triangle" w="med" len="med"/>
              <a:tailEnd/>
            </a:ln>
          </p:spPr>
          <p:txBody>
            <a:bodyPr/>
            <a:lstStyle/>
            <a:p>
              <a:endParaRPr lang="en-US"/>
            </a:p>
          </p:txBody>
        </p:sp>
      </p:grpSp>
      <p:grpSp>
        <p:nvGrpSpPr>
          <p:cNvPr id="27" name="Group 26">
            <a:extLst>
              <a:ext uri="{FF2B5EF4-FFF2-40B4-BE49-F238E27FC236}">
                <a16:creationId xmlns:a16="http://schemas.microsoft.com/office/drawing/2014/main" id="{EEE3985B-953C-42D4-AE82-01C1FE980FFE}"/>
              </a:ext>
              <a:ext uri="{C183D7F6-B498-43B3-948B-1728B52AA6E4}">
                <adec:decorative xmlns:adec="http://schemas.microsoft.com/office/drawing/2017/decorative" val="1"/>
              </a:ext>
            </a:extLst>
          </p:cNvPr>
          <p:cNvGrpSpPr/>
          <p:nvPr/>
        </p:nvGrpSpPr>
        <p:grpSpPr>
          <a:xfrm>
            <a:off x="8428862" y="5355169"/>
            <a:ext cx="3475271" cy="646331"/>
            <a:chOff x="7512340" y="5364682"/>
            <a:chExt cx="3475271" cy="646331"/>
          </a:xfrm>
        </p:grpSpPr>
        <p:sp>
          <p:nvSpPr>
            <p:cNvPr id="28" name="Text Box 7">
              <a:extLst>
                <a:ext uri="{FF2B5EF4-FFF2-40B4-BE49-F238E27FC236}">
                  <a16:creationId xmlns:a16="http://schemas.microsoft.com/office/drawing/2014/main" id="{FC76B8E7-E518-4B98-A139-B17B68D8E799}"/>
                </a:ext>
                <a:ext uri="{C183D7F6-B498-43B3-948B-1728B52AA6E4}">
                  <adec:decorative xmlns:adec="http://schemas.microsoft.com/office/drawing/2017/decorative" val="1"/>
                </a:ext>
              </a:extLst>
            </p:cNvPr>
            <p:cNvSpPr txBox="1">
              <a:spLocks noChangeArrowheads="1"/>
            </p:cNvSpPr>
            <p:nvPr/>
          </p:nvSpPr>
          <p:spPr bwMode="auto">
            <a:xfrm>
              <a:off x="8742878" y="5364682"/>
              <a:ext cx="2244733"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en-US" sz="1800">
                  <a:latin typeface="+mn-lt"/>
                </a:rPr>
                <a:t>Detail cells use aggregate functions</a:t>
              </a:r>
            </a:p>
          </p:txBody>
        </p:sp>
        <p:sp>
          <p:nvSpPr>
            <p:cNvPr id="29" name="Line 10">
              <a:extLst>
                <a:ext uri="{FF2B5EF4-FFF2-40B4-BE49-F238E27FC236}">
                  <a16:creationId xmlns:a16="http://schemas.microsoft.com/office/drawing/2014/main" id="{62A900BC-28FE-4448-99A9-3834F863C953}"/>
                </a:ext>
                <a:ext uri="{C183D7F6-B498-43B3-948B-1728B52AA6E4}">
                  <adec:decorative xmlns:adec="http://schemas.microsoft.com/office/drawing/2017/decorative" val="1"/>
                </a:ext>
              </a:extLst>
            </p:cNvPr>
            <p:cNvSpPr>
              <a:spLocks noChangeShapeType="1"/>
            </p:cNvSpPr>
            <p:nvPr/>
          </p:nvSpPr>
          <p:spPr bwMode="auto">
            <a:xfrm rot="10800000" flipH="1" flipV="1">
              <a:off x="7512340" y="5626292"/>
              <a:ext cx="1258349" cy="1"/>
            </a:xfrm>
            <a:prstGeom prst="line">
              <a:avLst/>
            </a:prstGeom>
            <a:noFill/>
            <a:ln w="38100">
              <a:solidFill>
                <a:schemeClr val="accent6"/>
              </a:solidFill>
              <a:round/>
              <a:headEnd type="triangle" w="med" len="med"/>
              <a:tailEnd/>
            </a:ln>
          </p:spPr>
          <p:txBody>
            <a:bodyPr/>
            <a:lstStyle/>
            <a:p>
              <a:endParaRPr lang="en-US"/>
            </a:p>
          </p:txBody>
        </p:sp>
      </p:grpSp>
      <p:sp>
        <p:nvSpPr>
          <p:cNvPr id="30" name="Line 11">
            <a:extLst>
              <a:ext uri="{FF2B5EF4-FFF2-40B4-BE49-F238E27FC236}">
                <a16:creationId xmlns:a16="http://schemas.microsoft.com/office/drawing/2014/main" id="{1FC44B2B-A29D-4B01-9523-C11F09E96005}"/>
              </a:ext>
              <a:ext uri="{C183D7F6-B498-43B3-948B-1728B52AA6E4}">
                <adec:decorative xmlns:adec="http://schemas.microsoft.com/office/drawing/2017/decorative" val="1"/>
              </a:ext>
            </a:extLst>
          </p:cNvPr>
          <p:cNvSpPr>
            <a:spLocks noChangeShapeType="1"/>
          </p:cNvSpPr>
          <p:nvPr/>
        </p:nvSpPr>
        <p:spPr bwMode="auto">
          <a:xfrm rot="10800000">
            <a:off x="2269221" y="2760671"/>
            <a:ext cx="575908" cy="1017392"/>
          </a:xfrm>
          <a:prstGeom prst="line">
            <a:avLst/>
          </a:prstGeom>
          <a:noFill/>
          <a:ln w="38100">
            <a:solidFill>
              <a:schemeClr val="accent6"/>
            </a:solidFill>
            <a:round/>
            <a:headEnd type="triangle" w="med" len="med"/>
            <a:tailEnd/>
          </a:ln>
        </p:spPr>
        <p:txBody>
          <a:bodyPr/>
          <a:lstStyle/>
          <a:p>
            <a:endParaRPr lang="en-US"/>
          </a:p>
        </p:txBody>
      </p:sp>
      <p:sp>
        <p:nvSpPr>
          <p:cNvPr id="31" name="Line 13">
            <a:extLst>
              <a:ext uri="{FF2B5EF4-FFF2-40B4-BE49-F238E27FC236}">
                <a16:creationId xmlns:a16="http://schemas.microsoft.com/office/drawing/2014/main" id="{9BA36BBD-0BB4-4C81-A722-5943BDA2B30E}"/>
              </a:ext>
              <a:ext uri="{C183D7F6-B498-43B3-948B-1728B52AA6E4}">
                <adec:decorative xmlns:adec="http://schemas.microsoft.com/office/drawing/2017/decorative" val="1"/>
              </a:ext>
            </a:extLst>
          </p:cNvPr>
          <p:cNvSpPr>
            <a:spLocks noChangeShapeType="1"/>
          </p:cNvSpPr>
          <p:nvPr/>
        </p:nvSpPr>
        <p:spPr bwMode="auto">
          <a:xfrm rot="-5400000" flipV="1">
            <a:off x="2991069" y="3085802"/>
            <a:ext cx="906902" cy="477619"/>
          </a:xfrm>
          <a:prstGeom prst="line">
            <a:avLst/>
          </a:prstGeom>
          <a:noFill/>
          <a:ln w="38100">
            <a:solidFill>
              <a:schemeClr val="accent6"/>
            </a:solidFill>
            <a:round/>
            <a:headEnd type="triangle" w="med" len="med"/>
            <a:tailEnd/>
          </a:ln>
        </p:spPr>
        <p:txBody>
          <a:bodyPr/>
          <a:lstStyle/>
          <a:p>
            <a:endParaRPr lang="en-US"/>
          </a:p>
        </p:txBody>
      </p:sp>
      <p:sp>
        <p:nvSpPr>
          <p:cNvPr id="32" name="Right Brace 31">
            <a:extLst>
              <a:ext uri="{FF2B5EF4-FFF2-40B4-BE49-F238E27FC236}">
                <a16:creationId xmlns:a16="http://schemas.microsoft.com/office/drawing/2014/main" id="{F7DA8C54-244A-46BA-A1C4-909129866D50}"/>
              </a:ext>
              <a:ext uri="{C183D7F6-B498-43B3-948B-1728B52AA6E4}">
                <adec:decorative xmlns:adec="http://schemas.microsoft.com/office/drawing/2017/decorative" val="1"/>
              </a:ext>
            </a:extLst>
          </p:cNvPr>
          <p:cNvSpPr/>
          <p:nvPr/>
        </p:nvSpPr>
        <p:spPr>
          <a:xfrm rot="16200000">
            <a:off x="6039723" y="2075522"/>
            <a:ext cx="335560" cy="2760678"/>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ine 14">
            <a:extLst>
              <a:ext uri="{FF2B5EF4-FFF2-40B4-BE49-F238E27FC236}">
                <a16:creationId xmlns:a16="http://schemas.microsoft.com/office/drawing/2014/main" id="{C936744E-E212-4398-8B0C-976A8DDC4E55}"/>
              </a:ext>
              <a:ext uri="{C183D7F6-B498-43B3-948B-1728B52AA6E4}">
                <adec:decorative xmlns:adec="http://schemas.microsoft.com/office/drawing/2017/decorative" val="1"/>
              </a:ext>
            </a:extLst>
          </p:cNvPr>
          <p:cNvSpPr>
            <a:spLocks noChangeShapeType="1"/>
          </p:cNvSpPr>
          <p:nvPr/>
        </p:nvSpPr>
        <p:spPr bwMode="auto">
          <a:xfrm rot="10800000" flipH="1">
            <a:off x="6202954" y="2759065"/>
            <a:ext cx="0" cy="409492"/>
          </a:xfrm>
          <a:prstGeom prst="line">
            <a:avLst/>
          </a:prstGeom>
          <a:noFill/>
          <a:ln w="38100">
            <a:solidFill>
              <a:schemeClr val="accent6"/>
            </a:solidFill>
            <a:round/>
            <a:headEnd type="triangle" w="med" len="med"/>
            <a:tailEnd/>
          </a:ln>
        </p:spPr>
        <p:txBody>
          <a:bodyPr/>
          <a:lstStyle/>
          <a:p>
            <a:endParaRPr lang="en-US"/>
          </a:p>
        </p:txBody>
      </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919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 » List</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p:txBody>
          <a:bodyPr/>
          <a:lstStyle/>
          <a:p>
            <a:r>
              <a:rPr lang="en-US"/>
              <a:t>Use a </a:t>
            </a:r>
            <a:r>
              <a:rPr lang="en-US" b="1"/>
              <a:t>List</a:t>
            </a:r>
            <a:r>
              <a:rPr lang="en-US"/>
              <a:t> to produce free-form reports, possibly in conjunction with other data regions</a:t>
            </a:r>
          </a:p>
          <a:p>
            <a:r>
              <a:rPr lang="en-US"/>
              <a:t>Repeats with each group or row in the dataset</a:t>
            </a:r>
          </a:p>
          <a:p>
            <a:r>
              <a:rPr lang="en-US"/>
              <a:t>Can be nested within other Lists (providing they are based on the same dataset)</a:t>
            </a:r>
          </a:p>
          <a:p>
            <a:endParaRPr lang="en-US"/>
          </a:p>
        </p:txBody>
      </p:sp>
      <p:pic>
        <p:nvPicPr>
          <p:cNvPr id="23" name="Picture 22">
            <a:extLst>
              <a:ext uri="{FF2B5EF4-FFF2-40B4-BE49-F238E27FC236}">
                <a16:creationId xmlns:a16="http://schemas.microsoft.com/office/drawing/2014/main" id="{BFAD54F9-D028-4075-8D6E-451A8B8967A2}"/>
              </a:ext>
              <a:ext uri="{C183D7F6-B498-43B3-948B-1728B52AA6E4}">
                <adec:decorative xmlns:adec="http://schemas.microsoft.com/office/drawing/2017/decorative" val="1"/>
              </a:ext>
            </a:extLst>
          </p:cNvPr>
          <p:cNvPicPr>
            <a:picLocks noChangeAspect="1"/>
          </p:cNvPicPr>
          <p:nvPr/>
        </p:nvPicPr>
        <p:blipFill>
          <a:blip r:embed="rId2" cstate="print"/>
          <a:stretch>
            <a:fillRect/>
          </a:stretch>
        </p:blipFill>
        <p:spPr>
          <a:xfrm>
            <a:off x="796410" y="4664696"/>
            <a:ext cx="5299590" cy="1630643"/>
          </a:xfrm>
          <a:prstGeom prst="rect">
            <a:avLst/>
          </a:prstGeom>
        </p:spPr>
      </p:pic>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75656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en-US"/>
              <a:t>Creating data regions</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en-US"/>
              <a:t>Tablix » List » Example</a:t>
            </a:r>
          </a:p>
        </p:txBody>
      </p:sp>
      <p:grpSp>
        <p:nvGrpSpPr>
          <p:cNvPr id="18" name="Group 11">
            <a:extLst>
              <a:ext uri="{FF2B5EF4-FFF2-40B4-BE49-F238E27FC236}">
                <a16:creationId xmlns:a16="http://schemas.microsoft.com/office/drawing/2014/main" id="{BD139BB6-018B-4CC1-A1FD-876298B2FA65}"/>
              </a:ext>
              <a:ext uri="{C183D7F6-B498-43B3-948B-1728B52AA6E4}">
                <adec:decorative xmlns:adec="http://schemas.microsoft.com/office/drawing/2017/decorative" val="1"/>
              </a:ext>
            </a:extLst>
          </p:cNvPr>
          <p:cNvGrpSpPr>
            <a:grpSpLocks/>
          </p:cNvGrpSpPr>
          <p:nvPr/>
        </p:nvGrpSpPr>
        <p:grpSpPr bwMode="auto">
          <a:xfrm>
            <a:off x="1134780" y="3010361"/>
            <a:ext cx="2274888" cy="2438400"/>
            <a:chOff x="199" y="1557"/>
            <a:chExt cx="1433" cy="1536"/>
          </a:xfrm>
        </p:grpSpPr>
        <p:sp>
          <p:nvSpPr>
            <p:cNvPr id="19" name="Text Box 6">
              <a:extLst>
                <a:ext uri="{FF2B5EF4-FFF2-40B4-BE49-F238E27FC236}">
                  <a16:creationId xmlns:a16="http://schemas.microsoft.com/office/drawing/2014/main" id="{9DF000D9-34FF-452B-B79C-7D247B957A07}"/>
                </a:ext>
                <a:ext uri="{C183D7F6-B498-43B3-948B-1728B52AA6E4}">
                  <adec:decorative xmlns:adec="http://schemas.microsoft.com/office/drawing/2017/decorative" val="1"/>
                </a:ext>
              </a:extLst>
            </p:cNvPr>
            <p:cNvSpPr txBox="1">
              <a:spLocks noChangeArrowheads="1"/>
            </p:cNvSpPr>
            <p:nvPr/>
          </p:nvSpPr>
          <p:spPr bwMode="auto">
            <a:xfrm>
              <a:off x="199" y="2133"/>
              <a:ext cx="1289" cy="407"/>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AU" sz="1800">
                  <a:latin typeface="+mn-lt"/>
                </a:rPr>
                <a:t>Grouped by salesperson</a:t>
              </a:r>
              <a:endParaRPr lang="en-US" sz="1800">
                <a:latin typeface="+mn-lt"/>
              </a:endParaRPr>
            </a:p>
          </p:txBody>
        </p:sp>
        <p:sp>
          <p:nvSpPr>
            <p:cNvPr id="20" name="Line 7">
              <a:extLst>
                <a:ext uri="{FF2B5EF4-FFF2-40B4-BE49-F238E27FC236}">
                  <a16:creationId xmlns:a16="http://schemas.microsoft.com/office/drawing/2014/main" id="{CC8B8922-3CA4-4B86-9562-41B9B4818DD5}"/>
                </a:ext>
                <a:ext uri="{C183D7F6-B498-43B3-948B-1728B52AA6E4}">
                  <adec:decorative xmlns:adec="http://schemas.microsoft.com/office/drawing/2017/decorative" val="1"/>
                </a:ext>
              </a:extLst>
            </p:cNvPr>
            <p:cNvSpPr>
              <a:spLocks noChangeShapeType="1"/>
            </p:cNvSpPr>
            <p:nvPr/>
          </p:nvSpPr>
          <p:spPr bwMode="auto">
            <a:xfrm rot="10800000">
              <a:off x="1296" y="2325"/>
              <a:ext cx="336" cy="768"/>
            </a:xfrm>
            <a:prstGeom prst="line">
              <a:avLst/>
            </a:prstGeom>
            <a:noFill/>
            <a:ln w="38100">
              <a:solidFill>
                <a:schemeClr val="accent6"/>
              </a:solidFill>
              <a:round/>
              <a:headEnd type="triangle" w="med" len="med"/>
              <a:tailEnd/>
            </a:ln>
          </p:spPr>
          <p:txBody>
            <a:bodyPr/>
            <a:lstStyle/>
            <a:p>
              <a:endParaRPr lang="en-US"/>
            </a:p>
          </p:txBody>
        </p:sp>
        <p:sp>
          <p:nvSpPr>
            <p:cNvPr id="21" name="Line 8">
              <a:extLst>
                <a:ext uri="{FF2B5EF4-FFF2-40B4-BE49-F238E27FC236}">
                  <a16:creationId xmlns:a16="http://schemas.microsoft.com/office/drawing/2014/main" id="{84833550-EFAD-44EC-8EDB-ACA47D2F5643}"/>
                </a:ext>
                <a:ext uri="{C183D7F6-B498-43B3-948B-1728B52AA6E4}">
                  <adec:decorative xmlns:adec="http://schemas.microsoft.com/office/drawing/2017/decorative" val="1"/>
                </a:ext>
              </a:extLst>
            </p:cNvPr>
            <p:cNvSpPr>
              <a:spLocks noChangeShapeType="1"/>
            </p:cNvSpPr>
            <p:nvPr/>
          </p:nvSpPr>
          <p:spPr bwMode="auto">
            <a:xfrm rot="10800000">
              <a:off x="1296" y="2325"/>
              <a:ext cx="336" cy="0"/>
            </a:xfrm>
            <a:prstGeom prst="line">
              <a:avLst/>
            </a:prstGeom>
            <a:noFill/>
            <a:ln w="38100">
              <a:solidFill>
                <a:schemeClr val="accent6"/>
              </a:solidFill>
              <a:round/>
              <a:headEnd type="triangle" w="med" len="med"/>
              <a:tailEnd/>
            </a:ln>
          </p:spPr>
          <p:txBody>
            <a:bodyPr/>
            <a:lstStyle/>
            <a:p>
              <a:endParaRPr lang="en-US"/>
            </a:p>
          </p:txBody>
        </p:sp>
        <p:sp>
          <p:nvSpPr>
            <p:cNvPr id="34" name="Line 9">
              <a:extLst>
                <a:ext uri="{FF2B5EF4-FFF2-40B4-BE49-F238E27FC236}">
                  <a16:creationId xmlns:a16="http://schemas.microsoft.com/office/drawing/2014/main" id="{D62BBBC2-6010-4CEF-B228-DF9D9C3A9B9D}"/>
                </a:ext>
                <a:ext uri="{C183D7F6-B498-43B3-948B-1728B52AA6E4}">
                  <adec:decorative xmlns:adec="http://schemas.microsoft.com/office/drawing/2017/decorative" val="1"/>
                </a:ext>
              </a:extLst>
            </p:cNvPr>
            <p:cNvSpPr>
              <a:spLocks noChangeShapeType="1"/>
            </p:cNvSpPr>
            <p:nvPr/>
          </p:nvSpPr>
          <p:spPr bwMode="auto">
            <a:xfrm rot="10800000" flipV="1">
              <a:off x="1296" y="1557"/>
              <a:ext cx="336" cy="768"/>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p:txBody>
          <a:bodyPr/>
          <a:lstStyle/>
          <a:p>
            <a:r>
              <a:rPr lang="en-AU"/>
              <a:t>© 2022 Microsoft. All rights reserved. </a:t>
            </a:r>
          </a:p>
        </p:txBody>
      </p:sp>
      <p:pic>
        <p:nvPicPr>
          <p:cNvPr id="13" name="Picture 12">
            <a:extLst>
              <a:ext uri="{FF2B5EF4-FFF2-40B4-BE49-F238E27FC236}">
                <a16:creationId xmlns:a16="http://schemas.microsoft.com/office/drawing/2014/main" id="{76E2485E-FA7A-445D-BC9C-7F4321FFC05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47780" y="2077364"/>
            <a:ext cx="6944744" cy="4291159"/>
          </a:xfrm>
          <a:prstGeom prst="rect">
            <a:avLst/>
          </a:prstGeom>
        </p:spPr>
      </p:pic>
    </p:spTree>
    <p:extLst>
      <p:ext uri="{BB962C8B-B14F-4D97-AF65-F5344CB8AC3E}">
        <p14:creationId xmlns:p14="http://schemas.microsoft.com/office/powerpoint/2010/main" val="14578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en-US"/>
              <a:t>Lab 05A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en-US"/>
              <a:t>60 minutes</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en-US" sz="4400"/>
              <a:t>Develop a Table Report – Part 1</a:t>
            </a:r>
          </a:p>
          <a:p>
            <a:pPr marL="0" indent="0">
              <a:buNone/>
            </a:pPr>
            <a:r>
              <a:rPr lang="en-US">
                <a:solidFill>
                  <a:schemeClr val="accent6"/>
                </a:solidFill>
              </a:rPr>
              <a:t>You must successfully complete </a:t>
            </a:r>
            <a:r>
              <a:rPr lang="en-US" b="1">
                <a:solidFill>
                  <a:schemeClr val="accent6"/>
                </a:solidFill>
              </a:rPr>
              <a:t>Lab 04A </a:t>
            </a:r>
            <a:r>
              <a:rPr lang="en-US">
                <a:solidFill>
                  <a:schemeClr val="accent6"/>
                </a:solidFill>
              </a:rPr>
              <a:t>before commencing this lab</a:t>
            </a:r>
          </a:p>
          <a:p>
            <a:pPr marL="0" indent="0">
              <a:buNone/>
            </a:pPr>
            <a:r>
              <a:rPr lang="en-US"/>
              <a:t>Lab document available at &lt;CourseFolder&gt;\PowerBIPRIAD\Lab05A</a:t>
            </a:r>
          </a:p>
          <a:p>
            <a:endParaRPr lang="en-US"/>
          </a:p>
          <a:p>
            <a:pPr marL="363538" indent="-363538">
              <a:buFont typeface="+mj-lt"/>
              <a:buAutoNum type="arabicPeriod"/>
            </a:pPr>
            <a:r>
              <a:rPr lang="en-US" sz="2000"/>
              <a:t>Create the report</a:t>
            </a:r>
          </a:p>
          <a:p>
            <a:pPr marL="363538" indent="-363538">
              <a:buFont typeface="+mj-lt"/>
              <a:buAutoNum type="arabicPeriod"/>
            </a:pPr>
            <a:r>
              <a:rPr lang="en-US" sz="2000"/>
              <a:t>Create the data source</a:t>
            </a:r>
          </a:p>
          <a:p>
            <a:pPr marL="363538" indent="-363538">
              <a:buFont typeface="+mj-lt"/>
              <a:buAutoNum type="arabicPeriod"/>
            </a:pPr>
            <a:r>
              <a:rPr lang="en-US" sz="2000"/>
              <a:t>Create the dataset</a:t>
            </a:r>
          </a:p>
          <a:p>
            <a:pPr marL="363538" indent="-363538">
              <a:buFont typeface="+mj-lt"/>
              <a:buAutoNum type="arabicPeriod"/>
            </a:pPr>
            <a:r>
              <a:rPr lang="en-US" sz="2000"/>
              <a:t>Configure the report parameter</a:t>
            </a:r>
          </a:p>
          <a:p>
            <a:pPr marL="363538" indent="-363538">
              <a:buFont typeface="+mj-lt"/>
              <a:buAutoNum type="arabicPeriod"/>
            </a:pPr>
            <a:r>
              <a:rPr lang="en-US" sz="2000"/>
              <a:t>Develop the table…</a:t>
            </a:r>
          </a:p>
          <a:p>
            <a:endParaRPr lang="en-US"/>
          </a:p>
        </p:txBody>
      </p:sp>
      <p:pic>
        <p:nvPicPr>
          <p:cNvPr id="10" name="Picture 2">
            <a:extLst>
              <a:ext uri="{FF2B5EF4-FFF2-40B4-BE49-F238E27FC236}">
                <a16:creationId xmlns:a16="http://schemas.microsoft.com/office/drawing/2014/main" id="{FB801EB0-92DC-4229-8008-196A0A02EC74}"/>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857"/>
          <a:stretch/>
        </p:blipFill>
        <p:spPr bwMode="auto">
          <a:xfrm>
            <a:off x="4496330" y="4189060"/>
            <a:ext cx="5063809" cy="317788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2318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en-US"/>
              <a:t>Creating data visualizations</a:t>
            </a:r>
          </a:p>
        </p:txBody>
      </p:sp>
      <p:sp>
        <p:nvSpPr>
          <p:cNvPr id="3" name="Text Placeholder 2" hidden="1">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p:txBody>
          <a:bodyPr/>
          <a:lstStyle/>
          <a:p>
            <a:r>
              <a:rPr lang="en-US"/>
              <a:t>The are six data visualization templates:</a:t>
            </a:r>
          </a:p>
          <a:p>
            <a:pPr lvl="1"/>
            <a:r>
              <a:rPr lang="en-US"/>
              <a:t>Chart</a:t>
            </a:r>
          </a:p>
          <a:p>
            <a:pPr lvl="1"/>
            <a:r>
              <a:rPr lang="en-US"/>
              <a:t>Gauge</a:t>
            </a:r>
          </a:p>
          <a:p>
            <a:pPr lvl="1"/>
            <a:r>
              <a:rPr lang="en-US"/>
              <a:t>Map</a:t>
            </a:r>
          </a:p>
          <a:p>
            <a:pPr lvl="1"/>
            <a:r>
              <a:rPr lang="en-US"/>
              <a:t>Data bar</a:t>
            </a:r>
          </a:p>
          <a:p>
            <a:pPr lvl="1"/>
            <a:r>
              <a:rPr lang="en-US"/>
              <a:t>Sparkline</a:t>
            </a:r>
          </a:p>
          <a:p>
            <a:pPr lvl="1"/>
            <a:r>
              <a:rPr lang="en-US"/>
              <a:t>Indicator</a:t>
            </a:r>
          </a:p>
          <a:p>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28876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en-US"/>
              <a:t>Creating data visualizations</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en-US"/>
              <a:t>Chart</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a:xfrm>
            <a:off x="457200" y="2070000"/>
            <a:ext cx="5638800" cy="4788000"/>
          </a:xfrm>
        </p:spPr>
        <p:txBody>
          <a:bodyPr/>
          <a:lstStyle/>
          <a:p>
            <a:r>
              <a:rPr lang="en-US"/>
              <a:t>Use a </a:t>
            </a:r>
            <a:r>
              <a:rPr lang="en-US" b="1"/>
              <a:t>Chart</a:t>
            </a:r>
            <a:r>
              <a:rPr lang="en-US"/>
              <a:t> to graphically present data</a:t>
            </a:r>
          </a:p>
          <a:p>
            <a:r>
              <a:rPr lang="en-US"/>
              <a:t>Chart types include:</a:t>
            </a:r>
          </a:p>
          <a:p>
            <a:pPr lvl="1"/>
            <a:r>
              <a:rPr lang="en-US"/>
              <a:t>Column</a:t>
            </a:r>
          </a:p>
          <a:p>
            <a:pPr lvl="1"/>
            <a:r>
              <a:rPr lang="en-US"/>
              <a:t>Line</a:t>
            </a:r>
          </a:p>
          <a:p>
            <a:pPr lvl="1"/>
            <a:r>
              <a:rPr lang="en-US"/>
              <a:t>Shape</a:t>
            </a:r>
          </a:p>
          <a:p>
            <a:pPr lvl="1"/>
            <a:r>
              <a:rPr lang="en-US"/>
              <a:t>Bar</a:t>
            </a:r>
          </a:p>
          <a:p>
            <a:pPr lvl="1"/>
            <a:r>
              <a:rPr lang="en-US"/>
              <a:t>Area</a:t>
            </a:r>
          </a:p>
          <a:p>
            <a:pPr lvl="1"/>
            <a:r>
              <a:rPr lang="en-US"/>
              <a:t>Range</a:t>
            </a:r>
          </a:p>
          <a:p>
            <a:pPr lvl="1"/>
            <a:r>
              <a:rPr lang="en-US"/>
              <a:t>Scatter</a:t>
            </a:r>
          </a:p>
          <a:p>
            <a:pPr lvl="1"/>
            <a:r>
              <a:rPr lang="en-US"/>
              <a:t>Polar</a:t>
            </a:r>
          </a:p>
          <a:p>
            <a:endParaRPr lang="en-US"/>
          </a:p>
        </p:txBody>
      </p:sp>
      <p:pic>
        <p:nvPicPr>
          <p:cNvPr id="6" name="Picture 5">
            <a:extLst>
              <a:ext uri="{FF2B5EF4-FFF2-40B4-BE49-F238E27FC236}">
                <a16:creationId xmlns:a16="http://schemas.microsoft.com/office/drawing/2014/main" id="{5110A33B-EAB1-4920-834B-0659BC5A06B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01945" y="2068513"/>
            <a:ext cx="4716448" cy="4220850"/>
          </a:xfrm>
          <a:prstGeom prst="rect">
            <a:avLst/>
          </a:prstGeom>
        </p:spPr>
      </p:pic>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82524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a:ea typeface="+mn-ea"/>
                <a:cs typeface="+mn-cs"/>
              </a:rPr>
              <a:t>Power BI </a:t>
            </a:r>
            <a:br>
              <a:rPr lang="en-US">
                <a:solidFill>
                  <a:srgbClr val="F2C811"/>
                </a:solidFill>
                <a:ea typeface="+mn-ea"/>
                <a:cs typeface="+mn-cs"/>
              </a:rPr>
            </a:br>
            <a:r>
              <a:rPr lang="en-US">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a:t>Module 01</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a:t>Power BI Reporting</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p:txBody>
          <a:bodyPr/>
          <a:lstStyle/>
          <a:p>
            <a:r>
              <a:rPr lang="en-AU"/>
              <a:t>© 2022 Microsoft. All rights reserved. </a:t>
            </a:r>
          </a:p>
        </p:txBody>
      </p:sp>
    </p:spTree>
    <p:extLst>
      <p:ext uri="{BB962C8B-B14F-4D97-AF65-F5344CB8AC3E}">
        <p14:creationId xmlns:p14="http://schemas.microsoft.com/office/powerpoint/2010/main" val="46254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en-US"/>
              <a:t>Creating data visualizations</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en-US"/>
              <a:t>Chart » Example</a:t>
            </a:r>
          </a:p>
        </p:txBody>
      </p:sp>
      <p:pic>
        <p:nvPicPr>
          <p:cNvPr id="7" name="Picture 6" descr="The chart is a clustered column chart. Salespeople are on the X axis, and for each salesperson, it's possible to see columns representing their sales and quota values.">
            <a:extLst>
              <a:ext uri="{FF2B5EF4-FFF2-40B4-BE49-F238E27FC236}">
                <a16:creationId xmlns:a16="http://schemas.microsoft.com/office/drawing/2014/main" id="{05721FAE-07E0-455F-BEC9-8E7E6357E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7239" y="2169523"/>
            <a:ext cx="5637522" cy="3811628"/>
          </a:xfrm>
          <a:prstGeom prst="rect">
            <a:avLst/>
          </a:prstGeom>
          <a:ln>
            <a:noFill/>
          </a:ln>
        </p:spPr>
      </p:pic>
      <p:sp>
        <p:nvSpPr>
          <p:cNvPr id="8" name="Text Box 5">
            <a:extLst>
              <a:ext uri="{FF2B5EF4-FFF2-40B4-BE49-F238E27FC236}">
                <a16:creationId xmlns:a16="http://schemas.microsoft.com/office/drawing/2014/main" id="{8415E5D8-3BD9-4125-9C0F-4C62BEAF0ABF}"/>
              </a:ext>
              <a:ext uri="{C183D7F6-B498-43B3-948B-1728B52AA6E4}">
                <adec:decorative xmlns:adec="http://schemas.microsoft.com/office/drawing/2017/decorative" val="1"/>
              </a:ext>
            </a:extLst>
          </p:cNvPr>
          <p:cNvSpPr txBox="1">
            <a:spLocks noChangeArrowheads="1"/>
          </p:cNvSpPr>
          <p:nvPr/>
        </p:nvSpPr>
        <p:spPr bwMode="auto">
          <a:xfrm>
            <a:off x="5107148" y="6231987"/>
            <a:ext cx="1676400"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Categories</a:t>
            </a:r>
          </a:p>
        </p:txBody>
      </p:sp>
      <p:sp>
        <p:nvSpPr>
          <p:cNvPr id="9" name="Text Box 7">
            <a:extLst>
              <a:ext uri="{FF2B5EF4-FFF2-40B4-BE49-F238E27FC236}">
                <a16:creationId xmlns:a16="http://schemas.microsoft.com/office/drawing/2014/main" id="{3CC66AF5-75EA-4181-969A-61E8C0740FE5}"/>
              </a:ext>
              <a:ext uri="{C183D7F6-B498-43B3-948B-1728B52AA6E4}">
                <adec:decorative xmlns:adec="http://schemas.microsoft.com/office/drawing/2017/decorative" val="1"/>
              </a:ext>
            </a:extLst>
          </p:cNvPr>
          <p:cNvSpPr txBox="1">
            <a:spLocks noChangeArrowheads="1"/>
          </p:cNvSpPr>
          <p:nvPr/>
        </p:nvSpPr>
        <p:spPr bwMode="auto">
          <a:xfrm>
            <a:off x="9405807" y="2265796"/>
            <a:ext cx="821925"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Series</a:t>
            </a:r>
          </a:p>
        </p:txBody>
      </p:sp>
      <p:sp>
        <p:nvSpPr>
          <p:cNvPr id="10" name="Text Box 9">
            <a:extLst>
              <a:ext uri="{FF2B5EF4-FFF2-40B4-BE49-F238E27FC236}">
                <a16:creationId xmlns:a16="http://schemas.microsoft.com/office/drawing/2014/main" id="{BCEC53AD-7913-442C-AA1B-E3D5C3D4C6A6}"/>
              </a:ext>
              <a:ext uri="{C183D7F6-B498-43B3-948B-1728B52AA6E4}">
                <adec:decorative xmlns:adec="http://schemas.microsoft.com/office/drawing/2017/decorative" val="1"/>
              </a:ext>
            </a:extLst>
          </p:cNvPr>
          <p:cNvSpPr txBox="1">
            <a:spLocks noChangeArrowheads="1"/>
          </p:cNvSpPr>
          <p:nvPr/>
        </p:nvSpPr>
        <p:spPr bwMode="auto">
          <a:xfrm>
            <a:off x="9361385" y="3211778"/>
            <a:ext cx="1304294"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Legend</a:t>
            </a:r>
          </a:p>
        </p:txBody>
      </p:sp>
      <p:sp>
        <p:nvSpPr>
          <p:cNvPr id="11" name="Line 15">
            <a:extLst>
              <a:ext uri="{FF2B5EF4-FFF2-40B4-BE49-F238E27FC236}">
                <a16:creationId xmlns:a16="http://schemas.microsoft.com/office/drawing/2014/main" id="{04E09B35-968D-456F-8E69-D4A4FB85575B}"/>
              </a:ext>
              <a:ext uri="{C183D7F6-B498-43B3-948B-1728B52AA6E4}">
                <adec:decorative xmlns:adec="http://schemas.microsoft.com/office/drawing/2017/decorative" val="1"/>
              </a:ext>
            </a:extLst>
          </p:cNvPr>
          <p:cNvSpPr>
            <a:spLocks noChangeShapeType="1"/>
          </p:cNvSpPr>
          <p:nvPr/>
        </p:nvSpPr>
        <p:spPr bwMode="auto">
          <a:xfrm rot="10800000" flipH="1" flipV="1">
            <a:off x="8464379" y="2607439"/>
            <a:ext cx="1050324" cy="722704"/>
          </a:xfrm>
          <a:prstGeom prst="line">
            <a:avLst/>
          </a:prstGeom>
          <a:noFill/>
          <a:ln w="38100">
            <a:solidFill>
              <a:schemeClr val="accent6"/>
            </a:solidFill>
            <a:round/>
            <a:headEnd type="triangle" w="med" len="med"/>
            <a:tailEnd/>
          </a:ln>
        </p:spPr>
        <p:txBody>
          <a:bodyPr/>
          <a:lstStyle/>
          <a:p>
            <a:endParaRPr lang="en-US"/>
          </a:p>
        </p:txBody>
      </p:sp>
      <p:sp>
        <p:nvSpPr>
          <p:cNvPr id="12" name="Right Brace 11">
            <a:extLst>
              <a:ext uri="{FF2B5EF4-FFF2-40B4-BE49-F238E27FC236}">
                <a16:creationId xmlns:a16="http://schemas.microsoft.com/office/drawing/2014/main" id="{CC88851D-ED88-4BDE-8BF9-459DC2F2C479}"/>
              </a:ext>
              <a:ext uri="{C183D7F6-B498-43B3-948B-1728B52AA6E4}">
                <adec:decorative xmlns:adec="http://schemas.microsoft.com/office/drawing/2017/decorative" val="1"/>
              </a:ext>
            </a:extLst>
          </p:cNvPr>
          <p:cNvSpPr/>
          <p:nvPr/>
        </p:nvSpPr>
        <p:spPr>
          <a:xfrm rot="5400000">
            <a:off x="5777568" y="4130543"/>
            <a:ext cx="335560" cy="3867326"/>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9FC9145D-2A6F-4801-B21D-099E44D61843}"/>
              </a:ext>
              <a:ext uri="{C183D7F6-B498-43B3-948B-1728B52AA6E4}">
                <adec:decorative xmlns:adec="http://schemas.microsoft.com/office/drawing/2017/decorative" val="1"/>
              </a:ext>
            </a:extLst>
          </p:cNvPr>
          <p:cNvSpPr/>
          <p:nvPr/>
        </p:nvSpPr>
        <p:spPr>
          <a:xfrm>
            <a:off x="9011963" y="2276854"/>
            <a:ext cx="335560" cy="356436"/>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07826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en-US"/>
              <a:t>Creating data visualizations</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en-US"/>
              <a:t>Gauge</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p:txBody>
          <a:bodyPr/>
          <a:lstStyle/>
          <a:p>
            <a:r>
              <a:rPr lang="en-US"/>
              <a:t>Use a </a:t>
            </a:r>
            <a:r>
              <a:rPr lang="en-US" b="1"/>
              <a:t>Gauge</a:t>
            </a:r>
            <a:r>
              <a:rPr lang="en-US"/>
              <a:t> to display a metric along a scale, and with optional ranges to indicate status</a:t>
            </a:r>
          </a:p>
          <a:p>
            <a:r>
              <a:rPr lang="en-US"/>
              <a:t>Radial and linear gauge types are available</a:t>
            </a:r>
          </a:p>
          <a:p>
            <a:r>
              <a:rPr lang="en-US"/>
              <a:t>Supports various tasks:</a:t>
            </a:r>
          </a:p>
          <a:p>
            <a:pPr lvl="1"/>
            <a:r>
              <a:rPr lang="en-US"/>
              <a:t>Display KPIs in a single or radial gauge</a:t>
            </a:r>
          </a:p>
          <a:p>
            <a:pPr lvl="1"/>
            <a:r>
              <a:rPr lang="en-US"/>
              <a:t>Place inside a data region</a:t>
            </a:r>
          </a:p>
          <a:p>
            <a:pPr lvl="1"/>
            <a:r>
              <a:rPr lang="en-US"/>
              <a:t>Insert multiple gauges into a panel to produce a dashboard to express multiple metrics</a:t>
            </a:r>
          </a:p>
          <a:p>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9837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en-US"/>
              <a:t>Creating data visualizations</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en-US"/>
              <a:t>Gauge » Examples</a:t>
            </a:r>
          </a:p>
        </p:txBody>
      </p:sp>
      <p:pic>
        <p:nvPicPr>
          <p:cNvPr id="14" name="Picture 13" descr="Three different gauges are shown: Radial gauge with a pointer and scale; Linear gauge withe a range; and a circular gauge with a pointer and range.">
            <a:extLst>
              <a:ext uri="{FF2B5EF4-FFF2-40B4-BE49-F238E27FC236}">
                <a16:creationId xmlns:a16="http://schemas.microsoft.com/office/drawing/2014/main" id="{9C58FDAF-C364-47BD-ACA7-FAD1B66C7C9E}"/>
              </a:ext>
            </a:extLst>
          </p:cNvPr>
          <p:cNvPicPr>
            <a:picLocks noChangeAspect="1"/>
          </p:cNvPicPr>
          <p:nvPr/>
        </p:nvPicPr>
        <p:blipFill>
          <a:blip r:embed="rId2" cstate="print"/>
          <a:stretch>
            <a:fillRect/>
          </a:stretch>
        </p:blipFill>
        <p:spPr>
          <a:xfrm>
            <a:off x="2385901" y="2322882"/>
            <a:ext cx="6845898" cy="3607220"/>
          </a:xfrm>
          <a:prstGeom prst="rect">
            <a:avLst/>
          </a:prstGeom>
        </p:spPr>
      </p:pic>
      <p:grpSp>
        <p:nvGrpSpPr>
          <p:cNvPr id="15" name="Group 14">
            <a:extLst>
              <a:ext uri="{FF2B5EF4-FFF2-40B4-BE49-F238E27FC236}">
                <a16:creationId xmlns:a16="http://schemas.microsoft.com/office/drawing/2014/main" id="{8B9841AE-B5C5-4C26-B985-4D1A8F96629E}"/>
              </a:ext>
              <a:ext uri="{C183D7F6-B498-43B3-948B-1728B52AA6E4}">
                <adec:decorative xmlns:adec="http://schemas.microsoft.com/office/drawing/2017/decorative" val="1"/>
              </a:ext>
            </a:extLst>
          </p:cNvPr>
          <p:cNvGrpSpPr/>
          <p:nvPr/>
        </p:nvGrpSpPr>
        <p:grpSpPr>
          <a:xfrm>
            <a:off x="860234" y="3642503"/>
            <a:ext cx="2081846" cy="369332"/>
            <a:chOff x="860234" y="3642503"/>
            <a:chExt cx="2081846" cy="369332"/>
          </a:xfrm>
        </p:grpSpPr>
        <p:sp>
          <p:nvSpPr>
            <p:cNvPr id="16" name="Text Box 8">
              <a:extLst>
                <a:ext uri="{FF2B5EF4-FFF2-40B4-BE49-F238E27FC236}">
                  <a16:creationId xmlns:a16="http://schemas.microsoft.com/office/drawing/2014/main" id="{24E18C2E-039C-4B7F-A557-9655DDCE632F}"/>
                </a:ext>
                <a:ext uri="{C183D7F6-B498-43B3-948B-1728B52AA6E4}">
                  <adec:decorative xmlns:adec="http://schemas.microsoft.com/office/drawing/2017/decorative" val="1"/>
                </a:ext>
              </a:extLst>
            </p:cNvPr>
            <p:cNvSpPr txBox="1">
              <a:spLocks noChangeArrowheads="1"/>
            </p:cNvSpPr>
            <p:nvPr/>
          </p:nvSpPr>
          <p:spPr bwMode="auto">
            <a:xfrm>
              <a:off x="860234" y="3642503"/>
              <a:ext cx="1676400"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Scale</a:t>
              </a:r>
            </a:p>
          </p:txBody>
        </p:sp>
        <p:sp>
          <p:nvSpPr>
            <p:cNvPr id="17" name="Line 16">
              <a:extLst>
                <a:ext uri="{FF2B5EF4-FFF2-40B4-BE49-F238E27FC236}">
                  <a16:creationId xmlns:a16="http://schemas.microsoft.com/office/drawing/2014/main" id="{FF27551D-93DD-444D-AD8C-9DAC4C9ACB15}"/>
                </a:ext>
                <a:ext uri="{C183D7F6-B498-43B3-948B-1728B52AA6E4}">
                  <adec:decorative xmlns:adec="http://schemas.microsoft.com/office/drawing/2017/decorative" val="1"/>
                </a:ext>
              </a:extLst>
            </p:cNvPr>
            <p:cNvSpPr>
              <a:spLocks noChangeShapeType="1"/>
            </p:cNvSpPr>
            <p:nvPr/>
          </p:nvSpPr>
          <p:spPr bwMode="auto">
            <a:xfrm rot="10800000">
              <a:off x="2041127" y="3864124"/>
              <a:ext cx="900953" cy="0"/>
            </a:xfrm>
            <a:prstGeom prst="line">
              <a:avLst/>
            </a:prstGeom>
            <a:noFill/>
            <a:ln w="38100">
              <a:solidFill>
                <a:schemeClr val="accent6"/>
              </a:solidFill>
              <a:round/>
              <a:headEnd type="triangle" w="med" len="med"/>
              <a:tailEnd/>
            </a:ln>
          </p:spPr>
          <p:txBody>
            <a:bodyPr/>
            <a:lstStyle/>
            <a:p>
              <a:endParaRPr lang="en-US"/>
            </a:p>
          </p:txBody>
        </p:sp>
      </p:grpSp>
      <p:grpSp>
        <p:nvGrpSpPr>
          <p:cNvPr id="18" name="Group 17">
            <a:extLst>
              <a:ext uri="{FF2B5EF4-FFF2-40B4-BE49-F238E27FC236}">
                <a16:creationId xmlns:a16="http://schemas.microsoft.com/office/drawing/2014/main" id="{A30FF1C3-4DD5-452D-9A4A-42D767E3D82A}"/>
              </a:ext>
              <a:ext uri="{C183D7F6-B498-43B3-948B-1728B52AA6E4}">
                <adec:decorative xmlns:adec="http://schemas.microsoft.com/office/drawing/2017/decorative" val="1"/>
              </a:ext>
            </a:extLst>
          </p:cNvPr>
          <p:cNvGrpSpPr/>
          <p:nvPr/>
        </p:nvGrpSpPr>
        <p:grpSpPr>
          <a:xfrm>
            <a:off x="3874864" y="4351643"/>
            <a:ext cx="1167574" cy="1776111"/>
            <a:chOff x="3874864" y="4351643"/>
            <a:chExt cx="1167574" cy="1776111"/>
          </a:xfrm>
        </p:grpSpPr>
        <p:sp>
          <p:nvSpPr>
            <p:cNvPr id="19" name="Text Box 8">
              <a:extLst>
                <a:ext uri="{FF2B5EF4-FFF2-40B4-BE49-F238E27FC236}">
                  <a16:creationId xmlns:a16="http://schemas.microsoft.com/office/drawing/2014/main" id="{8F2F2429-48F2-469D-BD61-C1B1F0D8E3CB}"/>
                </a:ext>
                <a:ext uri="{C183D7F6-B498-43B3-948B-1728B52AA6E4}">
                  <adec:decorative xmlns:adec="http://schemas.microsoft.com/office/drawing/2017/decorative" val="1"/>
                </a:ext>
              </a:extLst>
            </p:cNvPr>
            <p:cNvSpPr txBox="1">
              <a:spLocks noChangeArrowheads="1"/>
            </p:cNvSpPr>
            <p:nvPr/>
          </p:nvSpPr>
          <p:spPr bwMode="auto">
            <a:xfrm>
              <a:off x="3874864" y="5758422"/>
              <a:ext cx="1167574"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Pointer</a:t>
              </a:r>
            </a:p>
          </p:txBody>
        </p:sp>
        <p:sp>
          <p:nvSpPr>
            <p:cNvPr id="20" name="Line 16">
              <a:extLst>
                <a:ext uri="{FF2B5EF4-FFF2-40B4-BE49-F238E27FC236}">
                  <a16:creationId xmlns:a16="http://schemas.microsoft.com/office/drawing/2014/main" id="{024A3DF6-CC09-49C9-8F79-CED58271ACA9}"/>
                </a:ext>
                <a:ext uri="{C183D7F6-B498-43B3-948B-1728B52AA6E4}">
                  <adec:decorative xmlns:adec="http://schemas.microsoft.com/office/drawing/2017/decorative" val="1"/>
                </a:ext>
              </a:extLst>
            </p:cNvPr>
            <p:cNvSpPr>
              <a:spLocks noChangeShapeType="1"/>
            </p:cNvSpPr>
            <p:nvPr/>
          </p:nvSpPr>
          <p:spPr bwMode="auto">
            <a:xfrm rot="10800000" flipH="1" flipV="1">
              <a:off x="4458652" y="4351643"/>
              <a:ext cx="3103" cy="1389846"/>
            </a:xfrm>
            <a:prstGeom prst="line">
              <a:avLst/>
            </a:prstGeom>
            <a:noFill/>
            <a:ln w="38100">
              <a:solidFill>
                <a:schemeClr val="accent6"/>
              </a:solidFill>
              <a:round/>
              <a:headEnd type="triangle" w="med" len="med"/>
              <a:tailEnd/>
            </a:ln>
          </p:spPr>
          <p:txBody>
            <a:bodyPr/>
            <a:lstStyle/>
            <a:p>
              <a:endParaRPr lang="en-US"/>
            </a:p>
          </p:txBody>
        </p:sp>
      </p:grpSp>
      <p:grpSp>
        <p:nvGrpSpPr>
          <p:cNvPr id="21" name="Group 20">
            <a:extLst>
              <a:ext uri="{FF2B5EF4-FFF2-40B4-BE49-F238E27FC236}">
                <a16:creationId xmlns:a16="http://schemas.microsoft.com/office/drawing/2014/main" id="{A9868A4A-CAE4-4157-8A9C-4CD7713181DC}"/>
              </a:ext>
              <a:ext uri="{C183D7F6-B498-43B3-948B-1728B52AA6E4}">
                <adec:decorative xmlns:adec="http://schemas.microsoft.com/office/drawing/2017/decorative" val="1"/>
              </a:ext>
            </a:extLst>
          </p:cNvPr>
          <p:cNvGrpSpPr/>
          <p:nvPr/>
        </p:nvGrpSpPr>
        <p:grpSpPr>
          <a:xfrm>
            <a:off x="8829762" y="3090220"/>
            <a:ext cx="2734669" cy="369332"/>
            <a:chOff x="8743263" y="3090220"/>
            <a:chExt cx="2734669" cy="369332"/>
          </a:xfrm>
        </p:grpSpPr>
        <p:sp>
          <p:nvSpPr>
            <p:cNvPr id="22" name="Text Box 8">
              <a:extLst>
                <a:ext uri="{FF2B5EF4-FFF2-40B4-BE49-F238E27FC236}">
                  <a16:creationId xmlns:a16="http://schemas.microsoft.com/office/drawing/2014/main" id="{DBF9E6BE-65DA-4278-9D68-28C5D597DD1E}"/>
                </a:ext>
                <a:ext uri="{C183D7F6-B498-43B3-948B-1728B52AA6E4}">
                  <adec:decorative xmlns:adec="http://schemas.microsoft.com/office/drawing/2017/decorative" val="1"/>
                </a:ext>
              </a:extLst>
            </p:cNvPr>
            <p:cNvSpPr txBox="1">
              <a:spLocks noChangeArrowheads="1"/>
            </p:cNvSpPr>
            <p:nvPr/>
          </p:nvSpPr>
          <p:spPr bwMode="auto">
            <a:xfrm>
              <a:off x="9979138" y="3090220"/>
              <a:ext cx="1498794"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en-US" sz="1800">
                  <a:latin typeface="+mn-lt"/>
                </a:rPr>
                <a:t>Range</a:t>
              </a:r>
            </a:p>
          </p:txBody>
        </p:sp>
        <p:sp>
          <p:nvSpPr>
            <p:cNvPr id="23" name="Line 16">
              <a:extLst>
                <a:ext uri="{FF2B5EF4-FFF2-40B4-BE49-F238E27FC236}">
                  <a16:creationId xmlns:a16="http://schemas.microsoft.com/office/drawing/2014/main" id="{9FF44F71-5166-42C4-BF00-48738D295087}"/>
                </a:ext>
                <a:ext uri="{C183D7F6-B498-43B3-948B-1728B52AA6E4}">
                  <adec:decorative xmlns:adec="http://schemas.microsoft.com/office/drawing/2017/decorative" val="1"/>
                </a:ext>
              </a:extLst>
            </p:cNvPr>
            <p:cNvSpPr>
              <a:spLocks noChangeShapeType="1"/>
            </p:cNvSpPr>
            <p:nvPr/>
          </p:nvSpPr>
          <p:spPr bwMode="auto">
            <a:xfrm rot="10800000" flipH="1">
              <a:off x="8743263" y="3261040"/>
              <a:ext cx="1252808" cy="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19187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en-US"/>
              <a:t>Creating data visualizations</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en-US"/>
              <a:t>Map</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p:txBody>
          <a:bodyPr/>
          <a:lstStyle/>
          <a:p>
            <a:r>
              <a:rPr lang="en-US"/>
              <a:t>Use a </a:t>
            </a:r>
            <a:r>
              <a:rPr lang="en-US" b="1"/>
              <a:t>Map</a:t>
            </a:r>
            <a:r>
              <a:rPr lang="en-US"/>
              <a:t> to spatially present data</a:t>
            </a:r>
          </a:p>
          <a:p>
            <a:r>
              <a:rPr lang="en-US"/>
              <a:t>Spatial data can be sourced from:</a:t>
            </a:r>
          </a:p>
          <a:p>
            <a:pPr lvl="1"/>
            <a:r>
              <a:rPr lang="en-US"/>
              <a:t>SQL Server spatial data (GEOGRAPHY and GEOMETRY types)</a:t>
            </a:r>
          </a:p>
          <a:p>
            <a:pPr lvl="2"/>
            <a:r>
              <a:rPr lang="en-US"/>
              <a:t>Point, Line or Polygon</a:t>
            </a:r>
          </a:p>
          <a:p>
            <a:pPr lvl="1"/>
            <a:r>
              <a:rPr lang="en-US"/>
              <a:t>ESRI shape file</a:t>
            </a:r>
          </a:p>
          <a:p>
            <a:pPr lvl="2"/>
            <a:r>
              <a:rPr lang="en-US"/>
              <a:t>Complies with Environmental Systems Research Institute (ESRI) spatial data format</a:t>
            </a:r>
          </a:p>
          <a:p>
            <a:pPr lvl="1"/>
            <a:r>
              <a:rPr lang="en-US"/>
              <a:t>Map Gallery</a:t>
            </a:r>
          </a:p>
          <a:p>
            <a:pPr lvl="2"/>
            <a:r>
              <a:rPr lang="en-US"/>
              <a:t>Available in the Map Wizard</a:t>
            </a:r>
          </a:p>
          <a:p>
            <a:pPr lvl="2"/>
            <a:r>
              <a:rPr lang="en-US"/>
              <a:t>United States only</a:t>
            </a:r>
          </a:p>
          <a:p>
            <a:endParaRPr lang="en-US"/>
          </a:p>
        </p:txBody>
      </p:sp>
      <p:sp>
        <p:nvSpPr>
          <p:cNvPr id="6" name="TextBox 5">
            <a:extLst>
              <a:ext uri="{FF2B5EF4-FFF2-40B4-BE49-F238E27FC236}">
                <a16:creationId xmlns:a16="http://schemas.microsoft.com/office/drawing/2014/main" id="{5569FD01-5818-42EF-AEA4-8118961CFB09}"/>
              </a:ext>
            </a:extLst>
          </p:cNvPr>
          <p:cNvSpPr txBox="1"/>
          <p:nvPr/>
        </p:nvSpPr>
        <p:spPr>
          <a:xfrm>
            <a:off x="8110331" y="4759780"/>
            <a:ext cx="3624469" cy="1541961"/>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It is not possible to use SQL Server spatial types when retrieving data from SQL Server, as the gateway currently does not support complex data types</a:t>
            </a:r>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87245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en-US"/>
              <a:t>Creating data visualizations</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en-US"/>
              <a:t>Map (Continued)</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p:txBody>
          <a:bodyPr/>
          <a:lstStyle/>
          <a:p>
            <a:r>
              <a:rPr lang="en-US"/>
              <a:t>Supports associating analytic datasets</a:t>
            </a:r>
          </a:p>
          <a:p>
            <a:r>
              <a:rPr lang="en-US"/>
              <a:t>Supports Bing Map tiles to overlay road, aerial or hybrid views</a:t>
            </a:r>
          </a:p>
          <a:p>
            <a:pPr lvl="1"/>
            <a:r>
              <a:rPr lang="en-US"/>
              <a:t>Requires the Report Server to be connected to the Internet</a:t>
            </a:r>
          </a:p>
          <a:p>
            <a:r>
              <a:rPr lang="en-US"/>
              <a:t>Includes numerous formatting options:</a:t>
            </a:r>
          </a:p>
          <a:p>
            <a:pPr lvl="1"/>
            <a:r>
              <a:rPr lang="en-US"/>
              <a:t>Color and distance scales, legends, titles, markers, tooltips</a:t>
            </a:r>
          </a:p>
          <a:p>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13798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en-US"/>
              <a:t>Creating data visualizations</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en-US"/>
              <a:t>Map » Example</a:t>
            </a:r>
          </a:p>
        </p:txBody>
      </p:sp>
      <p:pic>
        <p:nvPicPr>
          <p:cNvPr id="24" name="Picture 23" descr="A map of the United States is shown. The states are shaded differently, according to the amount of sales for each.">
            <a:extLst>
              <a:ext uri="{FF2B5EF4-FFF2-40B4-BE49-F238E27FC236}">
                <a16:creationId xmlns:a16="http://schemas.microsoft.com/office/drawing/2014/main" id="{7972BB4A-F56A-4DBC-9544-D97762CD3D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8558" y="2480670"/>
            <a:ext cx="5978509" cy="3570846"/>
          </a:xfrm>
          <a:prstGeom prst="rect">
            <a:avLst/>
          </a:prstGeom>
        </p:spPr>
      </p:pic>
      <p:grpSp>
        <p:nvGrpSpPr>
          <p:cNvPr id="25" name="Group 24">
            <a:extLst>
              <a:ext uri="{FF2B5EF4-FFF2-40B4-BE49-F238E27FC236}">
                <a16:creationId xmlns:a16="http://schemas.microsoft.com/office/drawing/2014/main" id="{3E79790C-C357-492C-9226-BA1AC7A85544}"/>
              </a:ext>
              <a:ext uri="{C183D7F6-B498-43B3-948B-1728B52AA6E4}">
                <adec:decorative xmlns:adec="http://schemas.microsoft.com/office/drawing/2017/decorative" val="1"/>
              </a:ext>
            </a:extLst>
          </p:cNvPr>
          <p:cNvGrpSpPr/>
          <p:nvPr/>
        </p:nvGrpSpPr>
        <p:grpSpPr>
          <a:xfrm>
            <a:off x="6178379" y="3307122"/>
            <a:ext cx="4678398" cy="1554691"/>
            <a:chOff x="6178379" y="3307122"/>
            <a:chExt cx="4678398" cy="1554691"/>
          </a:xfrm>
        </p:grpSpPr>
        <p:sp>
          <p:nvSpPr>
            <p:cNvPr id="26" name="Text Box 5">
              <a:extLst>
                <a:ext uri="{FF2B5EF4-FFF2-40B4-BE49-F238E27FC236}">
                  <a16:creationId xmlns:a16="http://schemas.microsoft.com/office/drawing/2014/main" id="{9546E23A-0E69-4C5F-8008-9EF2BA4AB6EE}"/>
                </a:ext>
                <a:ext uri="{C183D7F6-B498-43B3-948B-1728B52AA6E4}">
                  <adec:decorative xmlns:adec="http://schemas.microsoft.com/office/drawing/2017/decorative" val="1"/>
                </a:ext>
              </a:extLst>
            </p:cNvPr>
            <p:cNvSpPr txBox="1">
              <a:spLocks noChangeArrowheads="1"/>
            </p:cNvSpPr>
            <p:nvPr/>
          </p:nvSpPr>
          <p:spPr bwMode="auto">
            <a:xfrm>
              <a:off x="9450267" y="4492481"/>
              <a:ext cx="1406510"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Polygons</a:t>
              </a:r>
            </a:p>
          </p:txBody>
        </p:sp>
        <p:sp>
          <p:nvSpPr>
            <p:cNvPr id="27" name="Line 11">
              <a:extLst>
                <a:ext uri="{FF2B5EF4-FFF2-40B4-BE49-F238E27FC236}">
                  <a16:creationId xmlns:a16="http://schemas.microsoft.com/office/drawing/2014/main" id="{976AB3E5-CE5E-4AF6-9BB0-ACA0A7EE1C0E}"/>
                </a:ext>
                <a:ext uri="{C183D7F6-B498-43B3-948B-1728B52AA6E4}">
                  <adec:decorative xmlns:adec="http://schemas.microsoft.com/office/drawing/2017/decorative" val="1"/>
                </a:ext>
              </a:extLst>
            </p:cNvPr>
            <p:cNvSpPr>
              <a:spLocks noChangeShapeType="1"/>
            </p:cNvSpPr>
            <p:nvPr/>
          </p:nvSpPr>
          <p:spPr bwMode="auto">
            <a:xfrm rot="10800000" flipH="1" flipV="1">
              <a:off x="8485351" y="3307122"/>
              <a:ext cx="1118360" cy="1370567"/>
            </a:xfrm>
            <a:prstGeom prst="line">
              <a:avLst/>
            </a:prstGeom>
            <a:noFill/>
            <a:ln w="38100">
              <a:solidFill>
                <a:schemeClr val="accent6"/>
              </a:solidFill>
              <a:round/>
              <a:headEnd type="triangle" w="med" len="med"/>
              <a:tailEnd/>
            </a:ln>
          </p:spPr>
          <p:txBody>
            <a:bodyPr/>
            <a:lstStyle/>
            <a:p>
              <a:endParaRPr lang="en-US"/>
            </a:p>
          </p:txBody>
        </p:sp>
        <p:sp>
          <p:nvSpPr>
            <p:cNvPr id="28" name="Line 12">
              <a:extLst>
                <a:ext uri="{FF2B5EF4-FFF2-40B4-BE49-F238E27FC236}">
                  <a16:creationId xmlns:a16="http://schemas.microsoft.com/office/drawing/2014/main" id="{CF95E788-8264-4C66-9EFD-38289AF1EC41}"/>
                </a:ext>
                <a:ext uri="{C183D7F6-B498-43B3-948B-1728B52AA6E4}">
                  <adec:decorative xmlns:adec="http://schemas.microsoft.com/office/drawing/2017/decorative" val="1"/>
                </a:ext>
              </a:extLst>
            </p:cNvPr>
            <p:cNvSpPr>
              <a:spLocks noChangeShapeType="1"/>
            </p:cNvSpPr>
            <p:nvPr/>
          </p:nvSpPr>
          <p:spPr bwMode="auto">
            <a:xfrm rot="10800000" flipH="1" flipV="1">
              <a:off x="6178379" y="4677689"/>
              <a:ext cx="3425332" cy="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64468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en-US"/>
              <a:t>Creating data visualizations</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en-US"/>
              <a:t>Data Bar, Sparkline, and Indicator</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p:txBody>
          <a:bodyPr/>
          <a:lstStyle/>
          <a:p>
            <a:r>
              <a:rPr lang="en-US"/>
              <a:t>Some data visualizations can be used stand-alone or embedded into Tablix data regions:</a:t>
            </a:r>
          </a:p>
          <a:p>
            <a:pPr lvl="1"/>
            <a:r>
              <a:rPr lang="en-US"/>
              <a:t>Data Bar</a:t>
            </a:r>
          </a:p>
          <a:p>
            <a:pPr lvl="1"/>
            <a:r>
              <a:rPr lang="en-US"/>
              <a:t>Sparkline</a:t>
            </a:r>
          </a:p>
          <a:p>
            <a:pPr lvl="1"/>
            <a:r>
              <a:rPr lang="en-US"/>
              <a:t>Indicator</a:t>
            </a:r>
          </a:p>
          <a:p>
            <a:r>
              <a:rPr lang="en-US"/>
              <a:t>When embedded into a Tablix, they must be based on the same dataset used by the Tablix</a:t>
            </a:r>
          </a:p>
          <a:p>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2503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en-US"/>
              <a:t>Creating data visualizations</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en-US"/>
              <a:t>Data Bar, Sparkline, and Indicator (Continued)</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p:txBody>
          <a:bodyPr/>
          <a:lstStyle/>
          <a:p>
            <a:r>
              <a:rPr lang="en-US"/>
              <a:t>Use </a:t>
            </a:r>
            <a:r>
              <a:rPr lang="en-US" b="1"/>
              <a:t>Data Bars </a:t>
            </a:r>
            <a:r>
              <a:rPr lang="en-US"/>
              <a:t>to display a single data point</a:t>
            </a:r>
          </a:p>
          <a:p>
            <a:pPr lvl="1"/>
            <a:r>
              <a:rPr lang="en-US"/>
              <a:t>Render as horizontal bars or a vertical columns</a:t>
            </a:r>
          </a:p>
          <a:p>
            <a:r>
              <a:rPr lang="en-US"/>
              <a:t>Use </a:t>
            </a:r>
            <a:r>
              <a:rPr lang="en-US" b="1"/>
              <a:t>Sparklines</a:t>
            </a:r>
            <a:r>
              <a:rPr lang="en-US"/>
              <a:t> to display multiple data points for a specified group</a:t>
            </a:r>
          </a:p>
          <a:p>
            <a:pPr lvl="1"/>
            <a:r>
              <a:rPr lang="en-US"/>
              <a:t>Choose from column, area, line, pie, or range chart types</a:t>
            </a:r>
          </a:p>
          <a:p>
            <a:pPr lvl="1"/>
            <a:r>
              <a:rPr lang="en-US"/>
              <a:t>Typically display time series as trend lines</a:t>
            </a:r>
          </a:p>
          <a:p>
            <a:r>
              <a:rPr lang="en-US"/>
              <a:t>Use </a:t>
            </a:r>
            <a:r>
              <a:rPr lang="en-US" b="1"/>
              <a:t>Indicators</a:t>
            </a:r>
            <a:r>
              <a:rPr lang="en-US"/>
              <a:t> to convey status</a:t>
            </a:r>
          </a:p>
          <a:p>
            <a:pPr lvl="1"/>
            <a:r>
              <a:rPr lang="en-US"/>
              <a:t>Choose from a pre-defined set of icons or customize</a:t>
            </a:r>
          </a:p>
          <a:p>
            <a:pPr lvl="1"/>
            <a:r>
              <a:rPr lang="en-US"/>
              <a:t>Are ideal to format data model KPI status and trend metrics</a:t>
            </a:r>
          </a:p>
          <a:p>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54383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en-US"/>
              <a:t>Creating data visualizations</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en-US"/>
              <a:t>Data Bar, Sparkline, and Indicator » Examples</a:t>
            </a:r>
          </a:p>
        </p:txBody>
      </p:sp>
      <p:pic>
        <p:nvPicPr>
          <p:cNvPr id="10" name="Picture 9" descr="A table visual is shown. Three columns are highlighted: Data bar column showing distribution of sales values; Sparkline showing trend 12 months of sales; and, Indicators showing status with color and shape.">
            <a:extLst>
              <a:ext uri="{FF2B5EF4-FFF2-40B4-BE49-F238E27FC236}">
                <a16:creationId xmlns:a16="http://schemas.microsoft.com/office/drawing/2014/main" id="{5F0A7569-5ED2-4476-88DF-A808F13614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571" y="2843855"/>
            <a:ext cx="5986858" cy="3627906"/>
          </a:xfrm>
          <a:prstGeom prst="rect">
            <a:avLst/>
          </a:prstGeom>
        </p:spPr>
      </p:pic>
      <p:sp>
        <p:nvSpPr>
          <p:cNvPr id="11" name="Text Box 8">
            <a:extLst>
              <a:ext uri="{FF2B5EF4-FFF2-40B4-BE49-F238E27FC236}">
                <a16:creationId xmlns:a16="http://schemas.microsoft.com/office/drawing/2014/main" id="{D889A76D-3E1E-4CA9-8031-06C09081392D}"/>
              </a:ext>
              <a:ext uri="{C183D7F6-B498-43B3-948B-1728B52AA6E4}">
                <adec:decorative xmlns:adec="http://schemas.microsoft.com/office/drawing/2017/decorative" val="1"/>
              </a:ext>
            </a:extLst>
          </p:cNvPr>
          <p:cNvSpPr txBox="1">
            <a:spLocks noChangeArrowheads="1"/>
          </p:cNvSpPr>
          <p:nvPr/>
        </p:nvSpPr>
        <p:spPr bwMode="auto">
          <a:xfrm>
            <a:off x="5665517" y="2023302"/>
            <a:ext cx="1232482"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Data bar</a:t>
            </a:r>
          </a:p>
        </p:txBody>
      </p:sp>
      <p:sp>
        <p:nvSpPr>
          <p:cNvPr id="12" name="Text Box 8">
            <a:extLst>
              <a:ext uri="{FF2B5EF4-FFF2-40B4-BE49-F238E27FC236}">
                <a16:creationId xmlns:a16="http://schemas.microsoft.com/office/drawing/2014/main" id="{4082A450-BCDE-49F2-A8EA-79EFBBB7D861}"/>
              </a:ext>
              <a:ext uri="{C183D7F6-B498-43B3-948B-1728B52AA6E4}">
                <adec:decorative xmlns:adec="http://schemas.microsoft.com/office/drawing/2017/decorative" val="1"/>
              </a:ext>
            </a:extLst>
          </p:cNvPr>
          <p:cNvSpPr txBox="1">
            <a:spLocks noChangeArrowheads="1"/>
          </p:cNvSpPr>
          <p:nvPr/>
        </p:nvSpPr>
        <p:spPr bwMode="auto">
          <a:xfrm>
            <a:off x="6521309" y="2022817"/>
            <a:ext cx="1676400"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Sparkline</a:t>
            </a:r>
          </a:p>
        </p:txBody>
      </p:sp>
      <p:sp>
        <p:nvSpPr>
          <p:cNvPr id="13" name="Line 16">
            <a:extLst>
              <a:ext uri="{FF2B5EF4-FFF2-40B4-BE49-F238E27FC236}">
                <a16:creationId xmlns:a16="http://schemas.microsoft.com/office/drawing/2014/main" id="{D1C53004-7D60-4CC8-BFFB-BE1393A39D27}"/>
              </a:ext>
              <a:ext uri="{C183D7F6-B498-43B3-948B-1728B52AA6E4}">
                <adec:decorative xmlns:adec="http://schemas.microsoft.com/office/drawing/2017/decorative" val="1"/>
              </a:ext>
            </a:extLst>
          </p:cNvPr>
          <p:cNvSpPr>
            <a:spLocks noChangeShapeType="1"/>
          </p:cNvSpPr>
          <p:nvPr/>
        </p:nvSpPr>
        <p:spPr bwMode="auto">
          <a:xfrm rot="10800000">
            <a:off x="7342576" y="2381393"/>
            <a:ext cx="429" cy="398966"/>
          </a:xfrm>
          <a:prstGeom prst="line">
            <a:avLst/>
          </a:prstGeom>
          <a:noFill/>
          <a:ln w="38100">
            <a:solidFill>
              <a:schemeClr val="accent6"/>
            </a:solidFill>
            <a:round/>
            <a:headEnd type="triangle" w="med" len="med"/>
            <a:tailEnd/>
          </a:ln>
        </p:spPr>
        <p:txBody>
          <a:bodyPr/>
          <a:lstStyle/>
          <a:p>
            <a:endParaRPr lang="en-US"/>
          </a:p>
        </p:txBody>
      </p:sp>
      <p:sp>
        <p:nvSpPr>
          <p:cNvPr id="14" name="Line 16">
            <a:extLst>
              <a:ext uri="{FF2B5EF4-FFF2-40B4-BE49-F238E27FC236}">
                <a16:creationId xmlns:a16="http://schemas.microsoft.com/office/drawing/2014/main" id="{D32DA5BD-FAFA-4315-BFE7-4685890334B3}"/>
              </a:ext>
              <a:ext uri="{C183D7F6-B498-43B3-948B-1728B52AA6E4}">
                <adec:decorative xmlns:adec="http://schemas.microsoft.com/office/drawing/2017/decorative" val="1"/>
              </a:ext>
            </a:extLst>
          </p:cNvPr>
          <p:cNvSpPr>
            <a:spLocks noChangeShapeType="1"/>
          </p:cNvSpPr>
          <p:nvPr/>
        </p:nvSpPr>
        <p:spPr bwMode="auto">
          <a:xfrm rot="10800000">
            <a:off x="6271894" y="2381391"/>
            <a:ext cx="155197" cy="560276"/>
          </a:xfrm>
          <a:prstGeom prst="line">
            <a:avLst/>
          </a:prstGeom>
          <a:noFill/>
          <a:ln w="38100">
            <a:solidFill>
              <a:schemeClr val="accent6"/>
            </a:solidFill>
            <a:round/>
            <a:headEnd type="triangle" w="med" len="med"/>
            <a:tailEnd/>
          </a:ln>
        </p:spPr>
        <p:txBody>
          <a:bodyPr/>
          <a:lstStyle/>
          <a:p>
            <a:endParaRPr lang="en-US"/>
          </a:p>
        </p:txBody>
      </p:sp>
      <p:sp>
        <p:nvSpPr>
          <p:cNvPr id="15" name="Text Box 7">
            <a:extLst>
              <a:ext uri="{FF2B5EF4-FFF2-40B4-BE49-F238E27FC236}">
                <a16:creationId xmlns:a16="http://schemas.microsoft.com/office/drawing/2014/main" id="{CAD0EB40-963E-45F1-A0A4-27CB36C944AF}"/>
              </a:ext>
              <a:ext uri="{C183D7F6-B498-43B3-948B-1728B52AA6E4}">
                <adec:decorative xmlns:adec="http://schemas.microsoft.com/office/drawing/2017/decorative" val="1"/>
              </a:ext>
            </a:extLst>
          </p:cNvPr>
          <p:cNvSpPr txBox="1">
            <a:spLocks noChangeArrowheads="1"/>
          </p:cNvSpPr>
          <p:nvPr/>
        </p:nvSpPr>
        <p:spPr bwMode="auto">
          <a:xfrm>
            <a:off x="8173395" y="2022817"/>
            <a:ext cx="1204163"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en-US" sz="1800">
                <a:latin typeface="+mn-lt"/>
              </a:rPr>
              <a:t>Indicators</a:t>
            </a:r>
          </a:p>
        </p:txBody>
      </p:sp>
      <p:sp>
        <p:nvSpPr>
          <p:cNvPr id="16" name="Right Brace 15">
            <a:extLst>
              <a:ext uri="{FF2B5EF4-FFF2-40B4-BE49-F238E27FC236}">
                <a16:creationId xmlns:a16="http://schemas.microsoft.com/office/drawing/2014/main" id="{49380990-4DA4-43CF-80DE-0B0CCD0139F8}"/>
              </a:ext>
              <a:ext uri="{C183D7F6-B498-43B3-948B-1728B52AA6E4}">
                <adec:decorative xmlns:adec="http://schemas.microsoft.com/office/drawing/2017/decorative" val="1"/>
              </a:ext>
            </a:extLst>
          </p:cNvPr>
          <p:cNvSpPr/>
          <p:nvPr/>
        </p:nvSpPr>
        <p:spPr>
          <a:xfrm rot="16200000">
            <a:off x="8593344" y="2220867"/>
            <a:ext cx="335560" cy="656609"/>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68088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en-US"/>
              <a:t>Lab 05B</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en-US"/>
              <a:t>20 minutes</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en-US" sz="4400"/>
              <a:t>Develop a Table Report – Part 2</a:t>
            </a:r>
          </a:p>
          <a:p>
            <a:pPr marL="0" indent="0">
              <a:buNone/>
            </a:pPr>
            <a:r>
              <a:rPr lang="en-US">
                <a:solidFill>
                  <a:schemeClr val="accent6"/>
                </a:solidFill>
              </a:rPr>
              <a:t>You must successfully complete </a:t>
            </a:r>
            <a:r>
              <a:rPr lang="en-US" b="1">
                <a:solidFill>
                  <a:schemeClr val="accent6"/>
                </a:solidFill>
              </a:rPr>
              <a:t>Lab 05A </a:t>
            </a:r>
            <a:r>
              <a:rPr lang="en-US">
                <a:solidFill>
                  <a:schemeClr val="accent6"/>
                </a:solidFill>
              </a:rPr>
              <a:t>before commencing this lab</a:t>
            </a:r>
          </a:p>
          <a:p>
            <a:pPr marL="0" indent="0">
              <a:buNone/>
            </a:pPr>
            <a:r>
              <a:rPr lang="en-US"/>
              <a:t>Lab document available at &lt;CourseFolder&gt;\PowerBIPRIAD\Lab05B</a:t>
            </a:r>
          </a:p>
          <a:p>
            <a:endParaRPr lang="en-US"/>
          </a:p>
          <a:p>
            <a:pPr marL="363538" indent="-363538">
              <a:buFont typeface="+mj-lt"/>
              <a:buAutoNum type="arabicPeriod"/>
            </a:pPr>
            <a:r>
              <a:rPr lang="en-US" sz="2000"/>
              <a:t>Add data bars</a:t>
            </a:r>
          </a:p>
          <a:p>
            <a:pPr marL="363538" indent="-363538">
              <a:buFont typeface="+mj-lt"/>
              <a:buAutoNum type="arabicPeriod"/>
            </a:pPr>
            <a:r>
              <a:rPr lang="en-US" sz="2000"/>
              <a:t>Add indicators</a:t>
            </a:r>
          </a:p>
          <a:p>
            <a:endParaRPr lang="en-US"/>
          </a:p>
        </p:txBody>
      </p:sp>
      <p:pic>
        <p:nvPicPr>
          <p:cNvPr id="10" name="Picture 2">
            <a:extLst>
              <a:ext uri="{FF2B5EF4-FFF2-40B4-BE49-F238E27FC236}">
                <a16:creationId xmlns:a16="http://schemas.microsoft.com/office/drawing/2014/main" id="{FB801EB0-92DC-4229-8008-196A0A02EC74}"/>
              </a:ext>
              <a:ext uri="{C183D7F6-B498-43B3-948B-1728B52AA6E4}">
                <adec:decorative xmlns:adec="http://schemas.microsoft.com/office/drawing/2017/decorative" val="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3543095" y="4193655"/>
            <a:ext cx="5063809" cy="316868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124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en-US"/>
              <a:t>Module outline</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en-US"/>
              <a:t>01: Power BI Reporting</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en-US"/>
              <a:t>Introducing Power BI</a:t>
            </a:r>
          </a:p>
          <a:p>
            <a:r>
              <a:rPr lang="en-US"/>
              <a:t>Power BI reporting</a:t>
            </a:r>
          </a:p>
          <a:p>
            <a:r>
              <a:rPr lang="en-US"/>
              <a:t>Paginated reporting</a:t>
            </a:r>
          </a:p>
          <a:p>
            <a:endParaRPr lang="en-US"/>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29229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1581C-1762-42ED-A8D1-F917A0933A44}"/>
              </a:ext>
            </a:extLst>
          </p:cNvPr>
          <p:cNvSpPr>
            <a:spLocks noGrp="1"/>
          </p:cNvSpPr>
          <p:nvPr>
            <p:ph type="title"/>
          </p:nvPr>
        </p:nvSpPr>
        <p:spPr/>
        <p:txBody>
          <a:bodyPr/>
          <a:lstStyle/>
          <a:p>
            <a:r>
              <a:rPr lang="en-US"/>
              <a:t>Resources</a:t>
            </a:r>
          </a:p>
        </p:txBody>
      </p:sp>
      <p:sp>
        <p:nvSpPr>
          <p:cNvPr id="8" name="Text Placeholder 7" hidden="1">
            <a:extLst>
              <a:ext uri="{FF2B5EF4-FFF2-40B4-BE49-F238E27FC236}">
                <a16:creationId xmlns:a16="http://schemas.microsoft.com/office/drawing/2014/main" id="{54448604-BA1E-4269-9E89-C5DBD0140E51}"/>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ADCA86A1-AC05-4A22-8062-6CBF559C0C00}"/>
              </a:ext>
            </a:extLst>
          </p:cNvPr>
          <p:cNvSpPr>
            <a:spLocks noGrp="1"/>
          </p:cNvSpPr>
          <p:nvPr>
            <p:ph idx="1"/>
          </p:nvPr>
        </p:nvSpPr>
        <p:spPr/>
        <p:txBody>
          <a:bodyPr/>
          <a:lstStyle/>
          <a:p>
            <a:r>
              <a:rPr lang="en-US"/>
              <a:t>Tables, matrixes, and lists in Power BI Report Builder</a:t>
            </a:r>
          </a:p>
          <a:p>
            <a:pPr lvl="1"/>
            <a:r>
              <a:rPr lang="en-US">
                <a:hlinkClick r:id="rId2"/>
              </a:rPr>
              <a:t>https://docs.microsoft.com/power-bi/report-builder-tables-matrices-lists</a:t>
            </a:r>
            <a:endParaRPr lang="en-US"/>
          </a:p>
          <a:p>
            <a:endParaRPr lang="en-US"/>
          </a:p>
        </p:txBody>
      </p:sp>
      <p:sp>
        <p:nvSpPr>
          <p:cNvPr id="5" name="Footer Placeholder 4">
            <a:extLst>
              <a:ext uri="{FF2B5EF4-FFF2-40B4-BE49-F238E27FC236}">
                <a16:creationId xmlns:a16="http://schemas.microsoft.com/office/drawing/2014/main" id="{478EE08C-217B-449F-9BFA-07A0C778C22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1433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en-US"/>
              <a:t>Questions?</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217474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a:ea typeface="+mn-ea"/>
                <a:cs typeface="+mn-cs"/>
              </a:rPr>
              <a:t>Power BI </a:t>
            </a:r>
            <a:br>
              <a:rPr lang="en-US">
                <a:solidFill>
                  <a:srgbClr val="F2C811"/>
                </a:solidFill>
                <a:ea typeface="+mn-ea"/>
                <a:cs typeface="+mn-cs"/>
              </a:rPr>
            </a:br>
            <a:r>
              <a:rPr lang="en-US">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a:t>Module 06</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a:t>Adding Interactivity Features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p:txBody>
          <a:bodyPr/>
          <a:lstStyle/>
          <a:p>
            <a:r>
              <a:rPr lang="en-AU"/>
              <a:t>© 2022 Microsoft. All rights reserved. </a:t>
            </a:r>
          </a:p>
        </p:txBody>
      </p:sp>
    </p:spTree>
    <p:extLst>
      <p:ext uri="{BB962C8B-B14F-4D97-AF65-F5344CB8AC3E}">
        <p14:creationId xmlns:p14="http://schemas.microsoft.com/office/powerpoint/2010/main" val="11260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en-US"/>
              <a:t>Module outline</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en-US"/>
              <a:t>06: Adding Interactivity Features</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en-US"/>
              <a:t>Implementing interactivity features</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78815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p:txBody>
          <a:bodyPr/>
          <a:lstStyle/>
          <a:p>
            <a:r>
              <a:rPr lang="en-US"/>
              <a:t>Implementing Interactivity Features</a:t>
            </a:r>
            <a:br>
              <a:rPr lang="en-US"/>
            </a:br>
            <a:endParaRPr lang="en-US"/>
          </a:p>
        </p:txBody>
      </p:sp>
      <p:sp>
        <p:nvSpPr>
          <p:cNvPr id="3" name="Text Placeholder 2" hidden="1">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p:txBody>
          <a:bodyPr/>
          <a:lstStyle/>
          <a:p>
            <a:r>
              <a:rPr lang="en-US"/>
              <a:t>Use </a:t>
            </a:r>
            <a:r>
              <a:rPr lang="en-US" b="1"/>
              <a:t>Interactivity features </a:t>
            </a:r>
            <a:r>
              <a:rPr lang="en-US"/>
              <a:t>to allow report users to control report display and content</a:t>
            </a:r>
          </a:p>
          <a:p>
            <a:r>
              <a:rPr lang="en-US"/>
              <a:t>Features include:</a:t>
            </a:r>
          </a:p>
          <a:p>
            <a:pPr lvl="1"/>
            <a:r>
              <a:rPr lang="en-US"/>
              <a:t>Toggling visibility</a:t>
            </a:r>
          </a:p>
          <a:p>
            <a:pPr lvl="1"/>
            <a:r>
              <a:rPr lang="en-US"/>
              <a:t>Links</a:t>
            </a:r>
          </a:p>
          <a:p>
            <a:pPr lvl="1"/>
            <a:r>
              <a:rPr lang="en-US"/>
              <a:t>Interactive sorting</a:t>
            </a:r>
          </a:p>
          <a:p>
            <a:pPr lvl="1"/>
            <a:r>
              <a:rPr lang="en-US"/>
              <a:t>Tooltips</a:t>
            </a:r>
          </a:p>
          <a:p>
            <a:endParaRPr lang="en-US"/>
          </a:p>
        </p:txBody>
      </p:sp>
      <p:sp>
        <p:nvSpPr>
          <p:cNvPr id="6" name="TextBox 5">
            <a:extLst>
              <a:ext uri="{FF2B5EF4-FFF2-40B4-BE49-F238E27FC236}">
                <a16:creationId xmlns:a16="http://schemas.microsoft.com/office/drawing/2014/main" id="{C9C6153E-400C-4D81-AB37-E3004D4BEECA}"/>
              </a:ext>
            </a:extLst>
          </p:cNvPr>
          <p:cNvSpPr txBox="1"/>
          <p:nvPr/>
        </p:nvSpPr>
        <p:spPr>
          <a:xfrm>
            <a:off x="6096000" y="5267780"/>
            <a:ext cx="5638800" cy="1043363"/>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Report parameters can also be considered an interactivity feature, and can be used to customize the report layout, including grouping and sorting</a:t>
            </a:r>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7260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p:txBody>
          <a:bodyPr/>
          <a:lstStyle/>
          <a:p>
            <a:r>
              <a:rPr lang="en-US"/>
              <a:t>Implementing Interactivity Features</a:t>
            </a:r>
            <a:br>
              <a:rPr lang="en-US"/>
            </a:br>
            <a:endParaRPr lang="en-US"/>
          </a:p>
        </p:txBody>
      </p:sp>
      <p:sp>
        <p:nvSpPr>
          <p:cNvPr id="3" name="Text Placeholder 2">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r>
              <a:rPr lang="en-US"/>
              <a:t>(Continued)</a:t>
            </a:r>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p:txBody>
          <a:bodyPr/>
          <a:lstStyle/>
          <a:p>
            <a:r>
              <a:rPr lang="en-US"/>
              <a:t>Not all rendering formats support interactivity features</a:t>
            </a:r>
          </a:p>
          <a:p>
            <a:pPr lvl="1"/>
            <a:r>
              <a:rPr lang="en-US"/>
              <a:t>HTML supports all interactivity features</a:t>
            </a:r>
          </a:p>
          <a:p>
            <a:r>
              <a:rPr lang="en-US"/>
              <a:t>Built-in fields allow interrogation of rendering format, and can be used to disable a feature when it is not supported:</a:t>
            </a:r>
          </a:p>
          <a:p>
            <a:pPr lvl="1"/>
            <a:r>
              <a:rPr lang="en-US"/>
              <a:t>RenderFormat.IsInteractive</a:t>
            </a:r>
          </a:p>
          <a:p>
            <a:pPr lvl="1"/>
            <a:r>
              <a:rPr lang="en-US"/>
              <a:t>RenderFormat.Name</a:t>
            </a:r>
          </a:p>
          <a:p>
            <a:endParaRPr lang="en-US"/>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01854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p:txBody>
          <a:bodyPr/>
          <a:lstStyle/>
          <a:p>
            <a:r>
              <a:rPr lang="en-US"/>
              <a:t>Implementing Interactivity Features</a:t>
            </a:r>
            <a:br>
              <a:rPr lang="en-US"/>
            </a:br>
            <a:endParaRPr lang="en-US"/>
          </a:p>
        </p:txBody>
      </p:sp>
      <p:sp>
        <p:nvSpPr>
          <p:cNvPr id="3" name="Text Placeholder 2">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r>
              <a:rPr lang="en-US"/>
              <a:t>Toggling visibility</a:t>
            </a:r>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a:xfrm>
            <a:off x="457200" y="2070000"/>
            <a:ext cx="7128933" cy="4788000"/>
          </a:xfrm>
        </p:spPr>
        <p:txBody>
          <a:bodyPr/>
          <a:lstStyle/>
          <a:p>
            <a:r>
              <a:rPr lang="en-US" b="1"/>
              <a:t>Toggle visibility </a:t>
            </a:r>
            <a:r>
              <a:rPr lang="en-US"/>
              <a:t>to hide/unhide report items, including groups, columns, or rows in a table or matrix</a:t>
            </a:r>
          </a:p>
          <a:p>
            <a:r>
              <a:rPr lang="en-US"/>
              <a:t>To achieve drill down/drill up, visibility state can be toggled by clicking another report item</a:t>
            </a:r>
          </a:p>
          <a:p>
            <a:r>
              <a:rPr lang="en-US"/>
              <a:t>Hide items to provide a report that shows summary data with ability to drill to detail</a:t>
            </a:r>
          </a:p>
          <a:p>
            <a:r>
              <a:rPr lang="en-US"/>
              <a:t>Works only for reports rendered in HTML or Excel</a:t>
            </a:r>
          </a:p>
          <a:p>
            <a:endParaRPr lang="en-US"/>
          </a:p>
        </p:txBody>
      </p:sp>
      <p:pic>
        <p:nvPicPr>
          <p:cNvPr id="6" name="Picture 5">
            <a:extLst>
              <a:ext uri="{FF2B5EF4-FFF2-40B4-BE49-F238E27FC236}">
                <a16:creationId xmlns:a16="http://schemas.microsoft.com/office/drawing/2014/main" id="{CD452B2F-B163-4682-B777-7A7CBA4D346B}"/>
              </a:ext>
              <a:ext uri="{C183D7F6-B498-43B3-948B-1728B52AA6E4}">
                <adec:decorative xmlns:adec="http://schemas.microsoft.com/office/drawing/2017/decorative" val="1"/>
              </a:ext>
            </a:extLst>
          </p:cNvPr>
          <p:cNvPicPr>
            <a:picLocks noChangeAspect="1"/>
          </p:cNvPicPr>
          <p:nvPr/>
        </p:nvPicPr>
        <p:blipFill rotWithShape="1">
          <a:blip r:embed="rId2"/>
          <a:srcRect r="31583"/>
          <a:stretch/>
        </p:blipFill>
        <p:spPr>
          <a:xfrm>
            <a:off x="8053497" y="2070000"/>
            <a:ext cx="3639303" cy="4219985"/>
          </a:xfrm>
          <a:prstGeom prst="rect">
            <a:avLst/>
          </a:prstGeom>
        </p:spPr>
      </p:pic>
      <p:sp>
        <p:nvSpPr>
          <p:cNvPr id="7" name="Line 19">
            <a:extLst>
              <a:ext uri="{FF2B5EF4-FFF2-40B4-BE49-F238E27FC236}">
                <a16:creationId xmlns:a16="http://schemas.microsoft.com/office/drawing/2014/main" id="{DAEA83E8-1091-4672-85DC-8F3BED6149EB}"/>
              </a:ext>
              <a:ext uri="{C183D7F6-B498-43B3-948B-1728B52AA6E4}">
                <adec:decorative xmlns:adec="http://schemas.microsoft.com/office/drawing/2017/decorative" val="1"/>
              </a:ext>
            </a:extLst>
          </p:cNvPr>
          <p:cNvSpPr>
            <a:spLocks noChangeShapeType="1"/>
          </p:cNvSpPr>
          <p:nvPr/>
        </p:nvSpPr>
        <p:spPr bwMode="auto">
          <a:xfrm rot="5400000">
            <a:off x="7737727" y="2080062"/>
            <a:ext cx="0" cy="674072"/>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11594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p:txBody>
          <a:bodyPr/>
          <a:lstStyle/>
          <a:p>
            <a:r>
              <a:rPr lang="en-US"/>
              <a:t>Implementing Interactivity Features</a:t>
            </a:r>
            <a:br>
              <a:rPr lang="en-US"/>
            </a:br>
            <a:endParaRPr lang="en-US"/>
          </a:p>
        </p:txBody>
      </p:sp>
      <p:sp>
        <p:nvSpPr>
          <p:cNvPr id="3" name="Text Placeholder 2">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r>
              <a:rPr lang="en-US"/>
              <a:t>Links</a:t>
            </a:r>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p:txBody>
          <a:bodyPr/>
          <a:lstStyle/>
          <a:p>
            <a:r>
              <a:rPr lang="en-US"/>
              <a:t>Use </a:t>
            </a:r>
            <a:r>
              <a:rPr lang="en-US" b="1"/>
              <a:t>Links</a:t>
            </a:r>
            <a:r>
              <a:rPr lang="en-US"/>
              <a:t> to let report users:</a:t>
            </a:r>
          </a:p>
          <a:p>
            <a:pPr lvl="1"/>
            <a:r>
              <a:rPr lang="en-US"/>
              <a:t>Open other reports</a:t>
            </a:r>
          </a:p>
          <a:p>
            <a:pPr lvl="1"/>
            <a:r>
              <a:rPr lang="en-US"/>
              <a:t>Jump to another location within the same report</a:t>
            </a:r>
          </a:p>
          <a:p>
            <a:pPr lvl="1"/>
            <a:r>
              <a:rPr lang="en-US"/>
              <a:t>Launch a hyperlink</a:t>
            </a:r>
          </a:p>
          <a:p>
            <a:r>
              <a:rPr lang="en-US"/>
              <a:t>Two types of links:</a:t>
            </a:r>
          </a:p>
          <a:p>
            <a:pPr lvl="1"/>
            <a:r>
              <a:rPr lang="en-US"/>
              <a:t>Bookmark links</a:t>
            </a:r>
          </a:p>
          <a:p>
            <a:pPr lvl="1"/>
            <a:r>
              <a:rPr lang="en-US"/>
              <a:t>Hyperlinks</a:t>
            </a:r>
          </a:p>
          <a:p>
            <a:endParaRPr lang="en-US"/>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32536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p:txBody>
          <a:bodyPr/>
          <a:lstStyle/>
          <a:p>
            <a:r>
              <a:rPr lang="en-US"/>
              <a:t>Implementing Interactivity Features</a:t>
            </a:r>
            <a:br>
              <a:rPr lang="en-US"/>
            </a:br>
            <a:endParaRPr lang="en-US"/>
          </a:p>
        </p:txBody>
      </p:sp>
      <p:sp>
        <p:nvSpPr>
          <p:cNvPr id="3" name="Text Placeholder 2">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r>
              <a:rPr lang="en-US"/>
              <a:t>Interactive sorting</a:t>
            </a:r>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p:txBody>
          <a:bodyPr/>
          <a:lstStyle/>
          <a:p>
            <a:r>
              <a:rPr lang="en-US"/>
              <a:t>Use </a:t>
            </a:r>
            <a:r>
              <a:rPr lang="en-US" b="1"/>
              <a:t>Interactive sorting </a:t>
            </a:r>
            <a:r>
              <a:rPr lang="en-US"/>
              <a:t>to allow the report user to change sort order and direction</a:t>
            </a:r>
          </a:p>
          <a:p>
            <a:r>
              <a:rPr lang="en-US"/>
              <a:t>Allows sorting of data within the details or groups of a table, or matrix</a:t>
            </a:r>
          </a:p>
          <a:p>
            <a:r>
              <a:rPr lang="en-US"/>
              <a:t>If interactive sorting is configured for multiple columns, the report user can perform multi-column sorts by pressing the </a:t>
            </a:r>
            <a:r>
              <a:rPr lang="en-US" b="1"/>
              <a:t>Ctrl</a:t>
            </a:r>
            <a:r>
              <a:rPr lang="en-US"/>
              <a:t> key</a:t>
            </a:r>
          </a:p>
          <a:p>
            <a:r>
              <a:rPr lang="en-US"/>
              <a:t>Works only for:</a:t>
            </a:r>
          </a:p>
          <a:p>
            <a:pPr lvl="1"/>
            <a:r>
              <a:rPr lang="en-US"/>
              <a:t>Textboxes located in the table/matrix header, or group headers</a:t>
            </a:r>
          </a:p>
          <a:p>
            <a:pPr lvl="1"/>
            <a:r>
              <a:rPr lang="en-US"/>
              <a:t>Reports rendered in HTML</a:t>
            </a:r>
          </a:p>
          <a:p>
            <a:endParaRPr lang="en-US"/>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53693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en-US"/>
              <a:t>Demo 06A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en-US"/>
              <a:t>Add interactive sorting</a:t>
            </a:r>
          </a:p>
          <a:p>
            <a:endParaRPr lang="en-US"/>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49288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E4422-97E3-4176-92E0-7C44BA16B6B9}"/>
              </a:ext>
            </a:extLst>
          </p:cNvPr>
          <p:cNvSpPr>
            <a:spLocks noGrp="1"/>
          </p:cNvSpPr>
          <p:nvPr>
            <p:ph type="title"/>
          </p:nvPr>
        </p:nvSpPr>
        <p:spPr/>
        <p:txBody>
          <a:bodyPr/>
          <a:lstStyle/>
          <a:p>
            <a:r>
              <a:rPr lang="en-US"/>
              <a:t>Introducing Power BI</a:t>
            </a:r>
          </a:p>
        </p:txBody>
      </p:sp>
      <p:sp>
        <p:nvSpPr>
          <p:cNvPr id="3" name="Text Placeholder 2">
            <a:extLst>
              <a:ext uri="{FF2B5EF4-FFF2-40B4-BE49-F238E27FC236}">
                <a16:creationId xmlns:a16="http://schemas.microsoft.com/office/drawing/2014/main" id="{D6F01D88-B9CE-4195-835A-7FD891A3D617}"/>
              </a:ext>
            </a:extLst>
          </p:cNvPr>
          <p:cNvSpPr>
            <a:spLocks noGrp="1"/>
          </p:cNvSpPr>
          <p:nvPr>
            <p:ph type="body" sz="quarter" idx="10"/>
          </p:nvPr>
        </p:nvSpPr>
        <p:spPr/>
        <p:txBody>
          <a:bodyPr/>
          <a:lstStyle/>
          <a:p>
            <a:r>
              <a:rPr lang="en-US"/>
              <a:t>Experience your data: Any data, any way, anywhere</a:t>
            </a:r>
          </a:p>
        </p:txBody>
      </p:sp>
      <p:pic>
        <p:nvPicPr>
          <p:cNvPr id="102" name="Picture 101" descr="Image shows the Power BI service, which can connect to 200+ apps, and provide access to content with mobile devices and computers. Shown also are Power BI gateways, allowing Power BI to connect to your organization's data. Two authoring tools are displayed also: Power BI Desktop and Power BI Report Builder.">
            <a:extLst>
              <a:ext uri="{FF2B5EF4-FFF2-40B4-BE49-F238E27FC236}">
                <a16:creationId xmlns:a16="http://schemas.microsoft.com/office/drawing/2014/main" id="{440E2CB1-8627-434F-8E34-9B147A4675F4}"/>
              </a:ext>
            </a:extLst>
          </p:cNvPr>
          <p:cNvPicPr>
            <a:picLocks noChangeAspect="1"/>
          </p:cNvPicPr>
          <p:nvPr/>
        </p:nvPicPr>
        <p:blipFill rotWithShape="1">
          <a:blip r:embed="rId3"/>
          <a:srcRect t="4889"/>
          <a:stretch/>
        </p:blipFill>
        <p:spPr>
          <a:xfrm>
            <a:off x="1360286" y="2142241"/>
            <a:ext cx="9471428" cy="4404092"/>
          </a:xfrm>
          <a:prstGeom prst="rect">
            <a:avLst/>
          </a:prstGeom>
        </p:spPr>
      </p:pic>
      <p:pic>
        <p:nvPicPr>
          <p:cNvPr id="105" name="Picture 104">
            <a:extLst>
              <a:ext uri="{FF2B5EF4-FFF2-40B4-BE49-F238E27FC236}">
                <a16:creationId xmlns:a16="http://schemas.microsoft.com/office/drawing/2014/main" id="{52ACE4BA-1D78-4FE3-A8DB-0587F4D3D651}"/>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360286" y="5000857"/>
            <a:ext cx="2120952" cy="1554285"/>
          </a:xfrm>
          <a:prstGeom prst="rect">
            <a:avLst/>
          </a:prstGeom>
        </p:spPr>
      </p:pic>
      <p:pic>
        <p:nvPicPr>
          <p:cNvPr id="106" name="Picture 105">
            <a:extLst>
              <a:ext uri="{FF2B5EF4-FFF2-40B4-BE49-F238E27FC236}">
                <a16:creationId xmlns:a16="http://schemas.microsoft.com/office/drawing/2014/main" id="{A9335A40-4A31-41FA-B283-9862CEA038A3}"/>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670413" y="4447158"/>
            <a:ext cx="850000" cy="955239"/>
          </a:xfrm>
          <a:prstGeom prst="rect">
            <a:avLst/>
          </a:prstGeom>
        </p:spPr>
      </p:pic>
      <p:sp>
        <p:nvSpPr>
          <p:cNvPr id="107" name="TextBox 106">
            <a:extLst>
              <a:ext uri="{FF2B5EF4-FFF2-40B4-BE49-F238E27FC236}">
                <a16:creationId xmlns:a16="http://schemas.microsoft.com/office/drawing/2014/main" id="{E1C66F4E-ACDE-491E-8FD2-C1DC262E696D}"/>
              </a:ext>
              <a:ext uri="{C183D7F6-B498-43B3-948B-1728B52AA6E4}">
                <adec:decorative xmlns:adec="http://schemas.microsoft.com/office/drawing/2017/decorative" val="1"/>
              </a:ext>
            </a:extLst>
          </p:cNvPr>
          <p:cNvSpPr txBox="1"/>
          <p:nvPr/>
        </p:nvSpPr>
        <p:spPr>
          <a:xfrm>
            <a:off x="1483560" y="2323960"/>
            <a:ext cx="1874404" cy="307777"/>
          </a:xfrm>
          <a:prstGeom prst="rect">
            <a:avLst/>
          </a:prstGeom>
          <a:solidFill>
            <a:schemeClr val="bg1"/>
          </a:solidFill>
        </p:spPr>
        <p:txBody>
          <a:bodyPr wrap="square" rtlCol="0">
            <a:spAutoFit/>
          </a:bodyPr>
          <a:lstStyle/>
          <a:p>
            <a:pPr algn="ctr"/>
            <a:r>
              <a:rPr lang="en-US" sz="1400"/>
              <a:t>200+ apps</a:t>
            </a:r>
          </a:p>
        </p:txBody>
      </p:sp>
      <p:sp>
        <p:nvSpPr>
          <p:cNvPr id="9" name="Rectangle 8">
            <a:extLst>
              <a:ext uri="{FF2B5EF4-FFF2-40B4-BE49-F238E27FC236}">
                <a16:creationId xmlns:a16="http://schemas.microsoft.com/office/drawing/2014/main" id="{C58EA6E2-CA09-49A8-96E0-9E5AA2671C97}"/>
              </a:ext>
              <a:ext uri="{C183D7F6-B498-43B3-948B-1728B52AA6E4}">
                <adec:decorative xmlns:adec="http://schemas.microsoft.com/office/drawing/2017/decorative" val="1"/>
              </a:ext>
            </a:extLst>
          </p:cNvPr>
          <p:cNvSpPr/>
          <p:nvPr/>
        </p:nvSpPr>
        <p:spPr>
          <a:xfrm>
            <a:off x="1330747" y="5009826"/>
            <a:ext cx="2150492" cy="146297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 name="Footer Placeholder 3">
            <a:extLst>
              <a:ext uri="{FF2B5EF4-FFF2-40B4-BE49-F238E27FC236}">
                <a16:creationId xmlns:a16="http://schemas.microsoft.com/office/drawing/2014/main" id="{DD3BC868-73ED-4B37-B59F-88E390207E6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09090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p:txBody>
          <a:bodyPr/>
          <a:lstStyle/>
          <a:p>
            <a:r>
              <a:rPr lang="en-US"/>
              <a:t>Implementing Interactivity Features</a:t>
            </a:r>
            <a:br>
              <a:rPr lang="en-US"/>
            </a:br>
            <a:endParaRPr lang="en-US"/>
          </a:p>
        </p:txBody>
      </p:sp>
      <p:sp>
        <p:nvSpPr>
          <p:cNvPr id="3" name="Text Placeholder 2">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r>
              <a:rPr lang="en-US"/>
              <a:t>Tooltips</a:t>
            </a:r>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p:txBody>
          <a:bodyPr/>
          <a:lstStyle/>
          <a:p>
            <a:r>
              <a:rPr lang="en-US"/>
              <a:t>Use </a:t>
            </a:r>
            <a:r>
              <a:rPr lang="en-US" b="1"/>
              <a:t>Tooltips</a:t>
            </a:r>
            <a:r>
              <a:rPr lang="en-US"/>
              <a:t> to display additional information</a:t>
            </a:r>
          </a:p>
          <a:p>
            <a:r>
              <a:rPr lang="en-US"/>
              <a:t>Tooltips can be applied to all report item types except the Line</a:t>
            </a:r>
          </a:p>
          <a:p>
            <a:r>
              <a:rPr lang="en-US"/>
              <a:t>Report users must hover the cursor over the report item to reveal the tooltip</a:t>
            </a:r>
          </a:p>
          <a:p>
            <a:r>
              <a:rPr lang="en-US"/>
              <a:t>Works only for reports rendered in HTML</a:t>
            </a:r>
          </a:p>
          <a:p>
            <a:endParaRPr lang="en-US"/>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4338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en-US"/>
              <a:t>Lab 06A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en-US"/>
              <a:t>10 minutes</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en-US" sz="4400"/>
              <a:t>Add Interactive Features</a:t>
            </a:r>
          </a:p>
          <a:p>
            <a:pPr marL="0" indent="0">
              <a:buNone/>
            </a:pPr>
            <a:r>
              <a:rPr lang="en-US">
                <a:solidFill>
                  <a:schemeClr val="accent6"/>
                </a:solidFill>
              </a:rPr>
              <a:t>You must successfully complete </a:t>
            </a:r>
            <a:r>
              <a:rPr lang="en-US" b="1">
                <a:solidFill>
                  <a:schemeClr val="accent6"/>
                </a:solidFill>
              </a:rPr>
              <a:t>Lab 05B </a:t>
            </a:r>
            <a:r>
              <a:rPr lang="en-US">
                <a:solidFill>
                  <a:schemeClr val="accent6"/>
                </a:solidFill>
              </a:rPr>
              <a:t>before commencing this lab</a:t>
            </a:r>
          </a:p>
          <a:p>
            <a:pPr marL="0" indent="0">
              <a:buNone/>
            </a:pPr>
            <a:r>
              <a:rPr lang="en-US"/>
              <a:t>Lab document available at &lt;CourseFolder&gt;\PowerBIPRIAD\Lab06A</a:t>
            </a:r>
          </a:p>
          <a:p>
            <a:endParaRPr lang="en-US"/>
          </a:p>
          <a:p>
            <a:pPr marL="363538" indent="-363538">
              <a:buFont typeface="+mj-lt"/>
              <a:buAutoNum type="arabicPeriod"/>
            </a:pPr>
            <a:r>
              <a:rPr lang="en-US" sz="2000"/>
              <a:t>Configure drilldown</a:t>
            </a:r>
          </a:p>
          <a:p>
            <a:pPr marL="363538" indent="-363538">
              <a:buFont typeface="+mj-lt"/>
              <a:buAutoNum type="arabicPeriod"/>
            </a:pPr>
            <a:r>
              <a:rPr lang="en-US" sz="2000"/>
              <a:t>Configure interactive sorting</a:t>
            </a:r>
          </a:p>
          <a:p>
            <a:endParaRPr lang="en-US"/>
          </a:p>
        </p:txBody>
      </p:sp>
      <p:pic>
        <p:nvPicPr>
          <p:cNvPr id="9" name="Picture 8">
            <a:extLst>
              <a:ext uri="{FF2B5EF4-FFF2-40B4-BE49-F238E27FC236}">
                <a16:creationId xmlns:a16="http://schemas.microsoft.com/office/drawing/2014/main" id="{A0E39E5A-6DDC-417E-9DFD-92AFC1F7D796}"/>
              </a:ext>
              <a:ext uri="{C183D7F6-B498-43B3-948B-1728B52AA6E4}">
                <adec:decorative xmlns:adec="http://schemas.microsoft.com/office/drawing/2017/decorative" val="1"/>
              </a:ext>
            </a:extLst>
          </p:cNvPr>
          <p:cNvPicPr>
            <a:picLocks noChangeAspect="1"/>
          </p:cNvPicPr>
          <p:nvPr/>
        </p:nvPicPr>
        <p:blipFill rotWithShape="1">
          <a:blip r:embed="rId2"/>
          <a:srcRect b="53133"/>
          <a:stretch/>
        </p:blipFill>
        <p:spPr>
          <a:xfrm>
            <a:off x="4306229" y="4180043"/>
            <a:ext cx="7428571" cy="3195914"/>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178E711D-41A0-47F0-8CA0-A4754AAC4939}"/>
              </a:ext>
              <a:ext uri="{C183D7F6-B498-43B3-948B-1728B52AA6E4}">
                <adec:decorative xmlns:adec="http://schemas.microsoft.com/office/drawing/2017/decorative" val="1"/>
              </a:ext>
            </a:extLst>
          </p:cNvPr>
          <p:cNvSpPr/>
          <p:nvPr/>
        </p:nvSpPr>
        <p:spPr>
          <a:xfrm>
            <a:off x="6720354" y="5272890"/>
            <a:ext cx="476767" cy="50661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782691-92C5-4491-9D4A-84526D3B0C3E}"/>
              </a:ext>
              <a:ext uri="{C183D7F6-B498-43B3-948B-1728B52AA6E4}">
                <adec:decorative xmlns:adec="http://schemas.microsoft.com/office/drawing/2017/decorative" val="1"/>
              </a:ext>
            </a:extLst>
          </p:cNvPr>
          <p:cNvSpPr/>
          <p:nvPr/>
        </p:nvSpPr>
        <p:spPr>
          <a:xfrm>
            <a:off x="4489318" y="5667018"/>
            <a:ext cx="304091" cy="367320"/>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80370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F8E8D5-4732-4EB2-BE50-6CAFAAA1C3CA}"/>
              </a:ext>
            </a:extLst>
          </p:cNvPr>
          <p:cNvSpPr>
            <a:spLocks noGrp="1"/>
          </p:cNvSpPr>
          <p:nvPr>
            <p:ph type="title"/>
          </p:nvPr>
        </p:nvSpPr>
        <p:spPr/>
        <p:txBody>
          <a:bodyPr/>
          <a:lstStyle/>
          <a:p>
            <a:r>
              <a:rPr lang="en-US"/>
              <a:t>Resources</a:t>
            </a:r>
          </a:p>
        </p:txBody>
      </p:sp>
      <p:sp>
        <p:nvSpPr>
          <p:cNvPr id="8" name="Text Placeholder 7">
            <a:extLst>
              <a:ext uri="{FF2B5EF4-FFF2-40B4-BE49-F238E27FC236}">
                <a16:creationId xmlns:a16="http://schemas.microsoft.com/office/drawing/2014/main" id="{EBD1CDE8-B58D-4C51-B436-580D4E865762}"/>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9AC476D6-8A3F-43D4-88FF-ACE78A85F4EA}"/>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6CEBFC72-8CB8-4F4C-8B29-EF65F658E36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7128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en-US"/>
              <a:t>Questions?</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411842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a:ea typeface="+mn-ea"/>
                <a:cs typeface="+mn-cs"/>
              </a:rPr>
              <a:t>Power BI </a:t>
            </a:r>
            <a:br>
              <a:rPr lang="en-US">
                <a:solidFill>
                  <a:srgbClr val="F2C811"/>
                </a:solidFill>
                <a:ea typeface="+mn-ea"/>
                <a:cs typeface="+mn-cs"/>
              </a:rPr>
            </a:br>
            <a:r>
              <a:rPr lang="en-US">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a:t>Module 07</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a:t>Beyond Report Development</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p:txBody>
          <a:bodyPr/>
          <a:lstStyle/>
          <a:p>
            <a:r>
              <a:rPr lang="en-AU"/>
              <a:t>© 2022 Microsoft. All rights reserved. </a:t>
            </a:r>
          </a:p>
        </p:txBody>
      </p:sp>
    </p:spTree>
    <p:extLst>
      <p:ext uri="{BB962C8B-B14F-4D97-AF65-F5344CB8AC3E}">
        <p14:creationId xmlns:p14="http://schemas.microsoft.com/office/powerpoint/2010/main" val="13356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en-US"/>
              <a:t>Module outline</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en-US"/>
              <a:t>07: Beyond Report Development</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en-US"/>
              <a:t>Publishing reports</a:t>
            </a:r>
          </a:p>
          <a:p>
            <a:r>
              <a:rPr lang="en-US"/>
              <a:t>Consuming reports</a:t>
            </a:r>
          </a:p>
          <a:p>
            <a:r>
              <a:rPr lang="en-US"/>
              <a:t>Delivering reports</a:t>
            </a:r>
          </a:p>
          <a:p>
            <a:r>
              <a:rPr lang="en-US"/>
              <a:t>Embedding reports</a:t>
            </a:r>
          </a:p>
          <a:p>
            <a:r>
              <a:rPr lang="en-US"/>
              <a:t>Exporting reports</a:t>
            </a:r>
          </a:p>
          <a:p>
            <a:r>
              <a:rPr lang="en-US"/>
              <a:t>When to use paginated reports</a:t>
            </a:r>
          </a:p>
          <a:p>
            <a:r>
              <a:rPr lang="en-US"/>
              <a:t>Migrate SSRS reports</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57022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AU"/>
              <a:t>Publishing reports</a:t>
            </a:r>
            <a:endParaRPr lang="en-US"/>
          </a:p>
        </p:txBody>
      </p:sp>
      <p:sp>
        <p:nvSpPr>
          <p:cNvPr id="3" name="Text Placeholder 2" hidden="1">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200" y="2070000"/>
            <a:ext cx="6595400" cy="4788000"/>
          </a:xfrm>
        </p:spPr>
        <p:txBody>
          <a:bodyPr/>
          <a:lstStyle/>
          <a:p>
            <a:r>
              <a:rPr lang="en-US"/>
              <a:t>Reports can be published to a Power BI workspace from Report Builder</a:t>
            </a:r>
          </a:p>
          <a:p>
            <a:r>
              <a:rPr lang="en-US"/>
              <a:t>It can also be uploaded in the Power BI service by using “Get Data”</a:t>
            </a:r>
          </a:p>
          <a:p>
            <a:r>
              <a:rPr lang="en-US"/>
              <a:t>Once published, completing additional tasks may be required before the report can be used</a:t>
            </a:r>
          </a:p>
          <a:p>
            <a:endParaRPr lang="en-US"/>
          </a:p>
        </p:txBody>
      </p:sp>
      <p:pic>
        <p:nvPicPr>
          <p:cNvPr id="6" name="Picture 5">
            <a:extLst>
              <a:ext uri="{FF2B5EF4-FFF2-40B4-BE49-F238E27FC236}">
                <a16:creationId xmlns:a16="http://schemas.microsoft.com/office/drawing/2014/main" id="{188C18C6-FF3E-4764-A9F5-E9925810608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59110" y="2169525"/>
            <a:ext cx="2760979" cy="2912833"/>
          </a:xfrm>
          <a:prstGeom prst="rect">
            <a:avLst/>
          </a:prstGeom>
        </p:spPr>
      </p:pic>
      <p:sp>
        <p:nvSpPr>
          <p:cNvPr id="8" name="Rectangle 7">
            <a:extLst>
              <a:ext uri="{FF2B5EF4-FFF2-40B4-BE49-F238E27FC236}">
                <a16:creationId xmlns:a16="http://schemas.microsoft.com/office/drawing/2014/main" id="{6CB781DE-8732-45FD-A656-4762C98B76E2}"/>
              </a:ext>
              <a:ext uri="{C183D7F6-B498-43B3-948B-1728B52AA6E4}">
                <adec:decorative xmlns:adec="http://schemas.microsoft.com/office/drawing/2017/decorative" val="1"/>
              </a:ext>
            </a:extLst>
          </p:cNvPr>
          <p:cNvSpPr/>
          <p:nvPr/>
        </p:nvSpPr>
        <p:spPr>
          <a:xfrm>
            <a:off x="8591107" y="2137626"/>
            <a:ext cx="457240" cy="21719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19">
            <a:extLst>
              <a:ext uri="{FF2B5EF4-FFF2-40B4-BE49-F238E27FC236}">
                <a16:creationId xmlns:a16="http://schemas.microsoft.com/office/drawing/2014/main" id="{2D85CE73-7C2F-4B03-9837-55C8E9611F28}"/>
              </a:ext>
              <a:ext uri="{C183D7F6-B498-43B3-948B-1728B52AA6E4}">
                <adec:decorative xmlns:adec="http://schemas.microsoft.com/office/drawing/2017/decorative" val="1"/>
              </a:ext>
            </a:extLst>
          </p:cNvPr>
          <p:cNvSpPr>
            <a:spLocks noChangeShapeType="1"/>
          </p:cNvSpPr>
          <p:nvPr/>
        </p:nvSpPr>
        <p:spPr bwMode="auto">
          <a:xfrm rot="5400000" flipV="1">
            <a:off x="9739440" y="3421217"/>
            <a:ext cx="0" cy="871187"/>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pic>
        <p:nvPicPr>
          <p:cNvPr id="10" name="Picture 9">
            <a:extLst>
              <a:ext uri="{FF2B5EF4-FFF2-40B4-BE49-F238E27FC236}">
                <a16:creationId xmlns:a16="http://schemas.microsoft.com/office/drawing/2014/main" id="{7565D8C3-CC84-4C8B-B4BE-79B71D16C2B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95918" y="5368039"/>
            <a:ext cx="8123809" cy="1104762"/>
          </a:xfrm>
          <a:prstGeom prst="rect">
            <a:avLst/>
          </a:prstGeom>
        </p:spPr>
      </p:pic>
      <p:sp>
        <p:nvSpPr>
          <p:cNvPr id="11" name="Rectangle 10">
            <a:extLst>
              <a:ext uri="{FF2B5EF4-FFF2-40B4-BE49-F238E27FC236}">
                <a16:creationId xmlns:a16="http://schemas.microsoft.com/office/drawing/2014/main" id="{CF25284C-DE10-4FDA-A47A-FDA248332FBE}"/>
              </a:ext>
              <a:ext uri="{C183D7F6-B498-43B3-948B-1728B52AA6E4}">
                <adec:decorative xmlns:adec="http://schemas.microsoft.com/office/drawing/2017/decorative" val="1"/>
              </a:ext>
            </a:extLst>
          </p:cNvPr>
          <p:cNvSpPr/>
          <p:nvPr/>
        </p:nvSpPr>
        <p:spPr>
          <a:xfrm>
            <a:off x="8187032" y="5597428"/>
            <a:ext cx="606096" cy="89544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05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AU"/>
              <a:t>Publishing reports</a:t>
            </a:r>
            <a:endParaRPr lang="en-US"/>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en-AU"/>
              <a:t>Post-publication tasks</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p:txBody>
          <a:bodyPr/>
          <a:lstStyle/>
          <a:p>
            <a:r>
              <a:rPr lang="en-US"/>
              <a:t>Post-publication tasks may involve:</a:t>
            </a:r>
          </a:p>
          <a:p>
            <a:pPr lvl="1"/>
            <a:r>
              <a:rPr lang="en-US"/>
              <a:t>Configuring report data sources</a:t>
            </a:r>
          </a:p>
          <a:p>
            <a:pPr lvl="2"/>
            <a:r>
              <a:rPr lang="en-US"/>
              <a:t>Cloud sources:</a:t>
            </a:r>
          </a:p>
          <a:p>
            <a:pPr lvl="3"/>
            <a:r>
              <a:rPr lang="en-US"/>
              <a:t>Applying credentials to data sources, if required</a:t>
            </a:r>
          </a:p>
          <a:p>
            <a:pPr lvl="2"/>
            <a:r>
              <a:rPr lang="en-US"/>
              <a:t>On-premises sources:</a:t>
            </a:r>
          </a:p>
          <a:p>
            <a:pPr lvl="3"/>
            <a:r>
              <a:rPr lang="en-US"/>
              <a:t>Installing the on-premises data gateway</a:t>
            </a:r>
          </a:p>
          <a:p>
            <a:pPr lvl="3"/>
            <a:r>
              <a:rPr lang="en-US"/>
              <a:t>Creating gateway data sources</a:t>
            </a:r>
          </a:p>
          <a:p>
            <a:pPr lvl="3"/>
            <a:r>
              <a:rPr lang="en-US"/>
              <a:t>Mapping gateway data sources to report data sources</a:t>
            </a:r>
          </a:p>
          <a:p>
            <a:pPr lvl="2"/>
            <a:r>
              <a:rPr lang="en-US"/>
              <a:t>Configuring the report settings</a:t>
            </a:r>
          </a:p>
          <a:p>
            <a:pPr lvl="3"/>
            <a:r>
              <a:rPr lang="en-US"/>
              <a:t>Adding contacts</a:t>
            </a:r>
          </a:p>
          <a:p>
            <a:pPr lvl="3"/>
            <a:r>
              <a:rPr lang="en-US"/>
              <a:t>Enabling or disabling comments</a:t>
            </a:r>
          </a:p>
          <a:p>
            <a:pPr lvl="2"/>
            <a:r>
              <a:rPr lang="en-US"/>
              <a:t>Sharing or distributing reports to others</a:t>
            </a:r>
          </a:p>
          <a:p>
            <a:endParaRPr lang="en-US"/>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76713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AU"/>
              <a:t>Publishing reports</a:t>
            </a:r>
            <a:endParaRPr lang="en-US"/>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en-AU"/>
              <a:t>Post-publication tasks » Sharing</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p:txBody>
          <a:bodyPr/>
          <a:lstStyle/>
          <a:p>
            <a:r>
              <a:rPr lang="en-US"/>
              <a:t>Report users can be granted access to the workspace, but this is not recommended</a:t>
            </a:r>
          </a:p>
          <a:p>
            <a:r>
              <a:rPr lang="en-US"/>
              <a:t>Preferably, reports are shared—or distributed—in managed ways:</a:t>
            </a:r>
          </a:p>
          <a:p>
            <a:pPr lvl="1"/>
            <a:r>
              <a:rPr lang="en-US" b="1"/>
              <a:t>Share</a:t>
            </a:r>
            <a:r>
              <a:rPr lang="en-US"/>
              <a:t> the report to other users, typically to a select audience</a:t>
            </a:r>
          </a:p>
          <a:p>
            <a:pPr lvl="1"/>
            <a:r>
              <a:rPr lang="en-US" b="1"/>
              <a:t>Publish the workspace </a:t>
            </a:r>
            <a:r>
              <a:rPr lang="en-US"/>
              <a:t>to distribute the report in an app, typically with other reports, and to a broad audience</a:t>
            </a:r>
          </a:p>
          <a:p>
            <a:pPr lvl="1"/>
            <a:r>
              <a:rPr lang="en-US" b="1"/>
              <a:t>Create subscriptions </a:t>
            </a:r>
            <a:r>
              <a:rPr lang="en-US"/>
              <a:t>to deliver the report attached to an email, typically to a select audience</a:t>
            </a:r>
          </a:p>
          <a:p>
            <a:pPr lvl="1"/>
            <a:r>
              <a:rPr lang="en-US"/>
              <a:t>Use the </a:t>
            </a:r>
            <a:r>
              <a:rPr lang="en-US" b="1"/>
              <a:t>Power BI export API </a:t>
            </a:r>
            <a:r>
              <a:rPr lang="en-US"/>
              <a:t>to programmatically retrieve reports</a:t>
            </a:r>
          </a:p>
          <a:p>
            <a:r>
              <a:rPr lang="en-US"/>
              <a:t>Reports can also be embedded in custom apps or portals</a:t>
            </a:r>
          </a:p>
          <a:p>
            <a:endParaRPr lang="en-US"/>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52434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AU"/>
              <a:t>Consuming reports</a:t>
            </a:r>
            <a:endParaRPr lang="en-US"/>
          </a:p>
        </p:txBody>
      </p:sp>
      <p:sp>
        <p:nvSpPr>
          <p:cNvPr id="3" name="Text Placeholder 2" hidden="1">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p:txBody>
          <a:bodyPr/>
          <a:lstStyle/>
          <a:p>
            <a:r>
              <a:rPr lang="en-US"/>
              <a:t>Report users can consume reports in:</a:t>
            </a:r>
          </a:p>
          <a:p>
            <a:pPr lvl="1"/>
            <a:r>
              <a:rPr lang="en-US"/>
              <a:t>Power BI service</a:t>
            </a:r>
          </a:p>
          <a:p>
            <a:pPr lvl="1"/>
            <a:r>
              <a:rPr lang="en-US"/>
              <a:t>Power BI mobile app</a:t>
            </a:r>
          </a:p>
          <a:p>
            <a:pPr lvl="1"/>
            <a:r>
              <a:rPr lang="en-US"/>
              <a:t>Custom app or portal</a:t>
            </a:r>
          </a:p>
          <a:p>
            <a:endParaRPr lang="en-US"/>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97320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r>
              <a:rPr lang="en-US"/>
              <a:t>Instructor introduction</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a:p>
        </p:txBody>
      </p:sp>
      <p:sp>
        <p:nvSpPr>
          <p:cNvPr id="6" name="Content Placeholder 5">
            <a:extLst>
              <a:ext uri="{FF2B5EF4-FFF2-40B4-BE49-F238E27FC236}">
                <a16:creationId xmlns:a16="http://schemas.microsoft.com/office/drawing/2014/main" id="{3D4A262D-FF63-4D15-8CD0-B487A21ADCE7}"/>
              </a:ext>
            </a:extLst>
          </p:cNvPr>
          <p:cNvSpPr>
            <a:spLocks noGrp="1"/>
          </p:cNvSpPr>
          <p:nvPr>
            <p:ph idx="1"/>
          </p:nvPr>
        </p:nvSpPr>
        <p:spPr/>
        <p:txBody>
          <a:bodyPr/>
          <a:lstStyle/>
          <a:p>
            <a:endParaRPr lang="en-US"/>
          </a:p>
        </p:txBody>
      </p:sp>
      <p:sp>
        <p:nvSpPr>
          <p:cNvPr id="9" name="Footer Placeholder 8">
            <a:extLst>
              <a:ext uri="{FF2B5EF4-FFF2-40B4-BE49-F238E27FC236}">
                <a16:creationId xmlns:a16="http://schemas.microsoft.com/office/drawing/2014/main" id="{4661FB5B-22C4-45E6-B28E-EEBFB2C10FE6}"/>
              </a:ext>
            </a:extLst>
          </p:cNvPr>
          <p:cNvSpPr>
            <a:spLocks noGrp="1"/>
          </p:cNvSpPr>
          <p:nvPr>
            <p:ph type="ftr" sz="quarter" idx="11"/>
          </p:nvPr>
        </p:nvSpPr>
        <p:spPr/>
        <p:txBody>
          <a:bodyPr/>
          <a:lstStyle/>
          <a:p>
            <a:r>
              <a:rPr lang="en-AU"/>
              <a:t>© 2022 Microsoft. All rights reserved. </a:t>
            </a:r>
          </a:p>
        </p:txBody>
      </p:sp>
      <p:sp>
        <p:nvSpPr>
          <p:cNvPr id="8" name="Notice">
            <a:extLst>
              <a:ext uri="{FF2B5EF4-FFF2-40B4-BE49-F238E27FC236}">
                <a16:creationId xmlns:a16="http://schemas.microsoft.com/office/drawing/2014/main" id="{E5FD7285-1F7C-4C58-8EA2-B21FDD3358D1}"/>
              </a:ext>
              <a:ext uri="{C183D7F6-B498-43B3-948B-1728B52AA6E4}">
                <adec:decorative xmlns:adec="http://schemas.microsoft.com/office/drawing/2017/decorative" val="1"/>
              </a:ext>
            </a:extLst>
          </p:cNvPr>
          <p:cNvSpPr txBox="1"/>
          <p:nvPr/>
        </p:nvSpPr>
        <p:spPr>
          <a:xfrm rot="19800000">
            <a:off x="1346928" y="3029425"/>
            <a:ext cx="8452832" cy="830997"/>
          </a:xfrm>
          <a:prstGeom prst="rect">
            <a:avLst/>
          </a:prstGeom>
          <a:solidFill>
            <a:schemeClr val="bg2"/>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1" i="0" u="none" strike="noStrike" kern="0" cap="none" spc="0" normalizeH="0" baseline="0" noProof="0">
                <a:ln>
                  <a:noFill/>
                </a:ln>
                <a:solidFill>
                  <a:schemeClr val="accent6"/>
                </a:solidFill>
                <a:effectLst/>
                <a:uLnTx/>
                <a:uFillTx/>
              </a:rPr>
              <a:t>REMOVE THIS COMMENT BEFORE TEACHING</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chemeClr val="accent6"/>
                </a:solidFill>
                <a:effectLst/>
                <a:uLnTx/>
                <a:uFillTx/>
              </a:rPr>
              <a:t>Enter your name and bio details</a:t>
            </a:r>
          </a:p>
        </p:txBody>
      </p:sp>
    </p:spTree>
    <p:extLst>
      <p:ext uri="{BB962C8B-B14F-4D97-AF65-F5344CB8AC3E}">
        <p14:creationId xmlns:p14="http://schemas.microsoft.com/office/powerpoint/2010/main" val="110489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D693-90EA-4C27-B6FE-5F7C1E6BF7F8}"/>
              </a:ext>
            </a:extLst>
          </p:cNvPr>
          <p:cNvSpPr>
            <a:spLocks noGrp="1"/>
          </p:cNvSpPr>
          <p:nvPr>
            <p:ph type="title"/>
          </p:nvPr>
        </p:nvSpPr>
        <p:spPr>
          <a:xfrm>
            <a:off x="457200" y="362339"/>
            <a:ext cx="11235600" cy="694800"/>
          </a:xfrm>
        </p:spPr>
        <p:txBody>
          <a:bodyPr/>
          <a:lstStyle/>
          <a:p>
            <a:r>
              <a:rPr lang="en-US"/>
              <a:t>Introducing Power BI</a:t>
            </a:r>
          </a:p>
        </p:txBody>
      </p:sp>
      <p:sp>
        <p:nvSpPr>
          <p:cNvPr id="3" name="Text Placeholder 2">
            <a:extLst>
              <a:ext uri="{FF2B5EF4-FFF2-40B4-BE49-F238E27FC236}">
                <a16:creationId xmlns:a16="http://schemas.microsoft.com/office/drawing/2014/main" id="{A48B6906-8B0F-4F18-961A-96661E9743A2}"/>
              </a:ext>
            </a:extLst>
          </p:cNvPr>
          <p:cNvSpPr>
            <a:spLocks noGrp="1"/>
          </p:cNvSpPr>
          <p:nvPr>
            <p:ph type="body" sz="quarter" idx="10"/>
          </p:nvPr>
        </p:nvSpPr>
        <p:spPr>
          <a:xfrm>
            <a:off x="457200" y="1080000"/>
            <a:ext cx="11235600" cy="540000"/>
          </a:xfrm>
        </p:spPr>
        <p:txBody>
          <a:bodyPr/>
          <a:lstStyle/>
          <a:p>
            <a:r>
              <a:rPr lang="en-US">
                <a:latin typeface="+mj-lt"/>
              </a:rPr>
              <a:t>Product portfolio</a:t>
            </a:r>
          </a:p>
        </p:txBody>
      </p:sp>
      <p:sp>
        <p:nvSpPr>
          <p:cNvPr id="14" name="TextBox 13">
            <a:extLst>
              <a:ext uri="{FF2B5EF4-FFF2-40B4-BE49-F238E27FC236}">
                <a16:creationId xmlns:a16="http://schemas.microsoft.com/office/drawing/2014/main" id="{3FFA2E3B-2223-4684-868A-0BC3E5EBCB54}"/>
              </a:ext>
            </a:extLst>
          </p:cNvPr>
          <p:cNvSpPr txBox="1"/>
          <p:nvPr/>
        </p:nvSpPr>
        <p:spPr>
          <a:xfrm>
            <a:off x="274640" y="2538655"/>
            <a:ext cx="2062580" cy="433965"/>
          </a:xfrm>
          <a:prstGeom prst="rect">
            <a:avLst/>
          </a:prstGeom>
          <a:noFill/>
        </p:spPr>
        <p:txBody>
          <a:bodyPr wrap="square" lIns="146304" tIns="91440" rIns="146304" bIns="91440" rtlCol="0">
            <a:spAutoFit/>
          </a:bodyPr>
          <a:lstStyle/>
          <a:p>
            <a:pPr algn="ctr">
              <a:lnSpc>
                <a:spcPct val="90000"/>
              </a:lnSpc>
              <a:spcAft>
                <a:spcPts val="600"/>
              </a:spcAft>
            </a:pPr>
            <a:r>
              <a:rPr lang="en-US">
                <a:latin typeface="+mj-lt"/>
                <a:cs typeface="Segoe UI Semibold" panose="020B0702040204020203" pitchFamily="34" charset="0"/>
              </a:rPr>
              <a:t>Author</a:t>
            </a:r>
          </a:p>
        </p:txBody>
      </p:sp>
      <p:pic>
        <p:nvPicPr>
          <p:cNvPr id="60" name="Picture 59">
            <a:extLst>
              <a:ext uri="{FF2B5EF4-FFF2-40B4-BE49-F238E27FC236}">
                <a16:creationId xmlns:a16="http://schemas.microsoft.com/office/drawing/2014/main" id="{D2E35064-9ED5-43A5-B1E4-CF616FAF55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7200" y="3260659"/>
            <a:ext cx="774700" cy="558800"/>
          </a:xfrm>
          <a:prstGeom prst="rect">
            <a:avLst/>
          </a:prstGeom>
        </p:spPr>
      </p:pic>
      <p:sp>
        <p:nvSpPr>
          <p:cNvPr id="9" name="Rectangle 8">
            <a:extLst>
              <a:ext uri="{FF2B5EF4-FFF2-40B4-BE49-F238E27FC236}">
                <a16:creationId xmlns:a16="http://schemas.microsoft.com/office/drawing/2014/main" id="{4EE15FBE-F6A5-442C-9926-B9F65FD657AC}"/>
              </a:ext>
            </a:extLst>
          </p:cNvPr>
          <p:cNvSpPr/>
          <p:nvPr/>
        </p:nvSpPr>
        <p:spPr bwMode="auto">
          <a:xfrm>
            <a:off x="274639" y="3912227"/>
            <a:ext cx="1169697"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chemeClr val="accent2"/>
                </a:solidFill>
                <a:effectLst/>
                <a:uLnTx/>
                <a:uFillTx/>
                <a:ea typeface="+mn-ea"/>
                <a:cs typeface="Segoe UI" pitchFamily="34" charset="0"/>
              </a:rPr>
              <a:t>Power BI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chemeClr val="accent2"/>
                </a:solidFill>
                <a:effectLst/>
                <a:uLnTx/>
                <a:uFillTx/>
                <a:ea typeface="+mn-ea"/>
                <a:cs typeface="Segoe UI" pitchFamily="34" charset="0"/>
              </a:rPr>
              <a:t>Desktop</a:t>
            </a:r>
          </a:p>
        </p:txBody>
      </p:sp>
      <p:pic>
        <p:nvPicPr>
          <p:cNvPr id="61" name="Picture 60">
            <a:extLst>
              <a:ext uri="{FF2B5EF4-FFF2-40B4-BE49-F238E27FC236}">
                <a16:creationId xmlns:a16="http://schemas.microsoft.com/office/drawing/2014/main" id="{E2E6FFE7-49F9-4EB3-9FB6-877EBD77EA7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510815" y="3269126"/>
            <a:ext cx="762000" cy="550333"/>
          </a:xfrm>
          <a:prstGeom prst="rect">
            <a:avLst/>
          </a:prstGeom>
        </p:spPr>
      </p:pic>
      <p:sp>
        <p:nvSpPr>
          <p:cNvPr id="58" name="Rectangle 57">
            <a:extLst>
              <a:ext uri="{FF2B5EF4-FFF2-40B4-BE49-F238E27FC236}">
                <a16:creationId xmlns:a16="http://schemas.microsoft.com/office/drawing/2014/main" id="{A38AE76B-E533-4A97-B5C3-2BF3B6337E4D}"/>
              </a:ext>
            </a:extLst>
          </p:cNvPr>
          <p:cNvSpPr/>
          <p:nvPr/>
        </p:nvSpPr>
        <p:spPr bwMode="auto">
          <a:xfrm>
            <a:off x="1281567" y="3912227"/>
            <a:ext cx="1169697"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chemeClr val="accent2"/>
                </a:solidFill>
                <a:effectLst/>
                <a:uLnTx/>
                <a:uFillTx/>
                <a:ea typeface="+mn-ea"/>
                <a:cs typeface="Segoe UI" pitchFamily="34" charset="0"/>
              </a:rPr>
              <a:t>Power BI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chemeClr val="accent2"/>
                </a:solidFill>
                <a:effectLst/>
                <a:uLnTx/>
                <a:uFillTx/>
                <a:ea typeface="+mn-ea"/>
                <a:cs typeface="Segoe UI" pitchFamily="34" charset="0"/>
              </a:rPr>
              <a:t>Report Builder</a:t>
            </a:r>
          </a:p>
        </p:txBody>
      </p:sp>
      <p:cxnSp>
        <p:nvCxnSpPr>
          <p:cNvPr id="13" name="Straight Connector 12">
            <a:extLst>
              <a:ext uri="{FF2B5EF4-FFF2-40B4-BE49-F238E27FC236}">
                <a16:creationId xmlns:a16="http://schemas.microsoft.com/office/drawing/2014/main" id="{346841A5-0A7C-48A4-AE10-B26090BC5E0E}"/>
              </a:ext>
              <a:ext uri="{C183D7F6-B498-43B3-948B-1728B52AA6E4}">
                <adec:decorative xmlns:adec="http://schemas.microsoft.com/office/drawing/2017/decorative" val="1"/>
              </a:ext>
            </a:extLst>
          </p:cNvPr>
          <p:cNvCxnSpPr>
            <a:cxnSpLocks/>
          </p:cNvCxnSpPr>
          <p:nvPr/>
        </p:nvCxnSpPr>
        <p:spPr>
          <a:xfrm>
            <a:off x="274639" y="4855455"/>
            <a:ext cx="2059354" cy="0"/>
          </a:xfrm>
          <a:prstGeom prst="line">
            <a:avLst/>
          </a:prstGeom>
          <a:noFill/>
          <a:ln w="15875" cap="flat" cmpd="sng" algn="ctr">
            <a:solidFill>
              <a:srgbClr val="353535"/>
            </a:solidFill>
            <a:prstDash val="solid"/>
            <a:headEnd type="none"/>
            <a:tailEnd type="none"/>
          </a:ln>
          <a:effectLst/>
        </p:spPr>
      </p:cxnSp>
      <p:sp>
        <p:nvSpPr>
          <p:cNvPr id="10" name="TextBox 9">
            <a:extLst>
              <a:ext uri="{FF2B5EF4-FFF2-40B4-BE49-F238E27FC236}">
                <a16:creationId xmlns:a16="http://schemas.microsoft.com/office/drawing/2014/main" id="{B0F2FF60-603B-4130-96D6-226EBD671574}"/>
              </a:ext>
            </a:extLst>
          </p:cNvPr>
          <p:cNvSpPr txBox="1"/>
          <p:nvPr/>
        </p:nvSpPr>
        <p:spPr>
          <a:xfrm>
            <a:off x="274639" y="4966851"/>
            <a:ext cx="2054187" cy="1181862"/>
          </a:xfrm>
          <a:prstGeom prst="rect">
            <a:avLst/>
          </a:prstGeom>
          <a:noFill/>
        </p:spPr>
        <p:txBody>
          <a:bodyPr wrap="square" lIns="146304" tIns="91440" rIns="146304" bIns="91440" rtlCol="0">
            <a:spAutoFit/>
          </a:bodyPr>
          <a:lstStyle/>
          <a:p>
            <a:pPr algn="ctr">
              <a:lnSpc>
                <a:spcPct val="90000"/>
              </a:lnSpc>
              <a:spcAft>
                <a:spcPts val="600"/>
              </a:spcAft>
            </a:pPr>
            <a:r>
              <a:rPr lang="en-US"/>
              <a:t>Free data analysis </a:t>
            </a:r>
            <a:br>
              <a:rPr lang="en-US"/>
            </a:br>
            <a:r>
              <a:rPr lang="en-US"/>
              <a:t>and report authoring tools</a:t>
            </a:r>
          </a:p>
        </p:txBody>
      </p:sp>
      <p:sp>
        <p:nvSpPr>
          <p:cNvPr id="15" name="TextBox 14">
            <a:extLst>
              <a:ext uri="{FF2B5EF4-FFF2-40B4-BE49-F238E27FC236}">
                <a16:creationId xmlns:a16="http://schemas.microsoft.com/office/drawing/2014/main" id="{087039EA-75F1-4726-8046-016EAE6C6069}"/>
              </a:ext>
            </a:extLst>
          </p:cNvPr>
          <p:cNvSpPr txBox="1"/>
          <p:nvPr/>
        </p:nvSpPr>
        <p:spPr>
          <a:xfrm>
            <a:off x="2710317" y="2538655"/>
            <a:ext cx="2020394" cy="683264"/>
          </a:xfrm>
          <a:prstGeom prst="rect">
            <a:avLst/>
          </a:prstGeom>
          <a:noFill/>
        </p:spPr>
        <p:txBody>
          <a:bodyPr wrap="square" lIns="146304" tIns="91440" rIns="146304" bIns="91440" rtlCol="0">
            <a:spAutoFit/>
          </a:bodyPr>
          <a:lstStyle/>
          <a:p>
            <a:pPr algn="ctr">
              <a:lnSpc>
                <a:spcPct val="90000"/>
              </a:lnSpc>
              <a:spcAft>
                <a:spcPts val="600"/>
              </a:spcAft>
            </a:pPr>
            <a:r>
              <a:rPr lang="en-US">
                <a:latin typeface="+mj-lt"/>
                <a:cs typeface="Segoe UI Semibold" panose="020B0702040204020203" pitchFamily="34" charset="0"/>
              </a:rPr>
              <a:t>Share and collaborate</a:t>
            </a:r>
          </a:p>
        </p:txBody>
      </p:sp>
      <p:pic>
        <p:nvPicPr>
          <p:cNvPr id="62" name="Picture 61">
            <a:extLst>
              <a:ext uri="{FF2B5EF4-FFF2-40B4-BE49-F238E27FC236}">
                <a16:creationId xmlns:a16="http://schemas.microsoft.com/office/drawing/2014/main" id="{C4EF4D67-DA81-4C03-9889-3972DDD132F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320033" y="3362141"/>
            <a:ext cx="762000" cy="482600"/>
          </a:xfrm>
          <a:prstGeom prst="rect">
            <a:avLst/>
          </a:prstGeom>
        </p:spPr>
      </p:pic>
      <p:sp>
        <p:nvSpPr>
          <p:cNvPr id="5" name="Rectangle 4">
            <a:extLst>
              <a:ext uri="{FF2B5EF4-FFF2-40B4-BE49-F238E27FC236}">
                <a16:creationId xmlns:a16="http://schemas.microsoft.com/office/drawing/2014/main" id="{DF8CD1F5-0A88-4F44-867B-1CD90F46C39C}"/>
              </a:ext>
            </a:extLst>
          </p:cNvPr>
          <p:cNvSpPr/>
          <p:nvPr/>
        </p:nvSpPr>
        <p:spPr bwMode="auto">
          <a:xfrm>
            <a:off x="2676805" y="3984964"/>
            <a:ext cx="2072198"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solidFill>
                  <a:schemeClr val="accent2"/>
                </a:solidFill>
                <a:effectLst/>
                <a:uLnTx/>
                <a:uFillTx/>
                <a:ea typeface="+mn-ea"/>
                <a:cs typeface="Segoe UI" pitchFamily="34" charset="0"/>
              </a:rPr>
              <a:t>Power BI </a:t>
            </a:r>
          </a:p>
          <a:p>
            <a:pPr marL="0" marR="0" lvl="0" indent="0" algn="ctr" defTabSz="932472" eaLnBrk="1" fontAlgn="base" latinLnBrk="0" hangingPunct="1">
              <a:lnSpc>
                <a:spcPct val="90000"/>
              </a:lnSpc>
              <a:spcBef>
                <a:spcPct val="0"/>
              </a:spcBef>
              <a:spcAft>
                <a:spcPct val="0"/>
              </a:spcAft>
              <a:buClrTx/>
              <a:buSzTx/>
              <a:buFontTx/>
              <a:buNone/>
              <a:tabLst/>
              <a:defRPr/>
            </a:pPr>
            <a:r>
              <a:rPr lang="en-US" kern="0">
                <a:solidFill>
                  <a:schemeClr val="accent2"/>
                </a:solidFill>
                <a:cs typeface="Segoe UI" pitchFamily="34" charset="0"/>
              </a:rPr>
              <a:t>Service</a:t>
            </a:r>
            <a:endParaRPr kumimoji="0" lang="en-US" b="0" i="0" u="none" strike="noStrike" kern="0" cap="none" spc="0" normalizeH="0" baseline="0" noProof="0">
              <a:ln>
                <a:noFill/>
              </a:ln>
              <a:solidFill>
                <a:schemeClr val="accent2"/>
              </a:solidFill>
              <a:effectLst/>
              <a:uLnTx/>
              <a:uFillTx/>
              <a:ea typeface="+mn-ea"/>
              <a:cs typeface="Segoe UI" pitchFamily="34" charset="0"/>
            </a:endParaRPr>
          </a:p>
        </p:txBody>
      </p:sp>
      <p:cxnSp>
        <p:nvCxnSpPr>
          <p:cNvPr id="18" name="Straight Connector 17">
            <a:extLst>
              <a:ext uri="{FF2B5EF4-FFF2-40B4-BE49-F238E27FC236}">
                <a16:creationId xmlns:a16="http://schemas.microsoft.com/office/drawing/2014/main" id="{37A0CA35-5533-4FD2-9047-014A7FFF9C0A}"/>
              </a:ext>
              <a:ext uri="{C183D7F6-B498-43B3-948B-1728B52AA6E4}">
                <adec:decorative xmlns:adec="http://schemas.microsoft.com/office/drawing/2017/decorative" val="1"/>
              </a:ext>
            </a:extLst>
          </p:cNvPr>
          <p:cNvCxnSpPr>
            <a:cxnSpLocks/>
          </p:cNvCxnSpPr>
          <p:nvPr/>
        </p:nvCxnSpPr>
        <p:spPr>
          <a:xfrm>
            <a:off x="2671356" y="4855455"/>
            <a:ext cx="2059354" cy="0"/>
          </a:xfrm>
          <a:prstGeom prst="line">
            <a:avLst/>
          </a:prstGeom>
          <a:noFill/>
          <a:ln w="15875" cap="flat" cmpd="sng" algn="ctr">
            <a:solidFill>
              <a:srgbClr val="353535"/>
            </a:solidFill>
            <a:prstDash val="solid"/>
            <a:headEnd type="none"/>
            <a:tailEnd type="none"/>
          </a:ln>
          <a:effectLst/>
        </p:spPr>
      </p:cxnSp>
      <p:sp>
        <p:nvSpPr>
          <p:cNvPr id="6" name="TextBox 5">
            <a:extLst>
              <a:ext uri="{FF2B5EF4-FFF2-40B4-BE49-F238E27FC236}">
                <a16:creationId xmlns:a16="http://schemas.microsoft.com/office/drawing/2014/main" id="{88A6930E-8A9C-45A3-8B3E-294872D728FE}"/>
              </a:ext>
            </a:extLst>
          </p:cNvPr>
          <p:cNvSpPr txBox="1"/>
          <p:nvPr/>
        </p:nvSpPr>
        <p:spPr>
          <a:xfrm>
            <a:off x="2680726" y="4966851"/>
            <a:ext cx="2043553" cy="1181862"/>
          </a:xfrm>
          <a:prstGeom prst="rect">
            <a:avLst/>
          </a:prstGeom>
          <a:noFill/>
        </p:spPr>
        <p:txBody>
          <a:bodyPr wrap="square" lIns="146304" tIns="91440" rIns="146304" bIns="91440" rtlCol="0">
            <a:spAutoFit/>
          </a:bodyPr>
          <a:lstStyle/>
          <a:p>
            <a:pPr algn="ctr">
              <a:lnSpc>
                <a:spcPct val="90000"/>
              </a:lnSpc>
              <a:spcAft>
                <a:spcPts val="600"/>
              </a:spcAft>
            </a:pPr>
            <a:r>
              <a:rPr lang="en-US"/>
              <a:t>Cloud-based modern </a:t>
            </a:r>
            <a:br>
              <a:rPr lang="en-US"/>
            </a:br>
            <a:r>
              <a:rPr lang="en-US"/>
              <a:t>business analytics service</a:t>
            </a:r>
          </a:p>
        </p:txBody>
      </p:sp>
      <p:sp>
        <p:nvSpPr>
          <p:cNvPr id="16" name="TextBox 15">
            <a:extLst>
              <a:ext uri="{FF2B5EF4-FFF2-40B4-BE49-F238E27FC236}">
                <a16:creationId xmlns:a16="http://schemas.microsoft.com/office/drawing/2014/main" id="{23A62519-D059-4063-8259-0734AAB2987A}"/>
              </a:ext>
            </a:extLst>
          </p:cNvPr>
          <p:cNvSpPr txBox="1"/>
          <p:nvPr/>
        </p:nvSpPr>
        <p:spPr>
          <a:xfrm>
            <a:off x="5076573" y="2538655"/>
            <a:ext cx="2059355" cy="683264"/>
          </a:xfrm>
          <a:prstGeom prst="rect">
            <a:avLst/>
          </a:prstGeom>
          <a:noFill/>
        </p:spPr>
        <p:txBody>
          <a:bodyPr wrap="square" lIns="146304" tIns="91440" rIns="146304" bIns="91440" rtlCol="0">
            <a:spAutoFit/>
          </a:bodyPr>
          <a:lstStyle/>
          <a:p>
            <a:pPr algn="ctr">
              <a:lnSpc>
                <a:spcPct val="90000"/>
              </a:lnSpc>
              <a:spcAft>
                <a:spcPts val="600"/>
              </a:spcAft>
            </a:pPr>
            <a:r>
              <a:rPr lang="en-US">
                <a:latin typeface="+mj-lt"/>
                <a:cs typeface="Segoe UI Semibold" panose="020B0702040204020203" pitchFamily="34" charset="0"/>
              </a:rPr>
              <a:t>Large scale deployments</a:t>
            </a:r>
          </a:p>
        </p:txBody>
      </p:sp>
      <p:pic>
        <p:nvPicPr>
          <p:cNvPr id="63" name="Picture 62">
            <a:extLst>
              <a:ext uri="{FF2B5EF4-FFF2-40B4-BE49-F238E27FC236}">
                <a16:creationId xmlns:a16="http://schemas.microsoft.com/office/drawing/2014/main" id="{5A0F8923-D7CF-45C2-B9A9-E5414033289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848350" y="3321220"/>
            <a:ext cx="495300" cy="685800"/>
          </a:xfrm>
          <a:prstGeom prst="rect">
            <a:avLst/>
          </a:prstGeom>
        </p:spPr>
      </p:pic>
      <p:sp>
        <p:nvSpPr>
          <p:cNvPr id="7" name="Rectangle 6">
            <a:extLst>
              <a:ext uri="{FF2B5EF4-FFF2-40B4-BE49-F238E27FC236}">
                <a16:creationId xmlns:a16="http://schemas.microsoft.com/office/drawing/2014/main" id="{214DF97B-6C14-432B-B194-1D3C77FF74D7}"/>
              </a:ext>
            </a:extLst>
          </p:cNvPr>
          <p:cNvSpPr/>
          <p:nvPr/>
        </p:nvSpPr>
        <p:spPr bwMode="auto">
          <a:xfrm>
            <a:off x="5085381" y="3984964"/>
            <a:ext cx="2041062"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solidFill>
                  <a:schemeClr val="accent2"/>
                </a:solidFill>
                <a:effectLst/>
                <a:uLnTx/>
                <a:uFillTx/>
                <a:ea typeface="+mn-ea"/>
                <a:cs typeface="Segoe UI" pitchFamily="34" charset="0"/>
              </a:rPr>
              <a:t>Power BI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solidFill>
                  <a:schemeClr val="accent2"/>
                </a:solidFill>
                <a:effectLst/>
                <a:uLnTx/>
                <a:uFillTx/>
                <a:ea typeface="+mn-ea"/>
                <a:cs typeface="Segoe UI" pitchFamily="34" charset="0"/>
              </a:rPr>
              <a:t>Premium</a:t>
            </a:r>
          </a:p>
        </p:txBody>
      </p:sp>
      <p:cxnSp>
        <p:nvCxnSpPr>
          <p:cNvPr id="19" name="Straight Connector 18">
            <a:extLst>
              <a:ext uri="{FF2B5EF4-FFF2-40B4-BE49-F238E27FC236}">
                <a16:creationId xmlns:a16="http://schemas.microsoft.com/office/drawing/2014/main" id="{3453754B-98C0-4FD6-AA27-C02D76C41047}"/>
              </a:ext>
              <a:ext uri="{C183D7F6-B498-43B3-948B-1728B52AA6E4}">
                <adec:decorative xmlns:adec="http://schemas.microsoft.com/office/drawing/2017/decorative" val="1"/>
              </a:ext>
            </a:extLst>
          </p:cNvPr>
          <p:cNvCxnSpPr>
            <a:cxnSpLocks/>
          </p:cNvCxnSpPr>
          <p:nvPr/>
        </p:nvCxnSpPr>
        <p:spPr>
          <a:xfrm>
            <a:off x="5068073" y="4856295"/>
            <a:ext cx="2059354" cy="0"/>
          </a:xfrm>
          <a:prstGeom prst="line">
            <a:avLst/>
          </a:prstGeom>
          <a:noFill/>
          <a:ln w="15875" cap="flat" cmpd="sng" algn="ctr">
            <a:solidFill>
              <a:srgbClr val="353535"/>
            </a:solidFill>
            <a:prstDash val="solid"/>
            <a:headEnd type="none"/>
            <a:tailEnd type="none"/>
          </a:ln>
          <a:effectLst/>
        </p:spPr>
      </p:cxnSp>
      <p:sp>
        <p:nvSpPr>
          <p:cNvPr id="8" name="TextBox 7">
            <a:extLst>
              <a:ext uri="{FF2B5EF4-FFF2-40B4-BE49-F238E27FC236}">
                <a16:creationId xmlns:a16="http://schemas.microsoft.com/office/drawing/2014/main" id="{3E2FCF0E-1FB8-4C91-B8C7-89BB8523F2FC}"/>
              </a:ext>
            </a:extLst>
          </p:cNvPr>
          <p:cNvSpPr txBox="1"/>
          <p:nvPr/>
        </p:nvSpPr>
        <p:spPr>
          <a:xfrm>
            <a:off x="5057016" y="4966851"/>
            <a:ext cx="2059354" cy="1181862"/>
          </a:xfrm>
          <a:prstGeom prst="rect">
            <a:avLst/>
          </a:prstGeom>
          <a:noFill/>
        </p:spPr>
        <p:txBody>
          <a:bodyPr wrap="square" lIns="146304" tIns="91440" rIns="146304" bIns="91440" rtlCol="0">
            <a:spAutoFit/>
          </a:bodyPr>
          <a:lstStyle/>
          <a:p>
            <a:pPr algn="ctr">
              <a:lnSpc>
                <a:spcPct val="90000"/>
              </a:lnSpc>
              <a:spcAft>
                <a:spcPts val="600"/>
              </a:spcAft>
            </a:pPr>
            <a:r>
              <a:rPr lang="en-US"/>
              <a:t>Dedicated capacity for increased performance</a:t>
            </a:r>
          </a:p>
        </p:txBody>
      </p:sp>
      <p:sp>
        <p:nvSpPr>
          <p:cNvPr id="54" name="TextBox 53">
            <a:extLst>
              <a:ext uri="{FF2B5EF4-FFF2-40B4-BE49-F238E27FC236}">
                <a16:creationId xmlns:a16="http://schemas.microsoft.com/office/drawing/2014/main" id="{B3361F10-EC92-4647-A909-B22799D090A6}"/>
              </a:ext>
            </a:extLst>
          </p:cNvPr>
          <p:cNvSpPr txBox="1"/>
          <p:nvPr/>
        </p:nvSpPr>
        <p:spPr>
          <a:xfrm>
            <a:off x="7498256" y="2534579"/>
            <a:ext cx="2020394" cy="683264"/>
          </a:xfrm>
          <a:prstGeom prst="rect">
            <a:avLst/>
          </a:prstGeom>
          <a:noFill/>
        </p:spPr>
        <p:txBody>
          <a:bodyPr wrap="square" lIns="146304" tIns="91440" rIns="146304" bIns="91440" rtlCol="0">
            <a:spAutoFit/>
          </a:bodyPr>
          <a:lstStyle/>
          <a:p>
            <a:pPr algn="ctr">
              <a:lnSpc>
                <a:spcPct val="90000"/>
              </a:lnSpc>
              <a:spcAft>
                <a:spcPts val="600"/>
              </a:spcAft>
            </a:pPr>
            <a:r>
              <a:rPr lang="en-US">
                <a:latin typeface="+mj-lt"/>
                <a:cs typeface="Segoe UI Semibold" panose="020B0702040204020203" pitchFamily="34" charset="0"/>
              </a:rPr>
              <a:t>Share and collaborate</a:t>
            </a:r>
          </a:p>
        </p:txBody>
      </p:sp>
      <p:pic>
        <p:nvPicPr>
          <p:cNvPr id="66" name="Picture 65">
            <a:extLst>
              <a:ext uri="{FF2B5EF4-FFF2-40B4-BE49-F238E27FC236}">
                <a16:creationId xmlns:a16="http://schemas.microsoft.com/office/drawing/2014/main" id="{F908FFF5-66A4-45DF-A5B0-8E86E22DCD9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076888" y="3316572"/>
            <a:ext cx="495300" cy="685800"/>
          </a:xfrm>
          <a:prstGeom prst="rect">
            <a:avLst/>
          </a:prstGeom>
        </p:spPr>
      </p:pic>
      <p:pic>
        <p:nvPicPr>
          <p:cNvPr id="67" name="Picture 66">
            <a:extLst>
              <a:ext uri="{FF2B5EF4-FFF2-40B4-BE49-F238E27FC236}">
                <a16:creationId xmlns:a16="http://schemas.microsoft.com/office/drawing/2014/main" id="{DB933B6D-C4FC-472C-8294-47620C270BD3}"/>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578664" y="3703991"/>
            <a:ext cx="562862" cy="406511"/>
          </a:xfrm>
          <a:prstGeom prst="rect">
            <a:avLst/>
          </a:prstGeom>
        </p:spPr>
      </p:pic>
      <p:sp>
        <p:nvSpPr>
          <p:cNvPr id="51" name="Rectangle 50">
            <a:extLst>
              <a:ext uri="{FF2B5EF4-FFF2-40B4-BE49-F238E27FC236}">
                <a16:creationId xmlns:a16="http://schemas.microsoft.com/office/drawing/2014/main" id="{3AA7F7E8-74BD-4474-B175-3375BD5D21C6}"/>
              </a:ext>
            </a:extLst>
          </p:cNvPr>
          <p:cNvSpPr/>
          <p:nvPr/>
        </p:nvSpPr>
        <p:spPr bwMode="auto">
          <a:xfrm>
            <a:off x="7482213" y="3984964"/>
            <a:ext cx="2041062"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solidFill>
                  <a:schemeClr val="accent2"/>
                </a:solidFill>
                <a:effectLst/>
                <a:uLnTx/>
                <a:uFillTx/>
                <a:ea typeface="+mn-ea"/>
                <a:cs typeface="Segoe UI" pitchFamily="34" charset="0"/>
              </a:rPr>
              <a:t>Power BI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solidFill>
                  <a:schemeClr val="accent2"/>
                </a:solidFill>
                <a:effectLst/>
                <a:uLnTx/>
                <a:uFillTx/>
                <a:ea typeface="+mn-ea"/>
                <a:cs typeface="Segoe UI" pitchFamily="34" charset="0"/>
              </a:rPr>
              <a:t>Report Server</a:t>
            </a:r>
          </a:p>
        </p:txBody>
      </p:sp>
      <p:cxnSp>
        <p:nvCxnSpPr>
          <p:cNvPr id="20" name="Straight Connector 19">
            <a:extLst>
              <a:ext uri="{FF2B5EF4-FFF2-40B4-BE49-F238E27FC236}">
                <a16:creationId xmlns:a16="http://schemas.microsoft.com/office/drawing/2014/main" id="{0D1D8AF0-B33D-422F-A4E0-871586054F64}"/>
              </a:ext>
              <a:ext uri="{C183D7F6-B498-43B3-948B-1728B52AA6E4}">
                <adec:decorative xmlns:adec="http://schemas.microsoft.com/office/drawing/2017/decorative" val="1"/>
              </a:ext>
            </a:extLst>
          </p:cNvPr>
          <p:cNvCxnSpPr>
            <a:cxnSpLocks/>
          </p:cNvCxnSpPr>
          <p:nvPr/>
        </p:nvCxnSpPr>
        <p:spPr>
          <a:xfrm>
            <a:off x="7464790" y="4852083"/>
            <a:ext cx="2059354" cy="0"/>
          </a:xfrm>
          <a:prstGeom prst="line">
            <a:avLst/>
          </a:prstGeom>
          <a:noFill/>
          <a:ln w="15875" cap="flat" cmpd="sng" algn="ctr">
            <a:solidFill>
              <a:srgbClr val="353535"/>
            </a:solidFill>
            <a:prstDash val="solid"/>
            <a:headEnd type="none"/>
            <a:tailEnd type="none"/>
          </a:ln>
          <a:effectLst/>
        </p:spPr>
      </p:cxnSp>
      <p:sp>
        <p:nvSpPr>
          <p:cNvPr id="56" name="TextBox 55">
            <a:extLst>
              <a:ext uri="{FF2B5EF4-FFF2-40B4-BE49-F238E27FC236}">
                <a16:creationId xmlns:a16="http://schemas.microsoft.com/office/drawing/2014/main" id="{AF3D283E-5F21-4020-8E6C-CEA099D3A47B}"/>
              </a:ext>
            </a:extLst>
          </p:cNvPr>
          <p:cNvSpPr txBox="1"/>
          <p:nvPr/>
        </p:nvSpPr>
        <p:spPr>
          <a:xfrm>
            <a:off x="7458726" y="4972553"/>
            <a:ext cx="2059354" cy="683264"/>
          </a:xfrm>
          <a:prstGeom prst="rect">
            <a:avLst/>
          </a:prstGeom>
          <a:noFill/>
        </p:spPr>
        <p:txBody>
          <a:bodyPr wrap="square" lIns="146304" tIns="91440" rIns="146304" bIns="91440" rtlCol="0">
            <a:spAutoFit/>
          </a:bodyPr>
          <a:lstStyle/>
          <a:p>
            <a:pPr algn="ctr">
              <a:lnSpc>
                <a:spcPct val="90000"/>
              </a:lnSpc>
              <a:spcAft>
                <a:spcPts val="600"/>
              </a:spcAft>
            </a:pPr>
            <a:r>
              <a:rPr lang="en-US"/>
              <a:t>On-premises report server</a:t>
            </a:r>
          </a:p>
        </p:txBody>
      </p:sp>
      <p:sp>
        <p:nvSpPr>
          <p:cNvPr id="55" name="TextBox 54">
            <a:extLst>
              <a:ext uri="{FF2B5EF4-FFF2-40B4-BE49-F238E27FC236}">
                <a16:creationId xmlns:a16="http://schemas.microsoft.com/office/drawing/2014/main" id="{2A3099F8-ED74-4294-8B71-4592A9B1E199}"/>
              </a:ext>
            </a:extLst>
          </p:cNvPr>
          <p:cNvSpPr txBox="1"/>
          <p:nvPr/>
        </p:nvSpPr>
        <p:spPr>
          <a:xfrm>
            <a:off x="9904867" y="2535391"/>
            <a:ext cx="2020394" cy="433965"/>
          </a:xfrm>
          <a:prstGeom prst="rect">
            <a:avLst/>
          </a:prstGeom>
          <a:noFill/>
        </p:spPr>
        <p:txBody>
          <a:bodyPr wrap="square" lIns="146304" tIns="91440" rIns="146304" bIns="91440" rtlCol="0">
            <a:spAutoFit/>
          </a:bodyPr>
          <a:lstStyle/>
          <a:p>
            <a:pPr algn="ctr">
              <a:lnSpc>
                <a:spcPct val="90000"/>
              </a:lnSpc>
              <a:spcAft>
                <a:spcPts val="600"/>
              </a:spcAft>
            </a:pPr>
            <a:r>
              <a:rPr lang="en-US">
                <a:latin typeface="+mj-lt"/>
                <a:cs typeface="Segoe UI Semibold" panose="020B0702040204020203" pitchFamily="34" charset="0"/>
              </a:rPr>
              <a:t>App dev </a:t>
            </a:r>
          </a:p>
        </p:txBody>
      </p:sp>
      <p:pic>
        <p:nvPicPr>
          <p:cNvPr id="64" name="Picture 63">
            <a:extLst>
              <a:ext uri="{FF2B5EF4-FFF2-40B4-BE49-F238E27FC236}">
                <a16:creationId xmlns:a16="http://schemas.microsoft.com/office/drawing/2014/main" id="{D32027AD-C288-40E7-8BC2-F6117C00BB66}"/>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426242" y="3449769"/>
            <a:ext cx="927100" cy="596900"/>
          </a:xfrm>
          <a:prstGeom prst="rect">
            <a:avLst/>
          </a:prstGeom>
        </p:spPr>
      </p:pic>
      <p:sp>
        <p:nvSpPr>
          <p:cNvPr id="52" name="Rectangle 51">
            <a:extLst>
              <a:ext uri="{FF2B5EF4-FFF2-40B4-BE49-F238E27FC236}">
                <a16:creationId xmlns:a16="http://schemas.microsoft.com/office/drawing/2014/main" id="{87C020CA-25A3-4EC5-B220-0F028DE7873A}"/>
              </a:ext>
            </a:extLst>
          </p:cNvPr>
          <p:cNvSpPr/>
          <p:nvPr/>
        </p:nvSpPr>
        <p:spPr bwMode="auto">
          <a:xfrm>
            <a:off x="9869261" y="3984964"/>
            <a:ext cx="2041062"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a:ln>
                  <a:noFill/>
                </a:ln>
                <a:solidFill>
                  <a:schemeClr val="accent2"/>
                </a:solidFill>
                <a:effectLst/>
                <a:uLnTx/>
                <a:uFillTx/>
                <a:ea typeface="+mn-ea"/>
                <a:cs typeface="Segoe UI" pitchFamily="34" charset="0"/>
              </a:rPr>
              <a:t>Power BI Embedded</a:t>
            </a:r>
          </a:p>
        </p:txBody>
      </p:sp>
      <p:cxnSp>
        <p:nvCxnSpPr>
          <p:cNvPr id="21" name="Straight Connector 20">
            <a:extLst>
              <a:ext uri="{FF2B5EF4-FFF2-40B4-BE49-F238E27FC236}">
                <a16:creationId xmlns:a16="http://schemas.microsoft.com/office/drawing/2014/main" id="{F1FB24F0-E4D6-46CE-BE93-0543876071C4}"/>
              </a:ext>
              <a:ext uri="{C183D7F6-B498-43B3-948B-1728B52AA6E4}">
                <adec:decorative xmlns:adec="http://schemas.microsoft.com/office/drawing/2017/decorative" val="1"/>
              </a:ext>
            </a:extLst>
          </p:cNvPr>
          <p:cNvCxnSpPr>
            <a:cxnSpLocks/>
          </p:cNvCxnSpPr>
          <p:nvPr/>
        </p:nvCxnSpPr>
        <p:spPr>
          <a:xfrm>
            <a:off x="9861508" y="4852923"/>
            <a:ext cx="2059354" cy="0"/>
          </a:xfrm>
          <a:prstGeom prst="line">
            <a:avLst/>
          </a:prstGeom>
          <a:noFill/>
          <a:ln w="15875" cap="flat" cmpd="sng" algn="ctr">
            <a:solidFill>
              <a:srgbClr val="353535"/>
            </a:solidFill>
            <a:prstDash val="solid"/>
            <a:headEnd type="none"/>
            <a:tailEnd type="none"/>
          </a:ln>
          <a:effectLst/>
        </p:spPr>
      </p:cxnSp>
      <p:sp>
        <p:nvSpPr>
          <p:cNvPr id="57" name="TextBox 56">
            <a:extLst>
              <a:ext uri="{FF2B5EF4-FFF2-40B4-BE49-F238E27FC236}">
                <a16:creationId xmlns:a16="http://schemas.microsoft.com/office/drawing/2014/main" id="{603853F8-0FD0-4697-BAAF-0E8369D6C722}"/>
              </a:ext>
            </a:extLst>
          </p:cNvPr>
          <p:cNvSpPr txBox="1"/>
          <p:nvPr/>
        </p:nvSpPr>
        <p:spPr>
          <a:xfrm>
            <a:off x="9869881" y="4972553"/>
            <a:ext cx="2059354" cy="932563"/>
          </a:xfrm>
          <a:prstGeom prst="rect">
            <a:avLst/>
          </a:prstGeom>
          <a:noFill/>
        </p:spPr>
        <p:txBody>
          <a:bodyPr wrap="square" lIns="146304" tIns="91440" rIns="146304" bIns="91440" rtlCol="0">
            <a:spAutoFit/>
          </a:bodyPr>
          <a:lstStyle/>
          <a:p>
            <a:pPr algn="ctr">
              <a:lnSpc>
                <a:spcPct val="90000"/>
              </a:lnSpc>
              <a:spcAft>
                <a:spcPts val="600"/>
              </a:spcAft>
            </a:pPr>
            <a:r>
              <a:rPr lang="en-US"/>
              <a:t>Visual analytics embedded in your applications</a:t>
            </a:r>
          </a:p>
        </p:txBody>
      </p:sp>
      <p:sp>
        <p:nvSpPr>
          <p:cNvPr id="68" name="Rectangle 67">
            <a:extLst>
              <a:ext uri="{FF2B5EF4-FFF2-40B4-BE49-F238E27FC236}">
                <a16:creationId xmlns:a16="http://schemas.microsoft.com/office/drawing/2014/main" id="{4AB48F20-993A-4CBA-AF79-D1FE34269B57}"/>
              </a:ext>
              <a:ext uri="{C183D7F6-B498-43B3-948B-1728B52AA6E4}">
                <adec:decorative xmlns:adec="http://schemas.microsoft.com/office/drawing/2017/decorative" val="1"/>
              </a:ext>
            </a:extLst>
          </p:cNvPr>
          <p:cNvSpPr/>
          <p:nvPr/>
        </p:nvSpPr>
        <p:spPr>
          <a:xfrm>
            <a:off x="1356624" y="3158623"/>
            <a:ext cx="1015346" cy="158543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81F4F24-8244-4A55-BB8A-349387C338A7}"/>
              </a:ext>
              <a:ext uri="{C183D7F6-B498-43B3-948B-1728B52AA6E4}">
                <adec:decorative xmlns:adec="http://schemas.microsoft.com/office/drawing/2017/decorative" val="1"/>
              </a:ext>
            </a:extLst>
          </p:cNvPr>
          <p:cNvSpPr/>
          <p:nvPr/>
        </p:nvSpPr>
        <p:spPr>
          <a:xfrm>
            <a:off x="2692007" y="2478012"/>
            <a:ext cx="4451974" cy="22626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70" name="Rectangle 69">
            <a:extLst>
              <a:ext uri="{FF2B5EF4-FFF2-40B4-BE49-F238E27FC236}">
                <a16:creationId xmlns:a16="http://schemas.microsoft.com/office/drawing/2014/main" id="{89BC8B2A-75AA-4608-ABD6-FEF0AA3AA312}"/>
              </a:ext>
              <a:ext uri="{C183D7F6-B498-43B3-948B-1728B52AA6E4}">
                <adec:decorative xmlns:adec="http://schemas.microsoft.com/office/drawing/2017/decorative" val="1"/>
              </a:ext>
            </a:extLst>
          </p:cNvPr>
          <p:cNvSpPr/>
          <p:nvPr/>
        </p:nvSpPr>
        <p:spPr>
          <a:xfrm>
            <a:off x="9904867" y="2478012"/>
            <a:ext cx="1990104" cy="22626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 name="Footer Placeholder 3">
            <a:extLst>
              <a:ext uri="{FF2B5EF4-FFF2-40B4-BE49-F238E27FC236}">
                <a16:creationId xmlns:a16="http://schemas.microsoft.com/office/drawing/2014/main" id="{519BD263-41B0-45E8-8993-9C9FBE38DE8D}"/>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25260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AU"/>
              <a:t>Consuming reports</a:t>
            </a:r>
            <a:endParaRPr lang="en-US"/>
          </a:p>
        </p:txBody>
      </p:sp>
      <p:sp>
        <p:nvSpPr>
          <p:cNvPr id="6" name="Text Placeholder 5">
            <a:extLst>
              <a:ext uri="{FF2B5EF4-FFF2-40B4-BE49-F238E27FC236}">
                <a16:creationId xmlns:a16="http://schemas.microsoft.com/office/drawing/2014/main" id="{D9030D67-A3A8-4980-8E1D-B6AAE09DC045}"/>
              </a:ext>
            </a:extLst>
          </p:cNvPr>
          <p:cNvSpPr>
            <a:spLocks noGrp="1"/>
          </p:cNvSpPr>
          <p:nvPr>
            <p:ph type="body" sz="quarter" idx="10"/>
          </p:nvPr>
        </p:nvSpPr>
        <p:spPr/>
        <p:txBody>
          <a:bodyPr/>
          <a:lstStyle/>
          <a:p>
            <a:r>
              <a:rPr lang="en-US"/>
              <a:t>Power BI service</a:t>
            </a:r>
          </a:p>
        </p:txBody>
      </p:sp>
      <p:pic>
        <p:nvPicPr>
          <p:cNvPr id="35" name="Picture 34">
            <a:extLst>
              <a:ext uri="{FF2B5EF4-FFF2-40B4-BE49-F238E27FC236}">
                <a16:creationId xmlns:a16="http://schemas.microsoft.com/office/drawing/2014/main" id="{CCA4FA7A-0FC1-445B-AB0A-5C7724C09E9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680" y="2362731"/>
            <a:ext cx="11333651" cy="533348"/>
          </a:xfrm>
          <a:prstGeom prst="rect">
            <a:avLst/>
          </a:prstGeom>
        </p:spPr>
      </p:pic>
      <p:grpSp>
        <p:nvGrpSpPr>
          <p:cNvPr id="8" name="Group 7">
            <a:extLst>
              <a:ext uri="{FF2B5EF4-FFF2-40B4-BE49-F238E27FC236}">
                <a16:creationId xmlns:a16="http://schemas.microsoft.com/office/drawing/2014/main" id="{47FDA2AA-278F-476B-AE1C-8E5824A8CB2C}"/>
              </a:ext>
              <a:ext uri="{C183D7F6-B498-43B3-948B-1728B52AA6E4}">
                <adec:decorative xmlns:adec="http://schemas.microsoft.com/office/drawing/2017/decorative" val="1"/>
              </a:ext>
            </a:extLst>
          </p:cNvPr>
          <p:cNvGrpSpPr/>
          <p:nvPr/>
        </p:nvGrpSpPr>
        <p:grpSpPr>
          <a:xfrm>
            <a:off x="238477" y="3085301"/>
            <a:ext cx="1428187" cy="1477862"/>
            <a:chOff x="6115545" y="4051940"/>
            <a:chExt cx="1524388" cy="1477862"/>
          </a:xfrm>
        </p:grpSpPr>
        <p:sp>
          <p:nvSpPr>
            <p:cNvPr id="9" name="Text Box 18">
              <a:extLst>
                <a:ext uri="{FF2B5EF4-FFF2-40B4-BE49-F238E27FC236}">
                  <a16:creationId xmlns:a16="http://schemas.microsoft.com/office/drawing/2014/main" id="{6BAC9B15-8EB5-4CAF-B8EE-F1E362D17C07}"/>
                </a:ext>
              </a:extLst>
            </p:cNvPr>
            <p:cNvSpPr txBox="1">
              <a:spLocks noChangeArrowheads="1"/>
            </p:cNvSpPr>
            <p:nvPr/>
          </p:nvSpPr>
          <p:spPr bwMode="auto">
            <a:xfrm>
              <a:off x="6115545" y="4606472"/>
              <a:ext cx="1524388" cy="923330"/>
            </a:xfrm>
            <a:prstGeom prst="rect">
              <a:avLst/>
            </a:prstGeom>
            <a:noFill/>
            <a:ln w="9525">
              <a:noFill/>
              <a:miter lim="800000"/>
              <a:headEnd/>
              <a:tailEnd type="none" w="lg" len="lg"/>
            </a:ln>
          </p:spPr>
          <p:txBody>
            <a:bodyPr wrap="square">
              <a:spAutoFit/>
            </a:body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en-US" b="0" i="0" u="none" strike="noStrike" kern="0" cap="none" spc="0" normalizeH="0" baseline="0" noProof="0">
                  <a:ln>
                    <a:noFill/>
                  </a:ln>
                  <a:effectLst/>
                  <a:uLnTx/>
                  <a:uFillTx/>
                </a:rPr>
                <a:t>Print, download, or embed</a:t>
              </a:r>
            </a:p>
          </p:txBody>
        </p:sp>
        <p:sp>
          <p:nvSpPr>
            <p:cNvPr id="10" name="Line 19">
              <a:extLst>
                <a:ext uri="{FF2B5EF4-FFF2-40B4-BE49-F238E27FC236}">
                  <a16:creationId xmlns:a16="http://schemas.microsoft.com/office/drawing/2014/main" id="{3A55A5F9-773D-4357-A862-5A156075570F}"/>
                </a:ext>
                <a:ext uri="{C183D7F6-B498-43B3-948B-1728B52AA6E4}">
                  <adec:decorative xmlns:adec="http://schemas.microsoft.com/office/drawing/2017/decorative" val="1"/>
                </a:ext>
              </a:extLst>
            </p:cNvPr>
            <p:cNvSpPr>
              <a:spLocks noChangeShapeType="1"/>
            </p:cNvSpPr>
            <p:nvPr/>
          </p:nvSpPr>
          <p:spPr bwMode="auto">
            <a:xfrm rot="5400000">
              <a:off x="6529202" y="4312686"/>
              <a:ext cx="521491"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39" name="Group 38">
            <a:extLst>
              <a:ext uri="{FF2B5EF4-FFF2-40B4-BE49-F238E27FC236}">
                <a16:creationId xmlns:a16="http://schemas.microsoft.com/office/drawing/2014/main" id="{5D9B9559-5008-45F1-8AA4-2630FF10DB68}"/>
              </a:ext>
              <a:ext uri="{C183D7F6-B498-43B3-948B-1728B52AA6E4}">
                <adec:decorative xmlns:adec="http://schemas.microsoft.com/office/drawing/2017/decorative" val="1"/>
              </a:ext>
            </a:extLst>
          </p:cNvPr>
          <p:cNvGrpSpPr/>
          <p:nvPr/>
        </p:nvGrpSpPr>
        <p:grpSpPr>
          <a:xfrm>
            <a:off x="892237" y="3085302"/>
            <a:ext cx="1428187" cy="3341989"/>
            <a:chOff x="6045703" y="4051941"/>
            <a:chExt cx="1524388" cy="3341989"/>
          </a:xfrm>
        </p:grpSpPr>
        <p:sp>
          <p:nvSpPr>
            <p:cNvPr id="40" name="Text Box 18">
              <a:extLst>
                <a:ext uri="{FF2B5EF4-FFF2-40B4-BE49-F238E27FC236}">
                  <a16:creationId xmlns:a16="http://schemas.microsoft.com/office/drawing/2014/main" id="{2C29384B-FF0F-4E8F-83BF-369B240FBA21}"/>
                </a:ext>
              </a:extLst>
            </p:cNvPr>
            <p:cNvSpPr txBox="1">
              <a:spLocks noChangeArrowheads="1"/>
            </p:cNvSpPr>
            <p:nvPr/>
          </p:nvSpPr>
          <p:spPr bwMode="auto">
            <a:xfrm>
              <a:off x="6045703" y="6193601"/>
              <a:ext cx="1524388" cy="1200329"/>
            </a:xfrm>
            <a:prstGeom prst="rect">
              <a:avLst/>
            </a:prstGeom>
            <a:noFill/>
            <a:ln w="9525">
              <a:noFill/>
              <a:miter lim="800000"/>
              <a:headEnd/>
              <a:tailEnd type="none" w="lg" len="lg"/>
            </a:ln>
          </p:spPr>
          <p:txBody>
            <a:bodyPr wrap="square">
              <a:spAutoFit/>
            </a:body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en-US" b="0" i="0" u="none" strike="noStrike" kern="0" cap="none" spc="0" normalizeH="0" baseline="0" noProof="0">
                  <a:ln>
                    <a:noFill/>
                  </a:ln>
                  <a:effectLst/>
                  <a:uLnTx/>
                  <a:uFillTx/>
                </a:rPr>
                <a:t>Turn on page view, or set page settings</a:t>
              </a:r>
            </a:p>
          </p:txBody>
        </p:sp>
        <p:sp>
          <p:nvSpPr>
            <p:cNvPr id="41" name="Line 19">
              <a:extLst>
                <a:ext uri="{FF2B5EF4-FFF2-40B4-BE49-F238E27FC236}">
                  <a16:creationId xmlns:a16="http://schemas.microsoft.com/office/drawing/2014/main" id="{6455F308-1C6F-4DE5-B744-E80DD25FF2A7}"/>
                </a:ext>
              </a:extLst>
            </p:cNvPr>
            <p:cNvSpPr>
              <a:spLocks noChangeShapeType="1"/>
            </p:cNvSpPr>
            <p:nvPr/>
          </p:nvSpPr>
          <p:spPr bwMode="auto">
            <a:xfrm rot="5400000">
              <a:off x="5765551" y="5076338"/>
              <a:ext cx="2048794"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11" name="Group 10">
            <a:extLst>
              <a:ext uri="{FF2B5EF4-FFF2-40B4-BE49-F238E27FC236}">
                <a16:creationId xmlns:a16="http://schemas.microsoft.com/office/drawing/2014/main" id="{3213FFA4-6D5E-4835-BBC6-5AECFBEF927F}"/>
              </a:ext>
              <a:ext uri="{C183D7F6-B498-43B3-948B-1728B52AA6E4}">
                <adec:decorative xmlns:adec="http://schemas.microsoft.com/office/drawing/2017/decorative" val="1"/>
              </a:ext>
            </a:extLst>
          </p:cNvPr>
          <p:cNvGrpSpPr/>
          <p:nvPr/>
        </p:nvGrpSpPr>
        <p:grpSpPr>
          <a:xfrm>
            <a:off x="1827570" y="3085301"/>
            <a:ext cx="1222629" cy="2048793"/>
            <a:chOff x="6137455" y="4051940"/>
            <a:chExt cx="1304983" cy="2048793"/>
          </a:xfrm>
        </p:grpSpPr>
        <p:sp>
          <p:nvSpPr>
            <p:cNvPr id="12" name="Text Box 18">
              <a:extLst>
                <a:ext uri="{FF2B5EF4-FFF2-40B4-BE49-F238E27FC236}">
                  <a16:creationId xmlns:a16="http://schemas.microsoft.com/office/drawing/2014/main" id="{23D591AB-B490-4F50-A9E1-40AD6DF18EDA}"/>
                </a:ext>
              </a:extLst>
            </p:cNvPr>
            <p:cNvSpPr txBox="1">
              <a:spLocks noChangeArrowheads="1"/>
            </p:cNvSpPr>
            <p:nvPr/>
          </p:nvSpPr>
          <p:spPr bwMode="auto">
            <a:xfrm>
              <a:off x="6137455" y="4623405"/>
              <a:ext cx="1304983" cy="1477328"/>
            </a:xfrm>
            <a:prstGeom prst="rect">
              <a:avLst/>
            </a:prstGeom>
            <a:noFill/>
            <a:ln w="9525">
              <a:noFill/>
              <a:miter lim="800000"/>
              <a:headEnd/>
              <a:tailEnd type="none" w="lg" len="lg"/>
            </a:ln>
          </p:spPr>
          <p:txBody>
            <a:bodyPr wrap="square">
              <a:spAutoFit/>
            </a:body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en-US" b="0" i="0" u="none" strike="noStrike" kern="0" cap="none" spc="0" normalizeH="0" baseline="0" noProof="0">
                  <a:ln>
                    <a:noFill/>
                  </a:ln>
                  <a:effectLst/>
                  <a:uLnTx/>
                  <a:uFillTx/>
                </a:rPr>
                <a:t>Export using choice of render format</a:t>
              </a:r>
            </a:p>
          </p:txBody>
        </p:sp>
        <p:sp>
          <p:nvSpPr>
            <p:cNvPr id="13" name="Line 19">
              <a:extLst>
                <a:ext uri="{FF2B5EF4-FFF2-40B4-BE49-F238E27FC236}">
                  <a16:creationId xmlns:a16="http://schemas.microsoft.com/office/drawing/2014/main" id="{5023FF0D-DECA-4752-98F4-A2969989C34A}"/>
                </a:ext>
                <a:ext uri="{C183D7F6-B498-43B3-948B-1728B52AA6E4}">
                  <adec:decorative xmlns:adec="http://schemas.microsoft.com/office/drawing/2017/decorative" val="1"/>
                </a:ext>
              </a:extLst>
            </p:cNvPr>
            <p:cNvSpPr>
              <a:spLocks noChangeShapeType="1"/>
            </p:cNvSpPr>
            <p:nvPr/>
          </p:nvSpPr>
          <p:spPr bwMode="auto">
            <a:xfrm rot="5400000">
              <a:off x="6529202" y="4312686"/>
              <a:ext cx="521491"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36" name="Group 35">
            <a:extLst>
              <a:ext uri="{FF2B5EF4-FFF2-40B4-BE49-F238E27FC236}">
                <a16:creationId xmlns:a16="http://schemas.microsoft.com/office/drawing/2014/main" id="{367BBB87-3952-4783-A1DA-28C82EFDC614}"/>
              </a:ext>
              <a:ext uri="{C183D7F6-B498-43B3-948B-1728B52AA6E4}">
                <adec:decorative xmlns:adec="http://schemas.microsoft.com/office/drawing/2017/decorative" val="1"/>
              </a:ext>
            </a:extLst>
          </p:cNvPr>
          <p:cNvGrpSpPr/>
          <p:nvPr/>
        </p:nvGrpSpPr>
        <p:grpSpPr>
          <a:xfrm>
            <a:off x="3050199" y="3069786"/>
            <a:ext cx="2426153" cy="1054895"/>
            <a:chOff x="674097" y="4728187"/>
            <a:chExt cx="2426153" cy="1054895"/>
          </a:xfrm>
        </p:grpSpPr>
        <p:sp>
          <p:nvSpPr>
            <p:cNvPr id="38" name="Text Box 18">
              <a:extLst>
                <a:ext uri="{FF2B5EF4-FFF2-40B4-BE49-F238E27FC236}">
                  <a16:creationId xmlns:a16="http://schemas.microsoft.com/office/drawing/2014/main" id="{0A053603-D2FA-473D-9FCE-9C53CEC63E38}"/>
                </a:ext>
              </a:extLst>
            </p:cNvPr>
            <p:cNvSpPr txBox="1">
              <a:spLocks noChangeArrowheads="1"/>
            </p:cNvSpPr>
            <p:nvPr/>
          </p:nvSpPr>
          <p:spPr bwMode="auto">
            <a:xfrm>
              <a:off x="1038467" y="5136751"/>
              <a:ext cx="1694296"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t>Page navigation</a:t>
              </a:r>
            </a:p>
          </p:txBody>
        </p:sp>
        <p:sp>
          <p:nvSpPr>
            <p:cNvPr id="37" name="Right Brace 36">
              <a:extLst>
                <a:ext uri="{FF2B5EF4-FFF2-40B4-BE49-F238E27FC236}">
                  <a16:creationId xmlns:a16="http://schemas.microsoft.com/office/drawing/2014/main" id="{688514E3-0301-4C6E-A451-46A4C0B617FD}"/>
                </a:ext>
                <a:ext uri="{C183D7F6-B498-43B3-948B-1728B52AA6E4}">
                  <adec:decorative xmlns:adec="http://schemas.microsoft.com/office/drawing/2017/decorative" val="1"/>
                </a:ext>
              </a:extLst>
            </p:cNvPr>
            <p:cNvSpPr/>
            <p:nvPr/>
          </p:nvSpPr>
          <p:spPr>
            <a:xfrm rot="5400000">
              <a:off x="1719394" y="3682890"/>
              <a:ext cx="335560" cy="2426153"/>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EF764A07-76FF-47C1-86E5-50332AEB2172}"/>
              </a:ext>
              <a:ext uri="{C183D7F6-B498-43B3-948B-1728B52AA6E4}">
                <adec:decorative xmlns:adec="http://schemas.microsoft.com/office/drawing/2017/decorative" val="1"/>
              </a:ext>
            </a:extLst>
          </p:cNvPr>
          <p:cNvGrpSpPr/>
          <p:nvPr/>
        </p:nvGrpSpPr>
        <p:grpSpPr>
          <a:xfrm>
            <a:off x="6722320" y="3115627"/>
            <a:ext cx="1428186" cy="2893594"/>
            <a:chOff x="6027754" y="4051941"/>
            <a:chExt cx="1524386" cy="2893594"/>
          </a:xfrm>
        </p:grpSpPr>
        <p:sp>
          <p:nvSpPr>
            <p:cNvPr id="31" name="Text Box 18">
              <a:extLst>
                <a:ext uri="{FF2B5EF4-FFF2-40B4-BE49-F238E27FC236}">
                  <a16:creationId xmlns:a16="http://schemas.microsoft.com/office/drawing/2014/main" id="{BFDE90FA-522B-4937-9C07-2A6456BF2787}"/>
                </a:ext>
              </a:extLst>
            </p:cNvPr>
            <p:cNvSpPr txBox="1">
              <a:spLocks noChangeArrowheads="1"/>
            </p:cNvSpPr>
            <p:nvPr/>
          </p:nvSpPr>
          <p:spPr bwMode="auto">
            <a:xfrm>
              <a:off x="6027754" y="6022205"/>
              <a:ext cx="1524386" cy="923330"/>
            </a:xfrm>
            <a:prstGeom prst="rect">
              <a:avLst/>
            </a:prstGeom>
            <a:noFill/>
            <a:ln w="9525">
              <a:noFill/>
              <a:miter lim="800000"/>
              <a:headEnd/>
              <a:tailEnd type="none" w="lg" len="lg"/>
            </a:ln>
          </p:spPr>
          <p:txBody>
            <a:bodyPr wrap="square">
              <a:spAutoFit/>
            </a:body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en-US" b="0" i="0" u="none" strike="noStrike" kern="0" cap="none" spc="0" normalizeH="0" baseline="0" noProof="0">
                  <a:ln>
                    <a:noFill/>
                  </a:ln>
                  <a:effectLst/>
                  <a:uLnTx/>
                  <a:uFillTx/>
                </a:rPr>
                <a:t>Send the report to a printer</a:t>
              </a:r>
            </a:p>
          </p:txBody>
        </p:sp>
        <p:sp>
          <p:nvSpPr>
            <p:cNvPr id="32" name="Line 19">
              <a:extLst>
                <a:ext uri="{FF2B5EF4-FFF2-40B4-BE49-F238E27FC236}">
                  <a16:creationId xmlns:a16="http://schemas.microsoft.com/office/drawing/2014/main" id="{5BF2787E-9842-465F-8982-DBD843B5ED58}"/>
                </a:ext>
                <a:ext uri="{C183D7F6-B498-43B3-948B-1728B52AA6E4}">
                  <adec:decorative xmlns:adec="http://schemas.microsoft.com/office/drawing/2017/decorative" val="1"/>
                </a:ext>
              </a:extLst>
            </p:cNvPr>
            <p:cNvSpPr>
              <a:spLocks noChangeShapeType="1"/>
            </p:cNvSpPr>
            <p:nvPr/>
          </p:nvSpPr>
          <p:spPr bwMode="auto">
            <a:xfrm rot="5400000">
              <a:off x="5804815" y="5037074"/>
              <a:ext cx="1970266"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17" name="Group 16">
            <a:extLst>
              <a:ext uri="{FF2B5EF4-FFF2-40B4-BE49-F238E27FC236}">
                <a16:creationId xmlns:a16="http://schemas.microsoft.com/office/drawing/2014/main" id="{45E20059-F779-439D-9510-A70A7977F6A7}"/>
              </a:ext>
              <a:ext uri="{C183D7F6-B498-43B3-948B-1728B52AA6E4}">
                <adec:decorative xmlns:adec="http://schemas.microsoft.com/office/drawing/2017/decorative" val="1"/>
              </a:ext>
            </a:extLst>
          </p:cNvPr>
          <p:cNvGrpSpPr/>
          <p:nvPr/>
        </p:nvGrpSpPr>
        <p:grpSpPr>
          <a:xfrm>
            <a:off x="5454517" y="3136371"/>
            <a:ext cx="1428186" cy="1754861"/>
            <a:chOff x="6029011" y="4051940"/>
            <a:chExt cx="1524386" cy="1754861"/>
          </a:xfrm>
        </p:grpSpPr>
        <p:sp>
          <p:nvSpPr>
            <p:cNvPr id="18" name="Text Box 18">
              <a:extLst>
                <a:ext uri="{FF2B5EF4-FFF2-40B4-BE49-F238E27FC236}">
                  <a16:creationId xmlns:a16="http://schemas.microsoft.com/office/drawing/2014/main" id="{8483354F-2571-4689-B6BA-23AD6C1B7177}"/>
                </a:ext>
              </a:extLst>
            </p:cNvPr>
            <p:cNvSpPr txBox="1">
              <a:spLocks noChangeArrowheads="1"/>
            </p:cNvSpPr>
            <p:nvPr/>
          </p:nvSpPr>
          <p:spPr bwMode="auto">
            <a:xfrm>
              <a:off x="6029011" y="4606472"/>
              <a:ext cx="1524386" cy="1200329"/>
            </a:xfrm>
            <a:prstGeom prst="rect">
              <a:avLst/>
            </a:prstGeom>
            <a:noFill/>
            <a:ln w="9525">
              <a:noFill/>
              <a:miter lim="800000"/>
              <a:headEnd/>
              <a:tailEnd type="none" w="lg" len="lg"/>
            </a:ln>
          </p:spPr>
          <p:txBody>
            <a:bodyPr wrap="square">
              <a:spAutoFit/>
            </a:body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en-US" b="0" i="0" u="none" strike="noStrike" kern="0" cap="none" spc="0" normalizeH="0" baseline="0" noProof="0">
                  <a:ln>
                    <a:noFill/>
                  </a:ln>
                  <a:effectLst/>
                  <a:uLnTx/>
                  <a:uFillTx/>
                </a:rPr>
                <a:t>Enable, or disable, the parameters pane</a:t>
              </a:r>
            </a:p>
          </p:txBody>
        </p:sp>
        <p:sp>
          <p:nvSpPr>
            <p:cNvPr id="19" name="Line 19">
              <a:extLst>
                <a:ext uri="{FF2B5EF4-FFF2-40B4-BE49-F238E27FC236}">
                  <a16:creationId xmlns:a16="http://schemas.microsoft.com/office/drawing/2014/main" id="{48E3FAB4-877D-45BE-BACF-9E6CDD071179}"/>
                </a:ext>
                <a:ext uri="{C183D7F6-B498-43B3-948B-1728B52AA6E4}">
                  <adec:decorative xmlns:adec="http://schemas.microsoft.com/office/drawing/2017/decorative" val="1"/>
                </a:ext>
              </a:extLst>
            </p:cNvPr>
            <p:cNvSpPr>
              <a:spLocks noChangeShapeType="1"/>
            </p:cNvSpPr>
            <p:nvPr/>
          </p:nvSpPr>
          <p:spPr bwMode="auto">
            <a:xfrm rot="5400000">
              <a:off x="6529202" y="4312686"/>
              <a:ext cx="521491"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23" name="Group 22">
            <a:extLst>
              <a:ext uri="{FF2B5EF4-FFF2-40B4-BE49-F238E27FC236}">
                <a16:creationId xmlns:a16="http://schemas.microsoft.com/office/drawing/2014/main" id="{0BA4DF26-1708-4A71-A24E-294E443CD6E5}"/>
              </a:ext>
              <a:ext uri="{C183D7F6-B498-43B3-948B-1728B52AA6E4}">
                <adec:decorative xmlns:adec="http://schemas.microsoft.com/office/drawing/2017/decorative" val="1"/>
              </a:ext>
            </a:extLst>
          </p:cNvPr>
          <p:cNvGrpSpPr/>
          <p:nvPr/>
        </p:nvGrpSpPr>
        <p:grpSpPr>
          <a:xfrm>
            <a:off x="7813478" y="3038711"/>
            <a:ext cx="1523173" cy="1771794"/>
            <a:chOff x="5979333" y="4051940"/>
            <a:chExt cx="1625771" cy="1771794"/>
          </a:xfrm>
        </p:grpSpPr>
        <p:sp>
          <p:nvSpPr>
            <p:cNvPr id="24" name="Text Box 18">
              <a:extLst>
                <a:ext uri="{FF2B5EF4-FFF2-40B4-BE49-F238E27FC236}">
                  <a16:creationId xmlns:a16="http://schemas.microsoft.com/office/drawing/2014/main" id="{E246AFB2-5E61-4A94-A84D-4E9E56CBFF48}"/>
                </a:ext>
              </a:extLst>
            </p:cNvPr>
            <p:cNvSpPr txBox="1">
              <a:spLocks noChangeArrowheads="1"/>
            </p:cNvSpPr>
            <p:nvPr/>
          </p:nvSpPr>
          <p:spPr bwMode="auto">
            <a:xfrm>
              <a:off x="5979333" y="4623405"/>
              <a:ext cx="1625771" cy="1200329"/>
            </a:xfrm>
            <a:prstGeom prst="rect">
              <a:avLst/>
            </a:prstGeom>
            <a:noFill/>
            <a:ln w="9525">
              <a:noFill/>
              <a:miter lim="800000"/>
              <a:headEnd/>
              <a:tailEnd type="none" w="lg" len="lg"/>
            </a:ln>
          </p:spPr>
          <p:txBody>
            <a:bodyPr wrap="square">
              <a:spAutoFit/>
            </a:body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en-US" b="0" i="0" u="none" strike="noStrike" kern="0" cap="none" spc="0" normalizeH="0" baseline="0" noProof="0">
                  <a:ln>
                    <a:noFill/>
                  </a:ln>
                  <a:effectLst/>
                  <a:uLnTx/>
                  <a:uFillTx/>
                </a:rPr>
                <a:t>Start a conversation with comments</a:t>
              </a:r>
            </a:p>
          </p:txBody>
        </p:sp>
        <p:sp>
          <p:nvSpPr>
            <p:cNvPr id="25" name="Line 19">
              <a:extLst>
                <a:ext uri="{FF2B5EF4-FFF2-40B4-BE49-F238E27FC236}">
                  <a16:creationId xmlns:a16="http://schemas.microsoft.com/office/drawing/2014/main" id="{199EB821-57F3-42C8-89A5-68C0CEAFE851}"/>
                </a:ext>
                <a:ext uri="{C183D7F6-B498-43B3-948B-1728B52AA6E4}">
                  <adec:decorative xmlns:adec="http://schemas.microsoft.com/office/drawing/2017/decorative" val="1"/>
                </a:ext>
              </a:extLst>
            </p:cNvPr>
            <p:cNvSpPr>
              <a:spLocks noChangeShapeType="1"/>
            </p:cNvSpPr>
            <p:nvPr/>
          </p:nvSpPr>
          <p:spPr bwMode="auto">
            <a:xfrm rot="5400000">
              <a:off x="6529202" y="4312686"/>
              <a:ext cx="521491"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26" name="Group 25">
            <a:extLst>
              <a:ext uri="{FF2B5EF4-FFF2-40B4-BE49-F238E27FC236}">
                <a16:creationId xmlns:a16="http://schemas.microsoft.com/office/drawing/2014/main" id="{9E1C866F-66DE-4201-803B-8F3FF5404149}"/>
              </a:ext>
              <a:ext uri="{C183D7F6-B498-43B3-948B-1728B52AA6E4}">
                <adec:decorative xmlns:adec="http://schemas.microsoft.com/office/drawing/2017/decorative" val="1"/>
              </a:ext>
            </a:extLst>
          </p:cNvPr>
          <p:cNvGrpSpPr/>
          <p:nvPr/>
        </p:nvGrpSpPr>
        <p:grpSpPr>
          <a:xfrm>
            <a:off x="9247988" y="3039401"/>
            <a:ext cx="1523173" cy="2295438"/>
            <a:chOff x="5986098" y="4051940"/>
            <a:chExt cx="1625771" cy="2295438"/>
          </a:xfrm>
        </p:grpSpPr>
        <p:sp>
          <p:nvSpPr>
            <p:cNvPr id="27" name="Text Box 18">
              <a:extLst>
                <a:ext uri="{FF2B5EF4-FFF2-40B4-BE49-F238E27FC236}">
                  <a16:creationId xmlns:a16="http://schemas.microsoft.com/office/drawing/2014/main" id="{6327403A-7D6A-4B4F-954C-D41D90A9101E}"/>
                </a:ext>
              </a:extLst>
            </p:cNvPr>
            <p:cNvSpPr txBox="1">
              <a:spLocks noChangeArrowheads="1"/>
            </p:cNvSpPr>
            <p:nvPr/>
          </p:nvSpPr>
          <p:spPr bwMode="auto">
            <a:xfrm>
              <a:off x="5986098" y="4593052"/>
              <a:ext cx="1625771" cy="1754326"/>
            </a:xfrm>
            <a:prstGeom prst="rect">
              <a:avLst/>
            </a:prstGeom>
            <a:noFill/>
            <a:ln w="9525">
              <a:noFill/>
              <a:miter lim="800000"/>
              <a:headEnd/>
              <a:tailEnd type="none" w="lg" len="lg"/>
            </a:ln>
          </p:spPr>
          <p:txBody>
            <a:bodyPr wrap="square">
              <a:spAutoFit/>
            </a:body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en-US" b="0" i="0" u="none" strike="noStrike" kern="0" cap="none" spc="0" normalizeH="0" baseline="0" noProof="0">
                  <a:ln>
                    <a:noFill/>
                  </a:ln>
                  <a:effectLst/>
                  <a:uLnTx/>
                  <a:uFillTx/>
                </a:rPr>
                <a:t>Create, or manage, subscriptions to deliver the report by email</a:t>
              </a:r>
            </a:p>
          </p:txBody>
        </p:sp>
        <p:sp>
          <p:nvSpPr>
            <p:cNvPr id="28" name="Line 19">
              <a:extLst>
                <a:ext uri="{FF2B5EF4-FFF2-40B4-BE49-F238E27FC236}">
                  <a16:creationId xmlns:a16="http://schemas.microsoft.com/office/drawing/2014/main" id="{B56F0286-A333-405A-BBBF-B7C1CD8C2492}"/>
                </a:ext>
                <a:ext uri="{C183D7F6-B498-43B3-948B-1728B52AA6E4}">
                  <adec:decorative xmlns:adec="http://schemas.microsoft.com/office/drawing/2017/decorative" val="1"/>
                </a:ext>
              </a:extLst>
            </p:cNvPr>
            <p:cNvSpPr>
              <a:spLocks noChangeShapeType="1"/>
            </p:cNvSpPr>
            <p:nvPr/>
          </p:nvSpPr>
          <p:spPr bwMode="auto">
            <a:xfrm rot="5400000">
              <a:off x="6529202" y="4312686"/>
              <a:ext cx="521491"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20" name="Group 19">
            <a:extLst>
              <a:ext uri="{FF2B5EF4-FFF2-40B4-BE49-F238E27FC236}">
                <a16:creationId xmlns:a16="http://schemas.microsoft.com/office/drawing/2014/main" id="{BD38E8A9-F399-4ABE-9B5E-BA5FA6396202}"/>
              </a:ext>
              <a:ext uri="{C183D7F6-B498-43B3-948B-1728B52AA6E4}">
                <adec:decorative xmlns:adec="http://schemas.microsoft.com/office/drawing/2017/decorative" val="1"/>
              </a:ext>
            </a:extLst>
          </p:cNvPr>
          <p:cNvGrpSpPr/>
          <p:nvPr/>
        </p:nvGrpSpPr>
        <p:grpSpPr>
          <a:xfrm>
            <a:off x="10658307" y="3038711"/>
            <a:ext cx="1222629" cy="1200863"/>
            <a:chOff x="6137455" y="4051940"/>
            <a:chExt cx="1304983" cy="1200863"/>
          </a:xfrm>
        </p:grpSpPr>
        <p:sp>
          <p:nvSpPr>
            <p:cNvPr id="21" name="Text Box 18">
              <a:extLst>
                <a:ext uri="{FF2B5EF4-FFF2-40B4-BE49-F238E27FC236}">
                  <a16:creationId xmlns:a16="http://schemas.microsoft.com/office/drawing/2014/main" id="{684F07B8-A36C-42E4-A49F-090AF7A7B312}"/>
                </a:ext>
              </a:extLst>
            </p:cNvPr>
            <p:cNvSpPr txBox="1">
              <a:spLocks noChangeArrowheads="1"/>
            </p:cNvSpPr>
            <p:nvPr/>
          </p:nvSpPr>
          <p:spPr bwMode="auto">
            <a:xfrm>
              <a:off x="6137455" y="4606472"/>
              <a:ext cx="1304983" cy="646331"/>
            </a:xfrm>
            <a:prstGeom prst="rect">
              <a:avLst/>
            </a:prstGeom>
            <a:noFill/>
            <a:ln w="9525">
              <a:noFill/>
              <a:miter lim="800000"/>
              <a:headEnd/>
              <a:tailEnd type="none" w="lg" len="lg"/>
            </a:ln>
          </p:spPr>
          <p:txBody>
            <a:bodyPr wrap="square">
              <a:spAutoFit/>
            </a:body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en-US" b="0" i="0" u="none" strike="noStrike" kern="0" cap="none" spc="0" normalizeH="0" baseline="0" noProof="0">
                  <a:ln>
                    <a:noFill/>
                  </a:ln>
                  <a:effectLst/>
                  <a:uLnTx/>
                  <a:uFillTx/>
                </a:rPr>
                <a:t>Share the report</a:t>
              </a:r>
            </a:p>
          </p:txBody>
        </p:sp>
        <p:sp>
          <p:nvSpPr>
            <p:cNvPr id="22" name="Line 19">
              <a:extLst>
                <a:ext uri="{FF2B5EF4-FFF2-40B4-BE49-F238E27FC236}">
                  <a16:creationId xmlns:a16="http://schemas.microsoft.com/office/drawing/2014/main" id="{5ED6DBB5-19CA-4DF6-B85B-6490B27D3E21}"/>
                </a:ext>
                <a:ext uri="{C183D7F6-B498-43B3-948B-1728B52AA6E4}">
                  <adec:decorative xmlns:adec="http://schemas.microsoft.com/office/drawing/2017/decorative" val="1"/>
                </a:ext>
              </a:extLst>
            </p:cNvPr>
            <p:cNvSpPr>
              <a:spLocks noChangeShapeType="1"/>
            </p:cNvSpPr>
            <p:nvPr/>
          </p:nvSpPr>
          <p:spPr bwMode="auto">
            <a:xfrm rot="5400000">
              <a:off x="6529202" y="4312686"/>
              <a:ext cx="521491"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6140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AU"/>
              <a:t>Consuming reports</a:t>
            </a:r>
            <a:endParaRPr lang="en-US"/>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en-US"/>
              <a:t>Power BI service</a:t>
            </a:r>
            <a:r>
              <a:rPr lang="en-AU"/>
              <a:t> » Page view </a:t>
            </a:r>
            <a:endParaRPr lang="en-US"/>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200" y="2070000"/>
            <a:ext cx="5560828" cy="4788000"/>
          </a:xfrm>
        </p:spPr>
        <p:txBody>
          <a:bodyPr/>
          <a:lstStyle/>
          <a:p>
            <a:r>
              <a:rPr lang="en-US"/>
              <a:t>Page view is now available in the Power BI service</a:t>
            </a:r>
          </a:p>
          <a:p>
            <a:r>
              <a:rPr lang="en-US"/>
              <a:t>Use page view to see the report using the browser’s native PDF rendering capability</a:t>
            </a:r>
          </a:p>
          <a:p>
            <a:pPr lvl="1"/>
            <a:r>
              <a:rPr lang="en-US"/>
              <a:t>Only supported in Microsoft Edge and Google Chrome browsers</a:t>
            </a:r>
          </a:p>
          <a:p>
            <a:r>
              <a:rPr lang="en-US"/>
              <a:t>Page settings allow customizing page size and orientation</a:t>
            </a:r>
          </a:p>
          <a:p>
            <a:pPr lvl="1"/>
            <a:r>
              <a:rPr lang="en-US"/>
              <a:t>Can embed as a directive in URL access</a:t>
            </a:r>
          </a:p>
          <a:p>
            <a:endParaRPr lang="en-US"/>
          </a:p>
          <a:p>
            <a:endParaRPr lang="en-US"/>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pic>
        <p:nvPicPr>
          <p:cNvPr id="6" name="Picture 2">
            <a:extLst>
              <a:ext uri="{FF2B5EF4-FFF2-40B4-BE49-F238E27FC236}">
                <a16:creationId xmlns:a16="http://schemas.microsoft.com/office/drawing/2014/main" id="{8DEF2374-1588-45EB-AEC5-3500FEEC109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758" y="2288277"/>
            <a:ext cx="4711331" cy="378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1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AU"/>
              <a:t>Consuming reports</a:t>
            </a:r>
            <a:endParaRPr lang="en-US"/>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en-US"/>
              <a:t>Mobile app</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182532" y="2070000"/>
            <a:ext cx="7510267" cy="4788000"/>
          </a:xfrm>
        </p:spPr>
        <p:txBody>
          <a:bodyPr/>
          <a:lstStyle/>
          <a:p>
            <a:r>
              <a:rPr lang="en-US"/>
              <a:t>Mobile report users can:</a:t>
            </a:r>
          </a:p>
          <a:p>
            <a:pPr lvl="1"/>
            <a:r>
              <a:rPr lang="en-US"/>
              <a:t>Identify paginated reports</a:t>
            </a:r>
          </a:p>
          <a:p>
            <a:pPr lvl="1"/>
            <a:r>
              <a:rPr lang="en-US"/>
              <a:t>Open a paginated report</a:t>
            </a:r>
          </a:p>
          <a:p>
            <a:pPr lvl="1"/>
            <a:r>
              <a:rPr lang="en-US"/>
              <a:t>Set report parameter values</a:t>
            </a:r>
          </a:p>
          <a:p>
            <a:pPr lvl="1"/>
            <a:r>
              <a:rPr lang="en-US"/>
              <a:t>Navigate between pages</a:t>
            </a:r>
          </a:p>
          <a:p>
            <a:pPr lvl="1"/>
            <a:r>
              <a:rPr lang="en-US"/>
              <a:t>View a report in landscape or portrait orientation</a:t>
            </a:r>
          </a:p>
          <a:p>
            <a:pPr lvl="1"/>
            <a:r>
              <a:rPr lang="en-US"/>
              <a:t>Mark reports as favorites</a:t>
            </a:r>
          </a:p>
          <a:p>
            <a:endParaRPr lang="en-US"/>
          </a:p>
        </p:txBody>
      </p:sp>
      <p:grpSp>
        <p:nvGrpSpPr>
          <p:cNvPr id="18" name="Group 17" descr="A mobile phone is shown. A list of reports is in view, and there are two different report icons. The page-like icon is a paginated report.">
            <a:extLst>
              <a:ext uri="{FF2B5EF4-FFF2-40B4-BE49-F238E27FC236}">
                <a16:creationId xmlns:a16="http://schemas.microsoft.com/office/drawing/2014/main" id="{B008E868-E9C8-40C4-A28C-D650866E81C9}"/>
              </a:ext>
              <a:ext uri="{C183D7F6-B498-43B3-948B-1728B52AA6E4}">
                <adec:decorative xmlns:adec="http://schemas.microsoft.com/office/drawing/2017/decorative" val="0"/>
              </a:ext>
            </a:extLst>
          </p:cNvPr>
          <p:cNvGrpSpPr/>
          <p:nvPr/>
        </p:nvGrpSpPr>
        <p:grpSpPr>
          <a:xfrm>
            <a:off x="1437503" y="2268379"/>
            <a:ext cx="2208763" cy="4048082"/>
            <a:chOff x="1239795" y="2268379"/>
            <a:chExt cx="2208763" cy="4048082"/>
          </a:xfrm>
        </p:grpSpPr>
        <p:pic>
          <p:nvPicPr>
            <p:cNvPr id="19" name="Picture 18">
              <a:extLst>
                <a:ext uri="{FF2B5EF4-FFF2-40B4-BE49-F238E27FC236}">
                  <a16:creationId xmlns:a16="http://schemas.microsoft.com/office/drawing/2014/main" id="{E50E77B7-D615-4FA9-80EB-B487A203855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239795" y="2268379"/>
              <a:ext cx="2208763" cy="4048082"/>
            </a:xfrm>
            <a:prstGeom prst="rect">
              <a:avLst/>
            </a:prstGeom>
            <a:solidFill>
              <a:schemeClr val="bg1"/>
            </a:solidFill>
          </p:spPr>
        </p:pic>
        <p:pic>
          <p:nvPicPr>
            <p:cNvPr id="20" name="Picture 19">
              <a:extLst>
                <a:ext uri="{FF2B5EF4-FFF2-40B4-BE49-F238E27FC236}">
                  <a16:creationId xmlns:a16="http://schemas.microsoft.com/office/drawing/2014/main" id="{8EBDE512-80AA-412C-A140-0FC5096AD5F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27421" y="2530295"/>
              <a:ext cx="2033510" cy="3598392"/>
            </a:xfrm>
            <a:prstGeom prst="rect">
              <a:avLst/>
            </a:prstGeom>
          </p:spPr>
        </p:pic>
      </p:grpSp>
      <p:sp>
        <p:nvSpPr>
          <p:cNvPr id="21" name="Line 19">
            <a:extLst>
              <a:ext uri="{FF2B5EF4-FFF2-40B4-BE49-F238E27FC236}">
                <a16:creationId xmlns:a16="http://schemas.microsoft.com/office/drawing/2014/main" id="{C2AF4F09-85F7-458C-8985-9AF1C3E1BF4A}"/>
              </a:ext>
              <a:ext uri="{C183D7F6-B498-43B3-948B-1728B52AA6E4}">
                <adec:decorative xmlns:adec="http://schemas.microsoft.com/office/drawing/2017/decorative" val="1"/>
              </a:ext>
            </a:extLst>
          </p:cNvPr>
          <p:cNvSpPr>
            <a:spLocks noChangeShapeType="1"/>
          </p:cNvSpPr>
          <p:nvPr/>
        </p:nvSpPr>
        <p:spPr bwMode="auto">
          <a:xfrm rot="5400000">
            <a:off x="997498" y="2876016"/>
            <a:ext cx="0" cy="674072"/>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sp>
        <p:nvSpPr>
          <p:cNvPr id="22" name="Line 19">
            <a:extLst>
              <a:ext uri="{FF2B5EF4-FFF2-40B4-BE49-F238E27FC236}">
                <a16:creationId xmlns:a16="http://schemas.microsoft.com/office/drawing/2014/main" id="{589AB611-DF0E-47B2-AA07-70583A7EE85A}"/>
              </a:ext>
              <a:ext uri="{C183D7F6-B498-43B3-948B-1728B52AA6E4}">
                <adec:decorative xmlns:adec="http://schemas.microsoft.com/office/drawing/2017/decorative" val="1"/>
              </a:ext>
            </a:extLst>
          </p:cNvPr>
          <p:cNvSpPr>
            <a:spLocks noChangeShapeType="1"/>
          </p:cNvSpPr>
          <p:nvPr/>
        </p:nvSpPr>
        <p:spPr bwMode="auto">
          <a:xfrm rot="5400000">
            <a:off x="997498" y="4276448"/>
            <a:ext cx="0" cy="674072"/>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044253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US"/>
              <a:t>Delivering reports</a:t>
            </a:r>
          </a:p>
        </p:txBody>
      </p:sp>
      <p:sp>
        <p:nvSpPr>
          <p:cNvPr id="3" name="Text Placeholder 2" hidden="1">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p:txBody>
          <a:bodyPr/>
          <a:lstStyle/>
          <a:p>
            <a:r>
              <a:rPr lang="en-US"/>
              <a:t>Create a subscription to deliver the report attached to an email</a:t>
            </a:r>
          </a:p>
          <a:p>
            <a:r>
              <a:rPr lang="en-US"/>
              <a:t>Each subscription can:</a:t>
            </a:r>
          </a:p>
          <a:p>
            <a:pPr lvl="1"/>
            <a:r>
              <a:rPr lang="en-US"/>
              <a:t>Be run on-demand</a:t>
            </a:r>
          </a:p>
          <a:p>
            <a:pPr lvl="1"/>
            <a:r>
              <a:rPr lang="en-US"/>
              <a:t>Be enabled or disabled</a:t>
            </a:r>
          </a:p>
          <a:p>
            <a:pPr lvl="1"/>
            <a:r>
              <a:rPr lang="en-US"/>
              <a:t>Be sent to multiple accounts</a:t>
            </a:r>
          </a:p>
          <a:p>
            <a:pPr lvl="2"/>
            <a:r>
              <a:rPr lang="en-US"/>
              <a:t>Optionally, granting each account access to the report in Power BI</a:t>
            </a:r>
          </a:p>
          <a:p>
            <a:pPr lvl="1"/>
            <a:r>
              <a:rPr lang="en-US"/>
              <a:t>Specify the report format to attach</a:t>
            </a:r>
          </a:p>
          <a:p>
            <a:pPr lvl="1"/>
            <a:r>
              <a:rPr lang="en-US"/>
              <a:t>Set report parameter values (using current rendered, or default values)</a:t>
            </a:r>
          </a:p>
          <a:p>
            <a:pPr lvl="1"/>
            <a:r>
              <a:rPr lang="en-US"/>
              <a:t>Define subject and optional message</a:t>
            </a:r>
          </a:p>
          <a:p>
            <a:pPr lvl="1"/>
            <a:r>
              <a:rPr lang="en-US"/>
              <a:t>Set delivery frequency (hourly, daily, weekly, monthly), time, and validity period</a:t>
            </a:r>
          </a:p>
          <a:p>
            <a:pPr lvl="1"/>
            <a:r>
              <a:rPr lang="en-US"/>
              <a:t>Include a link to the Power BI report or embed a preview image</a:t>
            </a:r>
          </a:p>
          <a:p>
            <a:endParaRPr lang="en-US"/>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77898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US"/>
              <a:t>Embedding reports</a:t>
            </a:r>
          </a:p>
        </p:txBody>
      </p:sp>
      <p:sp>
        <p:nvSpPr>
          <p:cNvPr id="3" name="Text Placeholder 2" hidden="1">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p:txBody>
          <a:bodyPr/>
          <a:lstStyle/>
          <a:p>
            <a:r>
              <a:rPr lang="en-US"/>
              <a:t>Paginated report can be embedded in different ways:</a:t>
            </a:r>
          </a:p>
          <a:p>
            <a:pPr lvl="1"/>
            <a:r>
              <a:rPr lang="en-US"/>
              <a:t>Using a link</a:t>
            </a:r>
          </a:p>
          <a:p>
            <a:pPr lvl="1"/>
            <a:r>
              <a:rPr lang="en-US"/>
              <a:t>URL access</a:t>
            </a:r>
          </a:p>
          <a:p>
            <a:pPr lvl="1"/>
            <a:r>
              <a:rPr lang="en-US"/>
              <a:t>Paginated report visual in a Power BI report</a:t>
            </a:r>
          </a:p>
          <a:p>
            <a:endParaRPr lang="en-US"/>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93722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US"/>
              <a:t>Embedding reports</a:t>
            </a:r>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en-AU"/>
              <a:t>Links and URL access</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p:txBody>
          <a:bodyPr/>
          <a:lstStyle/>
          <a:p>
            <a:r>
              <a:rPr lang="en-US"/>
              <a:t>Reports can be easily embedded by:</a:t>
            </a:r>
          </a:p>
          <a:p>
            <a:pPr lvl="1"/>
            <a:r>
              <a:rPr lang="en-US"/>
              <a:t>Using a link, or HTML fragment (to embed in an iframe)</a:t>
            </a:r>
          </a:p>
          <a:p>
            <a:pPr lvl="1"/>
            <a:r>
              <a:rPr lang="en-US"/>
              <a:t>URL access</a:t>
            </a:r>
          </a:p>
          <a:p>
            <a:r>
              <a:rPr lang="en-US"/>
              <a:t>Programmatic embedding can also be achieved</a:t>
            </a:r>
          </a:p>
          <a:p>
            <a:pPr lvl="1"/>
            <a:r>
              <a:rPr lang="en-US"/>
              <a:t>Especially, embedding on behalf of application users who do not have direct permissions (or Power BI licenses) to open the reports</a:t>
            </a:r>
          </a:p>
          <a:p>
            <a:endParaRPr lang="en-US"/>
          </a:p>
        </p:txBody>
      </p:sp>
      <p:sp>
        <p:nvSpPr>
          <p:cNvPr id="6" name="TextBox 5">
            <a:extLst>
              <a:ext uri="{FF2B5EF4-FFF2-40B4-BE49-F238E27FC236}">
                <a16:creationId xmlns:a16="http://schemas.microsoft.com/office/drawing/2014/main" id="{937FE2C1-8900-4E37-9B10-EF6BA823D6A4}"/>
              </a:ext>
            </a:extLst>
          </p:cNvPr>
          <p:cNvSpPr txBox="1"/>
          <p:nvPr/>
        </p:nvSpPr>
        <p:spPr>
          <a:xfrm>
            <a:off x="965200" y="4796643"/>
            <a:ext cx="5875867"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Programmatic embedding is not covered in this course—see the </a:t>
            </a:r>
            <a:r>
              <a:rPr lang="en-US" b="1">
                <a:solidFill>
                  <a:schemeClr val="tx1"/>
                </a:solidFill>
              </a:rPr>
              <a:t>Power BI Developer in a Day </a:t>
            </a:r>
            <a:r>
              <a:rPr lang="en-US">
                <a:solidFill>
                  <a:schemeClr val="tx1"/>
                </a:solidFill>
              </a:rPr>
              <a:t>course</a:t>
            </a:r>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28825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US"/>
              <a:t>Embedding reports</a:t>
            </a:r>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en-AU"/>
              <a:t>Links and URL access » Menu options</a:t>
            </a:r>
          </a:p>
        </p:txBody>
      </p:sp>
      <p:pic>
        <p:nvPicPr>
          <p:cNvPr id="15" name="Picture 14">
            <a:extLst>
              <a:ext uri="{FF2B5EF4-FFF2-40B4-BE49-F238E27FC236}">
                <a16:creationId xmlns:a16="http://schemas.microsoft.com/office/drawing/2014/main" id="{4C61CE4A-2B63-4956-89F2-291DD7BC923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27971" y="2395966"/>
            <a:ext cx="4391069" cy="3552325"/>
          </a:xfrm>
          <a:prstGeom prst="rect">
            <a:avLst/>
          </a:prstGeom>
        </p:spPr>
      </p:pic>
      <p:grpSp>
        <p:nvGrpSpPr>
          <p:cNvPr id="8" name="Group 7">
            <a:extLst>
              <a:ext uri="{FF2B5EF4-FFF2-40B4-BE49-F238E27FC236}">
                <a16:creationId xmlns:a16="http://schemas.microsoft.com/office/drawing/2014/main" id="{4C27FBE5-CCC2-4420-8447-C654B5CFF70B}"/>
              </a:ext>
              <a:ext uri="{C183D7F6-B498-43B3-948B-1728B52AA6E4}">
                <adec:decorative xmlns:adec="http://schemas.microsoft.com/office/drawing/2017/decorative" val="1"/>
              </a:ext>
            </a:extLst>
          </p:cNvPr>
          <p:cNvGrpSpPr/>
          <p:nvPr/>
        </p:nvGrpSpPr>
        <p:grpSpPr>
          <a:xfrm>
            <a:off x="4855034" y="4735103"/>
            <a:ext cx="5776816" cy="369332"/>
            <a:chOff x="5430762" y="4735103"/>
            <a:chExt cx="5776816" cy="369332"/>
          </a:xfrm>
        </p:grpSpPr>
        <p:sp>
          <p:nvSpPr>
            <p:cNvPr id="9" name="Text Box 18">
              <a:extLst>
                <a:ext uri="{FF2B5EF4-FFF2-40B4-BE49-F238E27FC236}">
                  <a16:creationId xmlns:a16="http://schemas.microsoft.com/office/drawing/2014/main" id="{94C649D9-813E-48B3-87DB-BE666B8FFEE6}"/>
                </a:ext>
              </a:extLst>
            </p:cNvPr>
            <p:cNvSpPr txBox="1">
              <a:spLocks noChangeArrowheads="1"/>
            </p:cNvSpPr>
            <p:nvPr/>
          </p:nvSpPr>
          <p:spPr bwMode="auto">
            <a:xfrm>
              <a:off x="6301950" y="4735103"/>
              <a:ext cx="4905628" cy="369332"/>
            </a:xfrm>
            <a:prstGeom prst="rect">
              <a:avLst/>
            </a:prstGeom>
            <a:noFill/>
            <a:ln w="9525">
              <a:noFill/>
              <a:miter lim="800000"/>
              <a:headEnd/>
              <a:tailEnd type="none" w="lg" len="lg"/>
            </a:ln>
          </p:spPr>
          <p:txBody>
            <a:bodyPr wrap="square">
              <a:spAutoFit/>
            </a:bodyPr>
            <a:lstStyle/>
            <a:p>
              <a:pPr defTabSz="914363">
                <a:spcBef>
                  <a:spcPct val="50000"/>
                </a:spcBef>
              </a:pPr>
              <a:r>
                <a:rPr lang="en-US"/>
                <a:t>Retrieves embed link or HTML fragment</a:t>
              </a:r>
            </a:p>
          </p:txBody>
        </p:sp>
        <p:sp>
          <p:nvSpPr>
            <p:cNvPr id="10" name="Line 19">
              <a:extLst>
                <a:ext uri="{FF2B5EF4-FFF2-40B4-BE49-F238E27FC236}">
                  <a16:creationId xmlns:a16="http://schemas.microsoft.com/office/drawing/2014/main" id="{E738731C-C3F1-4A29-8129-38669E62CE80}"/>
                </a:ext>
                <a:ext uri="{C183D7F6-B498-43B3-948B-1728B52AA6E4}">
                  <adec:decorative xmlns:adec="http://schemas.microsoft.com/office/drawing/2017/decorative" val="1"/>
                </a:ext>
              </a:extLst>
            </p:cNvPr>
            <p:cNvSpPr>
              <a:spLocks noChangeShapeType="1"/>
            </p:cNvSpPr>
            <p:nvPr/>
          </p:nvSpPr>
          <p:spPr bwMode="auto">
            <a:xfrm rot="5400000" flipV="1">
              <a:off x="5866356" y="4470332"/>
              <a:ext cx="0" cy="871187"/>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grpSp>
      <p:grpSp>
        <p:nvGrpSpPr>
          <p:cNvPr id="11" name="Group 10">
            <a:extLst>
              <a:ext uri="{FF2B5EF4-FFF2-40B4-BE49-F238E27FC236}">
                <a16:creationId xmlns:a16="http://schemas.microsoft.com/office/drawing/2014/main" id="{224E8E24-3C2A-44C8-9BF6-84715D18125A}"/>
              </a:ext>
              <a:ext uri="{C183D7F6-B498-43B3-948B-1728B52AA6E4}">
                <adec:decorative xmlns:adec="http://schemas.microsoft.com/office/drawing/2017/decorative" val="1"/>
              </a:ext>
            </a:extLst>
          </p:cNvPr>
          <p:cNvGrpSpPr/>
          <p:nvPr/>
        </p:nvGrpSpPr>
        <p:grpSpPr>
          <a:xfrm>
            <a:off x="4855034" y="5232405"/>
            <a:ext cx="5101770" cy="646331"/>
            <a:chOff x="5430762" y="4576583"/>
            <a:chExt cx="5101770" cy="646331"/>
          </a:xfrm>
        </p:grpSpPr>
        <p:sp>
          <p:nvSpPr>
            <p:cNvPr id="12" name="Text Box 18">
              <a:extLst>
                <a:ext uri="{FF2B5EF4-FFF2-40B4-BE49-F238E27FC236}">
                  <a16:creationId xmlns:a16="http://schemas.microsoft.com/office/drawing/2014/main" id="{1606804A-0F63-45AA-8BB1-6B7339042AB2}"/>
                </a:ext>
              </a:extLst>
            </p:cNvPr>
            <p:cNvSpPr txBox="1">
              <a:spLocks noChangeArrowheads="1"/>
            </p:cNvSpPr>
            <p:nvPr/>
          </p:nvSpPr>
          <p:spPr bwMode="auto">
            <a:xfrm>
              <a:off x="6301949" y="4576583"/>
              <a:ext cx="4230583" cy="646331"/>
            </a:xfrm>
            <a:prstGeom prst="rect">
              <a:avLst/>
            </a:prstGeom>
            <a:noFill/>
            <a:ln w="9525">
              <a:noFill/>
              <a:miter lim="800000"/>
              <a:headEnd/>
              <a:tailEnd type="none" w="lg" len="lg"/>
            </a:ln>
          </p:spPr>
          <p:txBody>
            <a:bodyPr wrap="square">
              <a:spAutoFit/>
            </a:bodyPr>
            <a:lstStyle/>
            <a:p>
              <a:pPr defTabSz="914363">
                <a:spcBef>
                  <a:spcPct val="50000"/>
                </a:spcBef>
              </a:pPr>
              <a:r>
                <a:rPr lang="en-US"/>
                <a:t>Creates a link, using URL access, based on the current report view</a:t>
              </a:r>
            </a:p>
          </p:txBody>
        </p:sp>
        <p:sp>
          <p:nvSpPr>
            <p:cNvPr id="13" name="Line 19">
              <a:extLst>
                <a:ext uri="{FF2B5EF4-FFF2-40B4-BE49-F238E27FC236}">
                  <a16:creationId xmlns:a16="http://schemas.microsoft.com/office/drawing/2014/main" id="{39DF704A-30DC-43E0-93F0-75496AC7D3D9}"/>
                </a:ext>
                <a:ext uri="{C183D7F6-B498-43B3-948B-1728B52AA6E4}">
                  <adec:decorative xmlns:adec="http://schemas.microsoft.com/office/drawing/2017/decorative" val="1"/>
                </a:ext>
              </a:extLst>
            </p:cNvPr>
            <p:cNvSpPr>
              <a:spLocks noChangeShapeType="1"/>
            </p:cNvSpPr>
            <p:nvPr/>
          </p:nvSpPr>
          <p:spPr bwMode="auto">
            <a:xfrm rot="5400000" flipV="1">
              <a:off x="5866356" y="4470332"/>
              <a:ext cx="0" cy="871187"/>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gr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6872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US"/>
              <a:t>Embedding reports</a:t>
            </a:r>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en-AU"/>
              <a:t>Links and URL access » </a:t>
            </a:r>
            <a:r>
              <a:rPr lang="en-US"/>
              <a:t>URL access</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p:txBody>
          <a:bodyPr/>
          <a:lstStyle/>
          <a:p>
            <a:r>
              <a:rPr lang="en-US"/>
              <a:t>Add URL access commands to:</a:t>
            </a:r>
          </a:p>
          <a:p>
            <a:pPr lvl="1"/>
            <a:r>
              <a:rPr lang="en-US"/>
              <a:t>Set parameter values</a:t>
            </a:r>
          </a:p>
          <a:p>
            <a:pPr lvl="1"/>
            <a:r>
              <a:rPr lang="en-US"/>
              <a:t>Hide, or show, the parameters pane</a:t>
            </a:r>
          </a:p>
          <a:p>
            <a:pPr lvl="1"/>
            <a:r>
              <a:rPr lang="en-US"/>
              <a:t>Specify export format</a:t>
            </a:r>
          </a:p>
          <a:p>
            <a:pPr lvl="1"/>
            <a:r>
              <a:rPr lang="en-US"/>
              <a:t>Specify device info</a:t>
            </a:r>
          </a:p>
          <a:p>
            <a:pPr lvl="1"/>
            <a:r>
              <a:rPr lang="en-US" b="1"/>
              <a:t>Device info </a:t>
            </a:r>
            <a:r>
              <a:rPr lang="en-US"/>
              <a:t>allows controlling the rendering for the export format</a:t>
            </a:r>
          </a:p>
          <a:p>
            <a:endParaRPr lang="en-US"/>
          </a:p>
        </p:txBody>
      </p:sp>
      <p:sp>
        <p:nvSpPr>
          <p:cNvPr id="7" name="Rectangle 4">
            <a:extLst>
              <a:ext uri="{FF2B5EF4-FFF2-40B4-BE49-F238E27FC236}">
                <a16:creationId xmlns:a16="http://schemas.microsoft.com/office/drawing/2014/main" id="{FCC540DF-C414-4FD4-9242-E0177C096182}"/>
              </a:ext>
              <a:ext uri="{C183D7F6-B498-43B3-948B-1728B52AA6E4}">
                <adec:decorative xmlns:adec="http://schemas.microsoft.com/office/drawing/2017/decorative" val="1"/>
              </a:ext>
            </a:extLst>
          </p:cNvPr>
          <p:cNvSpPr>
            <a:spLocks noChangeArrowheads="1"/>
          </p:cNvSpPr>
          <p:nvPr/>
        </p:nvSpPr>
        <p:spPr bwMode="auto">
          <a:xfrm>
            <a:off x="790832" y="4620615"/>
            <a:ext cx="10901106" cy="710552"/>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lvl="0">
              <a:spcAft>
                <a:spcPts val="600"/>
              </a:spcAft>
            </a:pPr>
            <a:r>
              <a:rPr lang="en-US" sz="1600" kern="0">
                <a:latin typeface="Consolas" panose="020B0609020204030204" pitchFamily="49" charset="0"/>
                <a:cs typeface="Consolas" panose="020B0609020204030204" pitchFamily="49" charset="0"/>
              </a:rPr>
              <a:t>https://app.powerbi.com/groups/260c4234-4939-4c10-be7e-4eed6d07549d/rdlreports/1086ccc8-8324-4f96-8f54-c88e0652ec0f?rp:SalesOrder=SO43659&amp;rdl:Format=PDF</a:t>
            </a:r>
            <a:endParaRPr kumimoji="0" lang="en-US" sz="1600" i="0" u="none" strike="noStrike" kern="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8" name="Group 7">
            <a:extLst>
              <a:ext uri="{FF2B5EF4-FFF2-40B4-BE49-F238E27FC236}">
                <a16:creationId xmlns:a16="http://schemas.microsoft.com/office/drawing/2014/main" id="{E3DF40D3-82B1-4E09-87B9-639F527B2672}"/>
              </a:ext>
              <a:ext uri="{C183D7F6-B498-43B3-948B-1728B52AA6E4}">
                <adec:decorative xmlns:adec="http://schemas.microsoft.com/office/drawing/2017/decorative" val="1"/>
              </a:ext>
            </a:extLst>
          </p:cNvPr>
          <p:cNvGrpSpPr/>
          <p:nvPr/>
        </p:nvGrpSpPr>
        <p:grpSpPr>
          <a:xfrm>
            <a:off x="3516578" y="5254450"/>
            <a:ext cx="2266384" cy="1148677"/>
            <a:chOff x="851904" y="4728187"/>
            <a:chExt cx="2266384" cy="1148677"/>
          </a:xfrm>
        </p:grpSpPr>
        <p:sp>
          <p:nvSpPr>
            <p:cNvPr id="9" name="Right Brace 8">
              <a:extLst>
                <a:ext uri="{FF2B5EF4-FFF2-40B4-BE49-F238E27FC236}">
                  <a16:creationId xmlns:a16="http://schemas.microsoft.com/office/drawing/2014/main" id="{00CD52F7-35BF-4181-B6CB-8091CAFB2FF2}"/>
                </a:ext>
                <a:ext uri="{C183D7F6-B498-43B3-948B-1728B52AA6E4}">
                  <adec:decorative xmlns:adec="http://schemas.microsoft.com/office/drawing/2017/decorative" val="1"/>
                </a:ext>
              </a:extLst>
            </p:cNvPr>
            <p:cNvSpPr/>
            <p:nvPr/>
          </p:nvSpPr>
          <p:spPr>
            <a:xfrm rot="5400000">
              <a:off x="1817316" y="3762775"/>
              <a:ext cx="335560" cy="2266384"/>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 Box 18">
              <a:extLst>
                <a:ext uri="{FF2B5EF4-FFF2-40B4-BE49-F238E27FC236}">
                  <a16:creationId xmlns:a16="http://schemas.microsoft.com/office/drawing/2014/main" id="{17FBE95C-D18D-481A-A0A9-B8F4D22AE257}"/>
                </a:ext>
                <a:ext uri="{C183D7F6-B498-43B3-948B-1728B52AA6E4}">
                  <adec:decorative xmlns:adec="http://schemas.microsoft.com/office/drawing/2017/decorative" val="1"/>
                </a:ext>
              </a:extLst>
            </p:cNvPr>
            <p:cNvSpPr txBox="1">
              <a:spLocks noChangeArrowheads="1"/>
            </p:cNvSpPr>
            <p:nvPr/>
          </p:nvSpPr>
          <p:spPr bwMode="auto">
            <a:xfrm>
              <a:off x="1137948" y="5230533"/>
              <a:ext cx="1694296"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t>Report parameter</a:t>
              </a:r>
            </a:p>
          </p:txBody>
        </p:sp>
      </p:grpSp>
      <p:grpSp>
        <p:nvGrpSpPr>
          <p:cNvPr id="11" name="Group 10">
            <a:extLst>
              <a:ext uri="{FF2B5EF4-FFF2-40B4-BE49-F238E27FC236}">
                <a16:creationId xmlns:a16="http://schemas.microsoft.com/office/drawing/2014/main" id="{8EA00CF8-2B8C-4F61-B8C3-F37E3D64ED9B}"/>
              </a:ext>
              <a:ext uri="{C183D7F6-B498-43B3-948B-1728B52AA6E4}">
                <adec:decorative xmlns:adec="http://schemas.microsoft.com/office/drawing/2017/decorative" val="1"/>
              </a:ext>
            </a:extLst>
          </p:cNvPr>
          <p:cNvGrpSpPr/>
          <p:nvPr/>
        </p:nvGrpSpPr>
        <p:grpSpPr>
          <a:xfrm>
            <a:off x="5855264" y="5246849"/>
            <a:ext cx="1694296" cy="877826"/>
            <a:chOff x="851904" y="4728187"/>
            <a:chExt cx="1694296" cy="877826"/>
          </a:xfrm>
        </p:grpSpPr>
        <p:sp>
          <p:nvSpPr>
            <p:cNvPr id="12" name="Right Brace 11">
              <a:extLst>
                <a:ext uri="{FF2B5EF4-FFF2-40B4-BE49-F238E27FC236}">
                  <a16:creationId xmlns:a16="http://schemas.microsoft.com/office/drawing/2014/main" id="{995304A7-3812-49D2-BF18-6336AB3CF03B}"/>
                </a:ext>
                <a:ext uri="{C183D7F6-B498-43B3-948B-1728B52AA6E4}">
                  <adec:decorative xmlns:adec="http://schemas.microsoft.com/office/drawing/2017/decorative" val="1"/>
                </a:ext>
              </a:extLst>
            </p:cNvPr>
            <p:cNvSpPr/>
            <p:nvPr/>
          </p:nvSpPr>
          <p:spPr>
            <a:xfrm rot="5400000">
              <a:off x="1531272" y="4048819"/>
              <a:ext cx="335560" cy="1694296"/>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 Box 18">
              <a:extLst>
                <a:ext uri="{FF2B5EF4-FFF2-40B4-BE49-F238E27FC236}">
                  <a16:creationId xmlns:a16="http://schemas.microsoft.com/office/drawing/2014/main" id="{4C67F908-3CA8-4E11-BB71-4919471ABFBD}"/>
                </a:ext>
                <a:ext uri="{C183D7F6-B498-43B3-948B-1728B52AA6E4}">
                  <adec:decorative xmlns:adec="http://schemas.microsoft.com/office/drawing/2017/decorative" val="1"/>
                </a:ext>
              </a:extLst>
            </p:cNvPr>
            <p:cNvSpPr txBox="1">
              <a:spLocks noChangeArrowheads="1"/>
            </p:cNvSpPr>
            <p:nvPr/>
          </p:nvSpPr>
          <p:spPr bwMode="auto">
            <a:xfrm>
              <a:off x="851904" y="5236681"/>
              <a:ext cx="1694296" cy="369332"/>
            </a:xfrm>
            <a:prstGeom prst="rect">
              <a:avLst/>
            </a:prstGeom>
            <a:noFill/>
            <a:ln w="9525">
              <a:noFill/>
              <a:miter lim="800000"/>
              <a:headEnd/>
              <a:tailEnd type="none" w="lg" len="lg"/>
            </a:ln>
          </p:spPr>
          <p:txBody>
            <a:bodyPr wrap="square">
              <a:spAutoFit/>
            </a:bodyPr>
            <a:lstStyle/>
            <a:p>
              <a:pPr algn="ctr" defTabSz="914363">
                <a:spcBef>
                  <a:spcPct val="50000"/>
                </a:spcBef>
              </a:pPr>
              <a:r>
                <a:rPr lang="en-US"/>
                <a:t>Render format</a:t>
              </a:r>
            </a:p>
          </p:txBody>
        </p:sp>
      </p:gr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05072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raphical user interface, application, Word&#10;&#10;Description automatically generated">
            <a:extLst>
              <a:ext uri="{FF2B5EF4-FFF2-40B4-BE49-F238E27FC236}">
                <a16:creationId xmlns:a16="http://schemas.microsoft.com/office/drawing/2014/main" id="{C49F3C5A-1746-76B9-E9D2-764E3B85CDC1}"/>
              </a:ext>
            </a:extLst>
          </p:cNvPr>
          <p:cNvPicPr>
            <a:picLocks noChangeAspect="1"/>
          </p:cNvPicPr>
          <p:nvPr/>
        </p:nvPicPr>
        <p:blipFill>
          <a:blip r:embed="rId3"/>
          <a:stretch>
            <a:fillRect/>
          </a:stretch>
        </p:blipFill>
        <p:spPr>
          <a:xfrm>
            <a:off x="8041204" y="2070543"/>
            <a:ext cx="3014847" cy="3585238"/>
          </a:xfrm>
          <a:prstGeom prst="rect">
            <a:avLst/>
          </a:prstGeom>
        </p:spPr>
      </p:pic>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US"/>
              <a:t>Embedding reports</a:t>
            </a:r>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en-AU"/>
              <a:t>Paginated report visual</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200" y="2070000"/>
            <a:ext cx="6783572" cy="4788000"/>
          </a:xfrm>
        </p:spPr>
        <p:txBody>
          <a:bodyPr/>
          <a:lstStyle/>
          <a:p>
            <a:r>
              <a:rPr lang="en-US"/>
              <a:t>The paginated report visual renders a paginated report inside a Power BI report</a:t>
            </a:r>
          </a:p>
          <a:p>
            <a:r>
              <a:rPr lang="en-US"/>
              <a:t>Map fields to report parameters</a:t>
            </a:r>
          </a:p>
          <a:p>
            <a:r>
              <a:rPr lang="en-US"/>
              <a:t>Report users can:</a:t>
            </a:r>
          </a:p>
          <a:p>
            <a:pPr lvl="1"/>
            <a:r>
              <a:rPr lang="en-US"/>
              <a:t>Cross filter the visual</a:t>
            </a:r>
          </a:p>
          <a:p>
            <a:pPr lvl="1"/>
            <a:r>
              <a:rPr lang="en-US"/>
              <a:t>Navigate between pages</a:t>
            </a:r>
          </a:p>
          <a:p>
            <a:pPr lvl="1"/>
            <a:r>
              <a:rPr lang="en-US"/>
              <a:t>Export</a:t>
            </a:r>
          </a:p>
          <a:p>
            <a:endParaRPr lang="en-US"/>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
        <p:nvSpPr>
          <p:cNvPr id="9" name="Line 19">
            <a:extLst>
              <a:ext uri="{FF2B5EF4-FFF2-40B4-BE49-F238E27FC236}">
                <a16:creationId xmlns:a16="http://schemas.microsoft.com/office/drawing/2014/main" id="{6179D187-76A7-48AF-86FE-E51F3CD121A4}"/>
              </a:ext>
              <a:ext uri="{C183D7F6-B498-43B3-948B-1728B52AA6E4}">
                <adec:decorative xmlns:adec="http://schemas.microsoft.com/office/drawing/2017/decorative" val="1"/>
              </a:ext>
            </a:extLst>
          </p:cNvPr>
          <p:cNvSpPr>
            <a:spLocks noChangeShapeType="1"/>
          </p:cNvSpPr>
          <p:nvPr/>
        </p:nvSpPr>
        <p:spPr bwMode="auto">
          <a:xfrm rot="5400000">
            <a:off x="8301077" y="6053690"/>
            <a:ext cx="797439" cy="0"/>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spTree>
    <p:extLst>
      <p:ext uri="{BB962C8B-B14F-4D97-AF65-F5344CB8AC3E}">
        <p14:creationId xmlns:p14="http://schemas.microsoft.com/office/powerpoint/2010/main" val="312648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US"/>
              <a:t>Exporting reports</a:t>
            </a:r>
          </a:p>
        </p:txBody>
      </p:sp>
      <p:sp>
        <p:nvSpPr>
          <p:cNvPr id="3" name="Text Placeholder 2" hidden="1">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p:txBody>
          <a:bodyPr/>
          <a:lstStyle/>
          <a:p>
            <a:r>
              <a:rPr lang="en-US"/>
              <a:t>Developers can use the </a:t>
            </a:r>
            <a:r>
              <a:rPr lang="en-US" b="1"/>
              <a:t>Power BI REST API </a:t>
            </a:r>
            <a:r>
              <a:rPr lang="en-US"/>
              <a:t>to programmatically generate a file of a paginated report</a:t>
            </a:r>
          </a:p>
          <a:p>
            <a:r>
              <a:rPr lang="en-US"/>
              <a:t>Supported formats:</a:t>
            </a:r>
          </a:p>
          <a:p>
            <a:pPr lvl="1"/>
            <a:r>
              <a:rPr lang="en-US"/>
              <a:t>CSV, DOCX, IMAGE, MHTML, PDF, PPTX, XLSX, and XML</a:t>
            </a:r>
          </a:p>
          <a:p>
            <a:r>
              <a:rPr lang="en-US"/>
              <a:t>Parameter values can be passed</a:t>
            </a:r>
          </a:p>
          <a:p>
            <a:r>
              <a:rPr lang="en-US"/>
              <a:t>Row-level security is supported for Power BI datasets</a:t>
            </a:r>
          </a:p>
          <a:p>
            <a:endParaRPr lang="en-US"/>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597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2D6B1-AFB2-4DE2-AE01-D8AFE414D4CC}"/>
              </a:ext>
            </a:extLst>
          </p:cNvPr>
          <p:cNvSpPr>
            <a:spLocks noGrp="1"/>
          </p:cNvSpPr>
          <p:nvPr>
            <p:ph type="title"/>
          </p:nvPr>
        </p:nvSpPr>
        <p:spPr/>
        <p:txBody>
          <a:bodyPr/>
          <a:lstStyle/>
          <a:p>
            <a:r>
              <a:rPr lang="en-US"/>
              <a:t>Introducing Power BI</a:t>
            </a:r>
            <a:br>
              <a:rPr lang="en-US"/>
            </a:br>
            <a:endParaRPr lang="en-US"/>
          </a:p>
        </p:txBody>
      </p:sp>
      <p:sp>
        <p:nvSpPr>
          <p:cNvPr id="3" name="Text Placeholder 2">
            <a:extLst>
              <a:ext uri="{FF2B5EF4-FFF2-40B4-BE49-F238E27FC236}">
                <a16:creationId xmlns:a16="http://schemas.microsoft.com/office/drawing/2014/main" id="{50110FA7-C2EA-4ACE-B885-0C030C222490}"/>
              </a:ext>
            </a:extLst>
          </p:cNvPr>
          <p:cNvSpPr>
            <a:spLocks noGrp="1"/>
          </p:cNvSpPr>
          <p:nvPr>
            <p:ph type="body" sz="quarter" idx="10"/>
          </p:nvPr>
        </p:nvSpPr>
        <p:spPr/>
        <p:txBody>
          <a:bodyPr/>
          <a:lstStyle/>
          <a:p>
            <a:r>
              <a:rPr lang="en-US"/>
              <a:t>Product portfolio » Power BI Report Server</a:t>
            </a:r>
          </a:p>
        </p:txBody>
      </p:sp>
      <p:pic>
        <p:nvPicPr>
          <p:cNvPr id="6" name="Graphic 5">
            <a:extLst>
              <a:ext uri="{FF2B5EF4-FFF2-40B4-BE49-F238E27FC236}">
                <a16:creationId xmlns:a16="http://schemas.microsoft.com/office/drawing/2014/main" id="{CAFB1098-E720-4096-A337-C934C9ABA52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2068513"/>
            <a:ext cx="914400" cy="914400"/>
          </a:xfrm>
          <a:prstGeom prst="rect">
            <a:avLst/>
          </a:prstGeom>
        </p:spPr>
      </p:pic>
      <p:sp>
        <p:nvSpPr>
          <p:cNvPr id="5" name="Content Placeholder 4">
            <a:extLst>
              <a:ext uri="{FF2B5EF4-FFF2-40B4-BE49-F238E27FC236}">
                <a16:creationId xmlns:a16="http://schemas.microsoft.com/office/drawing/2014/main" id="{34511B8E-E4F5-4F3A-A351-AA73D193E104}"/>
              </a:ext>
            </a:extLst>
          </p:cNvPr>
          <p:cNvSpPr>
            <a:spLocks noGrp="1"/>
          </p:cNvSpPr>
          <p:nvPr>
            <p:ph idx="1"/>
          </p:nvPr>
        </p:nvSpPr>
        <p:spPr>
          <a:xfrm>
            <a:off x="1371601" y="2070000"/>
            <a:ext cx="10583332" cy="4788000"/>
          </a:xfrm>
        </p:spPr>
        <p:txBody>
          <a:bodyPr/>
          <a:lstStyle/>
          <a:p>
            <a:r>
              <a:rPr lang="en-US"/>
              <a:t>Do not confuse paginated reports with </a:t>
            </a:r>
            <a:r>
              <a:rPr lang="en-US" b="1"/>
              <a:t>Power BI Report Server</a:t>
            </a:r>
          </a:p>
          <a:p>
            <a:pPr lvl="1"/>
            <a:r>
              <a:rPr lang="en-US"/>
              <a:t>This product is for on-premises scenarios</a:t>
            </a:r>
          </a:p>
          <a:p>
            <a:endParaRPr lang="en-US"/>
          </a:p>
          <a:p>
            <a:endParaRPr lang="en-US"/>
          </a:p>
        </p:txBody>
      </p:sp>
      <p:sp>
        <p:nvSpPr>
          <p:cNvPr id="7" name="TextBox 6">
            <a:extLst>
              <a:ext uri="{FF2B5EF4-FFF2-40B4-BE49-F238E27FC236}">
                <a16:creationId xmlns:a16="http://schemas.microsoft.com/office/drawing/2014/main" id="{1F624C46-308B-4E56-8AE5-AADCF87F9734}"/>
              </a:ext>
            </a:extLst>
          </p:cNvPr>
          <p:cNvSpPr txBox="1"/>
          <p:nvPr/>
        </p:nvSpPr>
        <p:spPr>
          <a:xfrm>
            <a:off x="1631539" y="3156617"/>
            <a:ext cx="5666728"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This course does not cover Power BI Report Server</a:t>
            </a:r>
          </a:p>
        </p:txBody>
      </p:sp>
      <p:sp>
        <p:nvSpPr>
          <p:cNvPr id="8" name="TextBox 7">
            <a:extLst>
              <a:ext uri="{FF2B5EF4-FFF2-40B4-BE49-F238E27FC236}">
                <a16:creationId xmlns:a16="http://schemas.microsoft.com/office/drawing/2014/main" id="{EE2DD8A0-F000-4976-A068-3F7EE63DD4E2}"/>
              </a:ext>
            </a:extLst>
          </p:cNvPr>
          <p:cNvSpPr txBox="1"/>
          <p:nvPr/>
        </p:nvSpPr>
        <p:spPr>
          <a:xfrm>
            <a:off x="1631538" y="3878999"/>
            <a:ext cx="5666729"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Note: Reports can be migrated from SQL Server Reporting Services (SSRS) or Power BI Report Server</a:t>
            </a:r>
          </a:p>
        </p:txBody>
      </p:sp>
      <p:sp>
        <p:nvSpPr>
          <p:cNvPr id="4" name="Footer Placeholder 3">
            <a:extLst>
              <a:ext uri="{FF2B5EF4-FFF2-40B4-BE49-F238E27FC236}">
                <a16:creationId xmlns:a16="http://schemas.microsoft.com/office/drawing/2014/main" id="{1B0C15A0-38DC-49A9-8779-15F0C96EA596}"/>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99160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en-US"/>
              <a:t>Exporting reports</a:t>
            </a:r>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en-AU"/>
              <a:t>Power Automate</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200" y="2070000"/>
            <a:ext cx="5061098" cy="4788000"/>
          </a:xfrm>
        </p:spPr>
        <p:txBody>
          <a:bodyPr/>
          <a:lstStyle/>
          <a:p>
            <a:r>
              <a:rPr lang="en-US"/>
              <a:t>Use the Power BI connector in Power Automate to export paginated reports in Power Automate workflows</a:t>
            </a:r>
          </a:p>
          <a:p>
            <a:pPr lvl="1"/>
            <a:r>
              <a:rPr lang="en-US"/>
              <a:t>No code required! </a:t>
            </a:r>
            <a:r>
              <a:rPr lang="en-US">
                <a:sym typeface="Wingdings" panose="05000000000000000000" pitchFamily="2" charset="2"/>
              </a:rPr>
              <a:t></a:t>
            </a:r>
            <a:endParaRPr lang="en-US"/>
          </a:p>
          <a:p>
            <a:endParaRPr lang="en-US"/>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p:txBody>
          <a:bodyPr/>
          <a:lstStyle/>
          <a:p>
            <a:r>
              <a:rPr lang="en-AU"/>
              <a:t>© 2022 Microsoft. All rights reserved. </a:t>
            </a:r>
          </a:p>
        </p:txBody>
      </p:sp>
      <p:pic>
        <p:nvPicPr>
          <p:cNvPr id="7" name="Picture 7" descr="Graphical user interface, text, application, email&#10;&#10;Description automatically generated">
            <a:extLst>
              <a:ext uri="{FF2B5EF4-FFF2-40B4-BE49-F238E27FC236}">
                <a16:creationId xmlns:a16="http://schemas.microsoft.com/office/drawing/2014/main" id="{A086B910-954B-DC60-C397-FC80AE21B97D}"/>
              </a:ext>
            </a:extLst>
          </p:cNvPr>
          <p:cNvPicPr>
            <a:picLocks noChangeAspect="1"/>
          </p:cNvPicPr>
          <p:nvPr/>
        </p:nvPicPr>
        <p:blipFill>
          <a:blip r:embed="rId3"/>
          <a:stretch>
            <a:fillRect/>
          </a:stretch>
        </p:blipFill>
        <p:spPr>
          <a:xfrm>
            <a:off x="6159796" y="1949370"/>
            <a:ext cx="5401339" cy="3083307"/>
          </a:xfrm>
          <a:prstGeom prst="rect">
            <a:avLst/>
          </a:prstGeom>
        </p:spPr>
      </p:pic>
    </p:spTree>
    <p:extLst>
      <p:ext uri="{BB962C8B-B14F-4D97-AF65-F5344CB8AC3E}">
        <p14:creationId xmlns:p14="http://schemas.microsoft.com/office/powerpoint/2010/main" val="70726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7D3D-7CA6-432C-8723-7863C2C4766A}"/>
              </a:ext>
            </a:extLst>
          </p:cNvPr>
          <p:cNvSpPr>
            <a:spLocks noGrp="1"/>
          </p:cNvSpPr>
          <p:nvPr>
            <p:ph type="title"/>
          </p:nvPr>
        </p:nvSpPr>
        <p:spPr/>
        <p:txBody>
          <a:bodyPr/>
          <a:lstStyle/>
          <a:p>
            <a:r>
              <a:rPr lang="en-US"/>
              <a:t>When to use paginated reports</a:t>
            </a:r>
          </a:p>
        </p:txBody>
      </p:sp>
      <p:sp>
        <p:nvSpPr>
          <p:cNvPr id="3" name="Text Placeholder 2" hidden="1">
            <a:extLst>
              <a:ext uri="{FF2B5EF4-FFF2-40B4-BE49-F238E27FC236}">
                <a16:creationId xmlns:a16="http://schemas.microsoft.com/office/drawing/2014/main" id="{40E71430-0E87-47D0-81AF-BCC499100CC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08A1E8A8-F541-43B8-8BE7-96A6C5E13DB8}"/>
              </a:ext>
            </a:extLst>
          </p:cNvPr>
          <p:cNvSpPr>
            <a:spLocks noGrp="1"/>
          </p:cNvSpPr>
          <p:nvPr>
            <p:ph idx="1"/>
          </p:nvPr>
        </p:nvSpPr>
        <p:spPr/>
        <p:txBody>
          <a:bodyPr/>
          <a:lstStyle/>
          <a:p>
            <a:r>
              <a:rPr lang="en-US"/>
              <a:t>Consider using a Power BI paginated report when:</a:t>
            </a:r>
          </a:p>
          <a:p>
            <a:pPr lvl="1"/>
            <a:r>
              <a:rPr lang="en-US"/>
              <a:t>It must be printed, or output as a PDF document</a:t>
            </a:r>
          </a:p>
          <a:p>
            <a:pPr lvl="1"/>
            <a:r>
              <a:rPr lang="en-US"/>
              <a:t>It must be output using specific formats like Excel, Word, PowerPoint, or data formats like CSV and XML</a:t>
            </a:r>
          </a:p>
          <a:p>
            <a:pPr lvl="1"/>
            <a:r>
              <a:rPr lang="en-US"/>
              <a:t>Data grid layouts could expand and overflow</a:t>
            </a:r>
          </a:p>
          <a:p>
            <a:pPr lvl="1"/>
            <a:r>
              <a:rPr lang="en-US"/>
              <a:t>The reports already exists (in SSRS)—just migrate it</a:t>
            </a:r>
          </a:p>
          <a:p>
            <a:pPr lvl="1"/>
            <a:r>
              <a:rPr lang="en-US"/>
              <a:t>Power BI paginated features and capabilities work in your favor…</a:t>
            </a:r>
          </a:p>
          <a:p>
            <a:endParaRPr lang="en-US"/>
          </a:p>
        </p:txBody>
      </p:sp>
      <p:sp>
        <p:nvSpPr>
          <p:cNvPr id="5" name="Footer Placeholder 4">
            <a:extLst>
              <a:ext uri="{FF2B5EF4-FFF2-40B4-BE49-F238E27FC236}">
                <a16:creationId xmlns:a16="http://schemas.microsoft.com/office/drawing/2014/main" id="{4B4EF440-8F98-4A98-9E56-F48BA3D94CC4}"/>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89954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7D3D-7CA6-432C-8723-7863C2C4766A}"/>
              </a:ext>
            </a:extLst>
          </p:cNvPr>
          <p:cNvSpPr>
            <a:spLocks noGrp="1"/>
          </p:cNvSpPr>
          <p:nvPr>
            <p:ph type="title"/>
          </p:nvPr>
        </p:nvSpPr>
        <p:spPr/>
        <p:txBody>
          <a:bodyPr/>
          <a:lstStyle/>
          <a:p>
            <a:r>
              <a:rPr lang="en-US"/>
              <a:t>When to use paginated reports</a:t>
            </a:r>
          </a:p>
        </p:txBody>
      </p:sp>
      <p:sp>
        <p:nvSpPr>
          <p:cNvPr id="3" name="Text Placeholder 2">
            <a:extLst>
              <a:ext uri="{FF2B5EF4-FFF2-40B4-BE49-F238E27FC236}">
                <a16:creationId xmlns:a16="http://schemas.microsoft.com/office/drawing/2014/main" id="{40E71430-0E87-47D0-81AF-BCC499100CC4}"/>
              </a:ext>
            </a:extLst>
          </p:cNvPr>
          <p:cNvSpPr>
            <a:spLocks noGrp="1"/>
          </p:cNvSpPr>
          <p:nvPr>
            <p:ph type="body" sz="quarter" idx="10"/>
          </p:nvPr>
        </p:nvSpPr>
        <p:spPr/>
        <p:txBody>
          <a:bodyPr/>
          <a:lstStyle/>
          <a:p>
            <a:r>
              <a:rPr lang="en-US"/>
              <a:t>20 compelling reasons</a:t>
            </a:r>
          </a:p>
        </p:txBody>
      </p:sp>
      <p:sp>
        <p:nvSpPr>
          <p:cNvPr id="4" name="Content Placeholder 3">
            <a:extLst>
              <a:ext uri="{FF2B5EF4-FFF2-40B4-BE49-F238E27FC236}">
                <a16:creationId xmlns:a16="http://schemas.microsoft.com/office/drawing/2014/main" id="{08A1E8A8-F541-43B8-8BE7-96A6C5E13DB8}"/>
              </a:ext>
            </a:extLst>
          </p:cNvPr>
          <p:cNvSpPr>
            <a:spLocks noGrp="1"/>
          </p:cNvSpPr>
          <p:nvPr>
            <p:ph idx="1"/>
          </p:nvPr>
        </p:nvSpPr>
        <p:spPr/>
        <p:txBody>
          <a:bodyPr numCol="2"/>
          <a:lstStyle/>
          <a:p>
            <a:r>
              <a:rPr lang="en-US" sz="2400"/>
              <a:t>Print-ready</a:t>
            </a:r>
          </a:p>
          <a:p>
            <a:r>
              <a:rPr lang="en-US" sz="2400"/>
              <a:t>Choice of render formats</a:t>
            </a:r>
          </a:p>
          <a:p>
            <a:r>
              <a:rPr lang="en-US" sz="2400"/>
              <a:t>Precision layout</a:t>
            </a:r>
          </a:p>
          <a:p>
            <a:r>
              <a:rPr lang="en-US" sz="2400"/>
              <a:t>Dynamic layout</a:t>
            </a:r>
          </a:p>
          <a:p>
            <a:r>
              <a:rPr lang="en-US" sz="2400"/>
              <a:t>Render-specific layout</a:t>
            </a:r>
          </a:p>
          <a:p>
            <a:r>
              <a:rPr lang="en-US" sz="2400"/>
              <a:t>Per-user layout</a:t>
            </a:r>
          </a:p>
          <a:p>
            <a:r>
              <a:rPr lang="en-US" sz="2400"/>
              <a:t>Native queries</a:t>
            </a:r>
          </a:p>
          <a:p>
            <a:r>
              <a:rPr lang="en-US" sz="2400"/>
              <a:t>Graphic query designers</a:t>
            </a:r>
          </a:p>
          <a:p>
            <a:r>
              <a:rPr lang="en-US" sz="2400"/>
              <a:t>Static datasets</a:t>
            </a:r>
          </a:p>
          <a:p>
            <a:r>
              <a:rPr lang="en-US" sz="2400"/>
              <a:t>Data integration</a:t>
            </a:r>
          </a:p>
          <a:p>
            <a:r>
              <a:rPr lang="en-US" sz="2400"/>
              <a:t>Parameterization</a:t>
            </a:r>
          </a:p>
          <a:p>
            <a:r>
              <a:rPr lang="en-US" sz="2400"/>
              <a:t>Image data</a:t>
            </a:r>
          </a:p>
          <a:p>
            <a:r>
              <a:rPr lang="en-US" sz="2400"/>
              <a:t>Custom code</a:t>
            </a:r>
          </a:p>
          <a:p>
            <a:r>
              <a:rPr lang="en-US" sz="2400"/>
              <a:t>Flexible grid layouts</a:t>
            </a:r>
          </a:p>
          <a:p>
            <a:r>
              <a:rPr lang="en-US" sz="2400"/>
              <a:t>Spatial data types</a:t>
            </a:r>
          </a:p>
          <a:p>
            <a:r>
              <a:rPr lang="en-US" sz="2400"/>
              <a:t>Modern gauges</a:t>
            </a:r>
          </a:p>
          <a:p>
            <a:r>
              <a:rPr lang="en-US" sz="2400"/>
              <a:t>HTML rendering of text</a:t>
            </a:r>
          </a:p>
          <a:p>
            <a:r>
              <a:rPr lang="en-US" sz="2400"/>
              <a:t>Mail merge reports</a:t>
            </a:r>
          </a:p>
          <a:p>
            <a:r>
              <a:rPr lang="en-US" sz="2400"/>
              <a:t>Interactivity features</a:t>
            </a:r>
          </a:p>
          <a:p>
            <a:r>
              <a:rPr lang="en-US" sz="2400"/>
              <a:t>Subscriptions</a:t>
            </a:r>
          </a:p>
        </p:txBody>
      </p:sp>
      <p:sp>
        <p:nvSpPr>
          <p:cNvPr id="5" name="Footer Placeholder 4">
            <a:extLst>
              <a:ext uri="{FF2B5EF4-FFF2-40B4-BE49-F238E27FC236}">
                <a16:creationId xmlns:a16="http://schemas.microsoft.com/office/drawing/2014/main" id="{4B4EF440-8F98-4A98-9E56-F48BA3D94CC4}"/>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850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6A74-66E2-4106-A211-D52180007AFB}"/>
              </a:ext>
            </a:extLst>
          </p:cNvPr>
          <p:cNvSpPr>
            <a:spLocks noGrp="1"/>
          </p:cNvSpPr>
          <p:nvPr>
            <p:ph type="title"/>
          </p:nvPr>
        </p:nvSpPr>
        <p:spPr/>
        <p:txBody>
          <a:bodyPr/>
          <a:lstStyle/>
          <a:p>
            <a:r>
              <a:rPr lang="en-US"/>
              <a:t>Migrate SSRS reports</a:t>
            </a:r>
          </a:p>
        </p:txBody>
      </p:sp>
      <p:sp>
        <p:nvSpPr>
          <p:cNvPr id="3" name="Text Placeholder 2" hidden="1">
            <a:extLst>
              <a:ext uri="{FF2B5EF4-FFF2-40B4-BE49-F238E27FC236}">
                <a16:creationId xmlns:a16="http://schemas.microsoft.com/office/drawing/2014/main" id="{A2010516-D882-4472-8C48-4C680C5655FC}"/>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B087FCCB-EDFB-4B32-BA91-9F79EDF09069}"/>
              </a:ext>
            </a:extLst>
          </p:cNvPr>
          <p:cNvSpPr>
            <a:spLocks noGrp="1"/>
          </p:cNvSpPr>
          <p:nvPr>
            <p:ph idx="1"/>
          </p:nvPr>
        </p:nvSpPr>
        <p:spPr/>
        <p:txBody>
          <a:bodyPr/>
          <a:lstStyle/>
          <a:p>
            <a:r>
              <a:rPr lang="en-US"/>
              <a:t>It is possible to migrate SSRS reports to Power BI</a:t>
            </a:r>
          </a:p>
          <a:p>
            <a:pPr lvl="1"/>
            <a:r>
              <a:rPr lang="en-US"/>
              <a:t>It is not possible to migrate KPIs or mobile reports</a:t>
            </a:r>
          </a:p>
          <a:p>
            <a:r>
              <a:rPr lang="en-US"/>
              <a:t>You can use the unsupported </a:t>
            </a:r>
            <a:r>
              <a:rPr lang="en-US">
                <a:hlinkClick r:id="rId2"/>
              </a:rPr>
              <a:t>RDL Migration Tool</a:t>
            </a:r>
            <a:endParaRPr lang="en-US"/>
          </a:p>
          <a:p>
            <a:pPr lvl="1"/>
            <a:r>
              <a:rPr lang="en-US"/>
              <a:t>Checks for unsupported features</a:t>
            </a:r>
          </a:p>
          <a:p>
            <a:pPr lvl="2"/>
            <a:r>
              <a:rPr lang="en-US"/>
              <a:t>Shared data sources, shared datasets, report drillthrough, and report parts</a:t>
            </a:r>
          </a:p>
          <a:p>
            <a:pPr lvl="1"/>
            <a:r>
              <a:rPr lang="en-US"/>
              <a:t>Converts shared data sources and datasets</a:t>
            </a:r>
          </a:p>
          <a:p>
            <a:pPr lvl="1"/>
            <a:r>
              <a:rPr lang="en-US"/>
              <a:t>Publishes reports (that pass checks)</a:t>
            </a:r>
          </a:p>
          <a:p>
            <a:r>
              <a:rPr lang="en-US"/>
              <a:t>Or, you can open RDL files in Paginated Report Builder to adjust and publish</a:t>
            </a:r>
          </a:p>
          <a:p>
            <a:endParaRPr lang="en-US"/>
          </a:p>
          <a:p>
            <a:endParaRPr lang="en-US"/>
          </a:p>
        </p:txBody>
      </p:sp>
      <p:sp>
        <p:nvSpPr>
          <p:cNvPr id="5" name="Footer Placeholder 4">
            <a:extLst>
              <a:ext uri="{FF2B5EF4-FFF2-40B4-BE49-F238E27FC236}">
                <a16:creationId xmlns:a16="http://schemas.microsoft.com/office/drawing/2014/main" id="{3879DFD6-B9E6-453D-B109-D82E70BA0174}"/>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8621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en-US"/>
              <a:t>Lab 07A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en-US"/>
              <a:t>10 minutes</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en-US" sz="4400"/>
              <a:t>Use the Paginated Report Visual</a:t>
            </a:r>
          </a:p>
          <a:p>
            <a:pPr marL="0" indent="0">
              <a:buNone/>
            </a:pPr>
            <a:r>
              <a:rPr lang="en-US"/>
              <a:t>Lab document available at &lt;CourseFolder&gt;\PowerBIPRIAD\Lab07A</a:t>
            </a:r>
          </a:p>
          <a:p>
            <a:endParaRPr lang="en-US"/>
          </a:p>
          <a:p>
            <a:pPr marL="358775" indent="-358775">
              <a:buFont typeface="+mj-lt"/>
              <a:buAutoNum type="arabicPeriod"/>
            </a:pPr>
            <a:r>
              <a:rPr lang="en-US" sz="2000"/>
              <a:t>Use the Paginated Report visual</a:t>
            </a:r>
          </a:p>
          <a:p>
            <a:endParaRPr lang="en-US"/>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46159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93E889-405D-47D7-AB10-60D354CDE048}"/>
              </a:ext>
            </a:extLst>
          </p:cNvPr>
          <p:cNvSpPr>
            <a:spLocks noGrp="1"/>
          </p:cNvSpPr>
          <p:nvPr>
            <p:ph type="title"/>
          </p:nvPr>
        </p:nvSpPr>
        <p:spPr/>
        <p:txBody>
          <a:bodyPr/>
          <a:lstStyle/>
          <a:p>
            <a:r>
              <a:rPr lang="en-US"/>
              <a:t>Resources</a:t>
            </a:r>
          </a:p>
        </p:txBody>
      </p:sp>
      <p:sp>
        <p:nvSpPr>
          <p:cNvPr id="8" name="Text Placeholder 7" hidden="1">
            <a:extLst>
              <a:ext uri="{FF2B5EF4-FFF2-40B4-BE49-F238E27FC236}">
                <a16:creationId xmlns:a16="http://schemas.microsoft.com/office/drawing/2014/main" id="{21EF9B0A-C519-4741-BBFD-AEB886238A2C}"/>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6FE8104F-F222-46E5-BE9F-F3F4A7B70193}"/>
              </a:ext>
            </a:extLst>
          </p:cNvPr>
          <p:cNvSpPr>
            <a:spLocks noGrp="1"/>
          </p:cNvSpPr>
          <p:nvPr>
            <p:ph idx="1"/>
          </p:nvPr>
        </p:nvSpPr>
        <p:spPr/>
        <p:txBody>
          <a:bodyPr/>
          <a:lstStyle/>
          <a:p>
            <a:r>
              <a:rPr lang="en-US"/>
              <a:t>Publish a paginated report to the Power BI service</a:t>
            </a:r>
          </a:p>
          <a:p>
            <a:pPr lvl="1"/>
            <a:r>
              <a:rPr lang="en-US">
                <a:hlinkClick r:id="rId3"/>
              </a:rPr>
              <a:t>https://docs.microsoft.com/power-bi/paginated-reports-save-to-power-bi-service</a:t>
            </a:r>
            <a:endParaRPr lang="en-US"/>
          </a:p>
          <a:p>
            <a:r>
              <a:rPr lang="en-US"/>
              <a:t>URL parameters in paginated reports in Power BI</a:t>
            </a:r>
          </a:p>
          <a:p>
            <a:pPr lvl="1"/>
            <a:r>
              <a:rPr lang="en-US">
                <a:hlinkClick r:id="rId4"/>
              </a:rPr>
              <a:t>https://docs.microsoft.com/power-bi/report-builder-url-parameters</a:t>
            </a:r>
            <a:endParaRPr lang="en-US"/>
          </a:p>
          <a:p>
            <a:r>
              <a:rPr lang="en-US"/>
              <a:t>Pass a report parameter in a URL for a paginated report in Power BI</a:t>
            </a:r>
          </a:p>
          <a:p>
            <a:pPr lvl="1"/>
            <a:r>
              <a:rPr lang="en-US">
                <a:hlinkClick r:id="rId5"/>
              </a:rPr>
              <a:t>https://docs.microsoft.com/power-bi/report-builder-url-pass-parameters</a:t>
            </a:r>
            <a:endParaRPr lang="en-US"/>
          </a:p>
          <a:p>
            <a:r>
              <a:rPr lang="en-US"/>
              <a:t>Create and use the paginated report visual</a:t>
            </a:r>
          </a:p>
          <a:p>
            <a:pPr lvl="1"/>
            <a:r>
              <a:rPr lang="en-US">
                <a:hlinkClick r:id="rId6"/>
              </a:rPr>
              <a:t>https://docs.microsoft.com/power-bi/visuals/paginated-report-visual</a:t>
            </a:r>
            <a:endParaRPr lang="en-US"/>
          </a:p>
          <a:p>
            <a:r>
              <a:rPr lang="en-US"/>
              <a:t>Report design tips in Power BI Report Builder</a:t>
            </a:r>
          </a:p>
          <a:p>
            <a:pPr lvl="1"/>
            <a:r>
              <a:rPr lang="en-US">
                <a:hlinkClick r:id="rId7"/>
              </a:rPr>
              <a:t>https://docs.microsoft.com/power-bi/report-builder-design-tips</a:t>
            </a:r>
            <a:endParaRPr lang="en-US"/>
          </a:p>
          <a:p>
            <a:endParaRPr lang="en-US"/>
          </a:p>
        </p:txBody>
      </p:sp>
      <p:sp>
        <p:nvSpPr>
          <p:cNvPr id="5" name="Footer Placeholder 4">
            <a:extLst>
              <a:ext uri="{FF2B5EF4-FFF2-40B4-BE49-F238E27FC236}">
                <a16:creationId xmlns:a16="http://schemas.microsoft.com/office/drawing/2014/main" id="{360AF7E9-7157-47EB-AA16-D78A5463F15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73899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93E889-405D-47D7-AB10-60D354CDE048}"/>
              </a:ext>
            </a:extLst>
          </p:cNvPr>
          <p:cNvSpPr>
            <a:spLocks noGrp="1"/>
          </p:cNvSpPr>
          <p:nvPr>
            <p:ph type="title"/>
          </p:nvPr>
        </p:nvSpPr>
        <p:spPr/>
        <p:txBody>
          <a:bodyPr/>
          <a:lstStyle/>
          <a:p>
            <a:r>
              <a:rPr lang="en-US"/>
              <a:t>Resources</a:t>
            </a:r>
          </a:p>
        </p:txBody>
      </p:sp>
      <p:sp>
        <p:nvSpPr>
          <p:cNvPr id="8" name="Text Placeholder 7">
            <a:extLst>
              <a:ext uri="{FF2B5EF4-FFF2-40B4-BE49-F238E27FC236}">
                <a16:creationId xmlns:a16="http://schemas.microsoft.com/office/drawing/2014/main" id="{21EF9B0A-C519-4741-BBFD-AEB886238A2C}"/>
              </a:ext>
            </a:extLst>
          </p:cNvPr>
          <p:cNvSpPr>
            <a:spLocks noGrp="1"/>
          </p:cNvSpPr>
          <p:nvPr>
            <p:ph type="body" sz="quarter" idx="10"/>
          </p:nvPr>
        </p:nvSpPr>
        <p:spPr/>
        <p:txBody>
          <a:bodyPr/>
          <a:lstStyle/>
          <a:p>
            <a:r>
              <a:rPr lang="en-US"/>
              <a:t>SSRS migration</a:t>
            </a:r>
          </a:p>
        </p:txBody>
      </p:sp>
      <p:sp>
        <p:nvSpPr>
          <p:cNvPr id="7" name="Content Placeholder 6">
            <a:extLst>
              <a:ext uri="{FF2B5EF4-FFF2-40B4-BE49-F238E27FC236}">
                <a16:creationId xmlns:a16="http://schemas.microsoft.com/office/drawing/2014/main" id="{6FE8104F-F222-46E5-BE9F-F3F4A7B70193}"/>
              </a:ext>
            </a:extLst>
          </p:cNvPr>
          <p:cNvSpPr>
            <a:spLocks noGrp="1"/>
          </p:cNvSpPr>
          <p:nvPr>
            <p:ph idx="1"/>
          </p:nvPr>
        </p:nvSpPr>
        <p:spPr/>
        <p:txBody>
          <a:bodyPr/>
          <a:lstStyle/>
          <a:p>
            <a:r>
              <a:rPr lang="en-US"/>
              <a:t>Export report to PDF, PPTX, and PNG files using Power BI REST API</a:t>
            </a:r>
          </a:p>
          <a:p>
            <a:pPr lvl="1"/>
            <a:r>
              <a:rPr lang="en-US">
                <a:hlinkClick r:id="rId2"/>
              </a:rPr>
              <a:t>https://powerbi.microsoft.com/blog/export-report-to-pdf-pptx-and-png-files-using-power-bi-rest-api/</a:t>
            </a:r>
            <a:endParaRPr lang="en-US"/>
          </a:p>
          <a:p>
            <a:r>
              <a:rPr lang="en-US"/>
              <a:t>Power Automate actions for exporting Power BI and paginated reports</a:t>
            </a:r>
          </a:p>
          <a:p>
            <a:pPr lvl="1"/>
            <a:r>
              <a:rPr lang="en-US">
                <a:hlinkClick r:id="rId3"/>
              </a:rPr>
              <a:t>https://powerbi.microsoft.com/blog/power-automate-actions-for-exporting-power-bi-and-paginated-reports-now-available/</a:t>
            </a:r>
            <a:endParaRPr lang="en-US"/>
          </a:p>
          <a:p>
            <a:r>
              <a:rPr lang="en-US"/>
              <a:t>When to use paginated reports in Power BI</a:t>
            </a:r>
          </a:p>
          <a:p>
            <a:pPr lvl="1"/>
            <a:r>
              <a:rPr lang="en-US">
                <a:hlinkClick r:id="rId4"/>
              </a:rPr>
              <a:t>https://docs.microsoft.com/power-bi/guidance/report-paginated-or-power-bi</a:t>
            </a:r>
            <a:endParaRPr lang="en-US"/>
          </a:p>
          <a:p>
            <a:r>
              <a:rPr lang="en-US"/>
              <a:t>Migrate SQL Server Reporting Services reports to Power BI</a:t>
            </a:r>
          </a:p>
          <a:p>
            <a:pPr lvl="1"/>
            <a:r>
              <a:rPr lang="en-US">
                <a:hlinkClick r:id="rId5"/>
              </a:rPr>
              <a:t>https://docs.microsoft.com/power-bi/guidance/migrate-ssrs-reports-to-power-bi</a:t>
            </a:r>
            <a:endParaRPr lang="en-US"/>
          </a:p>
          <a:p>
            <a:r>
              <a:rPr lang="en-US"/>
              <a:t>RDL migration tool</a:t>
            </a:r>
          </a:p>
          <a:p>
            <a:pPr lvl="1"/>
            <a:r>
              <a:rPr lang="en-US">
                <a:hlinkClick r:id="rId6"/>
              </a:rPr>
              <a:t>https://github.com/microsoft/RdlMigration</a:t>
            </a:r>
            <a:endParaRPr lang="en-US"/>
          </a:p>
          <a:p>
            <a:endParaRPr lang="en-US"/>
          </a:p>
        </p:txBody>
      </p:sp>
      <p:sp>
        <p:nvSpPr>
          <p:cNvPr id="5" name="Footer Placeholder 4">
            <a:extLst>
              <a:ext uri="{FF2B5EF4-FFF2-40B4-BE49-F238E27FC236}">
                <a16:creationId xmlns:a16="http://schemas.microsoft.com/office/drawing/2014/main" id="{360AF7E9-7157-47EB-AA16-D78A5463F15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00597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EC56-06F6-457A-B573-6F7C480A50A0}"/>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3F7DABE5-7B79-4E6F-B7C1-4B5F807F26DB}"/>
              </a:ext>
            </a:extLst>
          </p:cNvPr>
          <p:cNvSpPr>
            <a:spLocks noGrp="1"/>
          </p:cNvSpPr>
          <p:nvPr>
            <p:ph type="body" sz="quarter" idx="10"/>
          </p:nvPr>
        </p:nvSpPr>
        <p:spPr/>
        <p:txBody>
          <a:bodyPr/>
          <a:lstStyle/>
          <a:p>
            <a:r>
              <a:rPr lang="en-US"/>
              <a:t>Power BI Developer in a Day online course</a:t>
            </a:r>
          </a:p>
        </p:txBody>
      </p:sp>
      <p:sp>
        <p:nvSpPr>
          <p:cNvPr id="6" name="Content Placeholder 5">
            <a:extLst>
              <a:ext uri="{FF2B5EF4-FFF2-40B4-BE49-F238E27FC236}">
                <a16:creationId xmlns:a16="http://schemas.microsoft.com/office/drawing/2014/main" id="{266974A9-F0B9-4A88-A91C-B2F693760298}"/>
              </a:ext>
            </a:extLst>
          </p:cNvPr>
          <p:cNvSpPr>
            <a:spLocks noGrp="1"/>
          </p:cNvSpPr>
          <p:nvPr>
            <p:ph idx="1"/>
          </p:nvPr>
        </p:nvSpPr>
        <p:spPr/>
        <p:txBody>
          <a:bodyPr vert="horz" lIns="91440" tIns="45720" rIns="91440" bIns="45720" rtlCol="0" anchor="t">
            <a:noAutofit/>
          </a:bodyPr>
          <a:lstStyle/>
          <a:p>
            <a:r>
              <a:rPr lang="en-US" dirty="0"/>
              <a:t>To learn how to embed Power BI content in apps (including paginated reports), check out all 20 videos, including bonus content</a:t>
            </a:r>
          </a:p>
          <a:p>
            <a:r>
              <a:rPr lang="en-US" dirty="0">
                <a:hlinkClick r:id="rId2"/>
              </a:rPr>
              <a:t>https://aka.ms/deviad-online-course</a:t>
            </a:r>
          </a:p>
          <a:p>
            <a:endParaRPr lang="en-US"/>
          </a:p>
          <a:p>
            <a:endParaRPr lang="en-US"/>
          </a:p>
          <a:p>
            <a:endParaRPr lang="en-US"/>
          </a:p>
          <a:p>
            <a:endParaRPr lang="en-US"/>
          </a:p>
        </p:txBody>
      </p:sp>
      <p:pic>
        <p:nvPicPr>
          <p:cNvPr id="4" name="Picture 3">
            <a:extLst>
              <a:ext uri="{FF2B5EF4-FFF2-40B4-BE49-F238E27FC236}">
                <a16:creationId xmlns:a16="http://schemas.microsoft.com/office/drawing/2014/main" id="{0064E642-C4D5-40D9-96CF-EE269A81E9A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0973" y="3585028"/>
            <a:ext cx="11201827" cy="6217406"/>
          </a:xfrm>
          <a:prstGeom prst="rect">
            <a:avLst/>
          </a:prstGeom>
        </p:spPr>
      </p:pic>
      <p:sp>
        <p:nvSpPr>
          <p:cNvPr id="5" name="Footer Placeholder 4">
            <a:extLst>
              <a:ext uri="{FF2B5EF4-FFF2-40B4-BE49-F238E27FC236}">
                <a16:creationId xmlns:a16="http://schemas.microsoft.com/office/drawing/2014/main" id="{71204A5C-ECC8-4BFD-985D-1C577D37A8F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54717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en-US"/>
              <a:t>Questions?</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20376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E05247-BAA2-40CD-9D0C-4D99A6492FD9}"/>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378160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en-US"/>
              <a:t>Power BI reporting</a:t>
            </a:r>
          </a:p>
        </p:txBody>
      </p:sp>
      <p:sp>
        <p:nvSpPr>
          <p:cNvPr id="9" name="Text Placeholder 8" hidden="1">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endParaRPr lang="en-US"/>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p:txBody>
          <a:bodyPr/>
          <a:lstStyle/>
          <a:p>
            <a:r>
              <a:rPr lang="en-US"/>
              <a:t>Power BI supports two different report types:</a:t>
            </a:r>
          </a:p>
          <a:p>
            <a:pPr lvl="1"/>
            <a:r>
              <a:rPr lang="en-US"/>
              <a:t>Power BI reports</a:t>
            </a:r>
          </a:p>
          <a:p>
            <a:pPr lvl="1"/>
            <a:r>
              <a:rPr lang="en-US"/>
              <a:t>Power BI paginated reports</a:t>
            </a:r>
          </a:p>
          <a:p>
            <a:endParaRPr lang="en-US"/>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49151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en-US"/>
              <a:t>Power BI reporting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r>
              <a:rPr lang="en-US"/>
              <a:t>Power BI reports</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p:txBody>
          <a:bodyPr/>
          <a:lstStyle/>
          <a:p>
            <a:r>
              <a:rPr lang="en-US" b="1"/>
              <a:t>Power BI reports </a:t>
            </a:r>
            <a:r>
              <a:rPr lang="en-US"/>
              <a:t>are optimized for exploration and interactivity</a:t>
            </a:r>
          </a:p>
          <a:p>
            <a:r>
              <a:rPr lang="en-US"/>
              <a:t>They present your data using a comprehensive range of ultra-modern visuals</a:t>
            </a:r>
          </a:p>
          <a:p>
            <a:r>
              <a:rPr lang="en-US"/>
              <a:t>They are:</a:t>
            </a:r>
          </a:p>
          <a:p>
            <a:pPr lvl="1"/>
            <a:r>
              <a:rPr lang="en-US"/>
              <a:t>Ideal for analytic reports, enabling your report users to explore data, and to discover relationships and patterns</a:t>
            </a:r>
          </a:p>
          <a:p>
            <a:pPr lvl="1"/>
            <a:r>
              <a:rPr lang="en-US"/>
              <a:t>Developed in the Power BI service, or Power BI Desktop</a:t>
            </a:r>
          </a:p>
          <a:p>
            <a:r>
              <a:rPr lang="en-US"/>
              <a:t>You can refer to these reports as </a:t>
            </a:r>
            <a:r>
              <a:rPr lang="en-US" i="1"/>
              <a:t>interactive analytic reports</a:t>
            </a:r>
          </a:p>
          <a:p>
            <a:endParaRPr lang="en-US"/>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42117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B73F-9144-4F87-ADDB-07DA60EEE357}"/>
              </a:ext>
            </a:extLst>
          </p:cNvPr>
          <p:cNvSpPr>
            <a:spLocks noGrp="1"/>
          </p:cNvSpPr>
          <p:nvPr>
            <p:ph type="title"/>
          </p:nvPr>
        </p:nvSpPr>
        <p:spPr/>
        <p:txBody>
          <a:bodyPr/>
          <a:lstStyle/>
          <a:p>
            <a:r>
              <a:rPr lang="en-US"/>
              <a:t>Power BI reporting</a:t>
            </a:r>
          </a:p>
        </p:txBody>
      </p:sp>
      <p:sp>
        <p:nvSpPr>
          <p:cNvPr id="6" name="Text Placeholder 5">
            <a:extLst>
              <a:ext uri="{FF2B5EF4-FFF2-40B4-BE49-F238E27FC236}">
                <a16:creationId xmlns:a16="http://schemas.microsoft.com/office/drawing/2014/main" id="{924A0F08-7932-4949-95F1-011F46EE61E6}"/>
              </a:ext>
            </a:extLst>
          </p:cNvPr>
          <p:cNvSpPr>
            <a:spLocks noGrp="1"/>
          </p:cNvSpPr>
          <p:nvPr>
            <p:ph type="body" sz="quarter" idx="10"/>
          </p:nvPr>
        </p:nvSpPr>
        <p:spPr/>
        <p:txBody>
          <a:bodyPr/>
          <a:lstStyle/>
          <a:p>
            <a:r>
              <a:rPr lang="en-US"/>
              <a:t>Power BI reports » Example</a:t>
            </a:r>
          </a:p>
        </p:txBody>
      </p:sp>
      <p:pic>
        <p:nvPicPr>
          <p:cNvPr id="7" name="Picture 6" descr="An example paginated report is displayed, comprising two pages.">
            <a:extLst>
              <a:ext uri="{FF2B5EF4-FFF2-40B4-BE49-F238E27FC236}">
                <a16:creationId xmlns:a16="http://schemas.microsoft.com/office/drawing/2014/main" id="{666EBCC2-5527-4740-BCA8-D0CE307A6B61}"/>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371061" y="2049134"/>
            <a:ext cx="8619460" cy="4497110"/>
          </a:xfrm>
          <a:prstGeom prst="rect">
            <a:avLst/>
          </a:prstGeom>
        </p:spPr>
      </p:pic>
      <p:grpSp>
        <p:nvGrpSpPr>
          <p:cNvPr id="14" name="Group 13">
            <a:extLst>
              <a:ext uri="{FF2B5EF4-FFF2-40B4-BE49-F238E27FC236}">
                <a16:creationId xmlns:a16="http://schemas.microsoft.com/office/drawing/2014/main" id="{C1C26AA8-4A1C-4ECC-92BF-800412E888ED}"/>
              </a:ext>
              <a:ext uri="{C183D7F6-B498-43B3-948B-1728B52AA6E4}">
                <adec:decorative xmlns:adec="http://schemas.microsoft.com/office/drawing/2017/decorative" val="1"/>
              </a:ext>
            </a:extLst>
          </p:cNvPr>
          <p:cNvGrpSpPr/>
          <p:nvPr/>
        </p:nvGrpSpPr>
        <p:grpSpPr>
          <a:xfrm>
            <a:off x="75216" y="2593106"/>
            <a:ext cx="2506129" cy="923330"/>
            <a:chOff x="529123" y="1915934"/>
            <a:chExt cx="2506129" cy="923330"/>
          </a:xfrm>
        </p:grpSpPr>
        <p:sp>
          <p:nvSpPr>
            <p:cNvPr id="15" name="Text Box 10">
              <a:extLst>
                <a:ext uri="{FF2B5EF4-FFF2-40B4-BE49-F238E27FC236}">
                  <a16:creationId xmlns:a16="http://schemas.microsoft.com/office/drawing/2014/main" id="{D2C4365E-3FF5-472A-9657-E18A7D12DF11}"/>
                </a:ext>
              </a:extLst>
            </p:cNvPr>
            <p:cNvSpPr txBox="1">
              <a:spLocks noChangeArrowheads="1"/>
            </p:cNvSpPr>
            <p:nvPr/>
          </p:nvSpPr>
          <p:spPr bwMode="auto">
            <a:xfrm>
              <a:off x="529123" y="1915934"/>
              <a:ext cx="1966129" cy="923330"/>
            </a:xfrm>
            <a:prstGeom prst="rect">
              <a:avLst/>
            </a:prstGeom>
            <a:noFill/>
            <a:ln w="9525">
              <a:noFill/>
              <a:miter lim="800000"/>
              <a:headEnd/>
              <a:tailEnd type="none" w="lg" len="lg"/>
            </a:ln>
          </p:spPr>
          <p:txBody>
            <a:bodyPr wrap="square">
              <a:spAutoFit/>
            </a:bodyPr>
            <a:lstStyle/>
            <a:p>
              <a:pPr algn="r" defTabSz="914363">
                <a:spcBef>
                  <a:spcPct val="50000"/>
                </a:spcBef>
              </a:pPr>
              <a:r>
                <a:rPr lang="en-US"/>
                <a:t>Can be multi-page, but fixed page size</a:t>
              </a:r>
            </a:p>
          </p:txBody>
        </p:sp>
        <p:cxnSp>
          <p:nvCxnSpPr>
            <p:cNvPr id="16" name="Straight Arrow Connector 15">
              <a:extLst>
                <a:ext uri="{FF2B5EF4-FFF2-40B4-BE49-F238E27FC236}">
                  <a16:creationId xmlns:a16="http://schemas.microsoft.com/office/drawing/2014/main" id="{CF2BE8A0-1C64-4E97-BAAD-9494369FC7F0}"/>
                </a:ext>
                <a:ext uri="{C183D7F6-B498-43B3-948B-1728B52AA6E4}">
                  <adec:decorative xmlns:adec="http://schemas.microsoft.com/office/drawing/2017/decorative" val="1"/>
                </a:ext>
              </a:extLst>
            </p:cNvPr>
            <p:cNvCxnSpPr>
              <a:cxnSpLocks/>
              <a:endCxn id="15" idx="3"/>
            </p:cNvCxnSpPr>
            <p:nvPr/>
          </p:nvCxnSpPr>
          <p:spPr>
            <a:xfrm flipH="1">
              <a:off x="2495252" y="2177544"/>
              <a:ext cx="540000" cy="200055"/>
            </a:xfrm>
            <a:prstGeom prst="straightConnector1">
              <a:avLst/>
            </a:prstGeom>
            <a:noFill/>
            <a:ln w="38100">
              <a:solidFill>
                <a:schemeClr val="accent6"/>
              </a:solidFill>
              <a:round/>
              <a:headEnd type="triangle" w="med" len="med"/>
              <a:tailEnd/>
            </a:ln>
          </p:spPr>
        </p:cxnSp>
      </p:grpSp>
      <p:sp>
        <p:nvSpPr>
          <p:cNvPr id="4" name="Footer Placeholder 3">
            <a:extLst>
              <a:ext uri="{FF2B5EF4-FFF2-40B4-BE49-F238E27FC236}">
                <a16:creationId xmlns:a16="http://schemas.microsoft.com/office/drawing/2014/main" id="{1403EBA9-8673-4FA1-BC04-2DE8CCAD060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91217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en-US"/>
              <a:t>Demo 01A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en-US"/>
              <a:t>Power BI reports</a:t>
            </a:r>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402020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en-US"/>
              <a:t>Power BI reporting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r>
              <a:rPr lang="en-US"/>
              <a:t>Power BI paginated reports</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p:txBody>
          <a:bodyPr/>
          <a:lstStyle/>
          <a:p>
            <a:r>
              <a:rPr lang="en-US" b="1"/>
              <a:t>Power BI paginated reports </a:t>
            </a:r>
            <a:r>
              <a:rPr lang="en-US"/>
              <a:t>are optimized for printing, or PDF generation</a:t>
            </a:r>
          </a:p>
          <a:p>
            <a:r>
              <a:rPr lang="en-US"/>
              <a:t>They provide you with the ability to produce highly formatted, pixel-perfect layouts</a:t>
            </a:r>
          </a:p>
          <a:p>
            <a:r>
              <a:rPr lang="en-US"/>
              <a:t>They are:</a:t>
            </a:r>
          </a:p>
          <a:p>
            <a:pPr lvl="1"/>
            <a:r>
              <a:rPr lang="en-US"/>
              <a:t>Based on SQL Server Reporting Services (SSRS) Report Definition Language (RDL) reports</a:t>
            </a:r>
          </a:p>
          <a:p>
            <a:pPr lvl="1"/>
            <a:r>
              <a:rPr lang="en-US"/>
              <a:t>Ideal for operational reports like sales invoices</a:t>
            </a:r>
          </a:p>
          <a:p>
            <a:pPr lvl="1"/>
            <a:r>
              <a:rPr lang="en-US"/>
              <a:t>Developed using Power BI Report Builder</a:t>
            </a:r>
          </a:p>
          <a:p>
            <a:r>
              <a:rPr lang="en-US"/>
              <a:t>You can refer to these reports as </a:t>
            </a:r>
            <a:r>
              <a:rPr lang="en-US" i="1"/>
              <a:t>pixel-perfect reports</a:t>
            </a:r>
          </a:p>
          <a:p>
            <a:endParaRPr lang="en-US"/>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00476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B73F-9144-4F87-ADDB-07DA60EEE357}"/>
              </a:ext>
            </a:extLst>
          </p:cNvPr>
          <p:cNvSpPr>
            <a:spLocks noGrp="1"/>
          </p:cNvSpPr>
          <p:nvPr>
            <p:ph type="title"/>
          </p:nvPr>
        </p:nvSpPr>
        <p:spPr/>
        <p:txBody>
          <a:bodyPr/>
          <a:lstStyle/>
          <a:p>
            <a:r>
              <a:rPr lang="en-US"/>
              <a:t>Power BI reporting</a:t>
            </a:r>
          </a:p>
        </p:txBody>
      </p:sp>
      <p:sp>
        <p:nvSpPr>
          <p:cNvPr id="6" name="Text Placeholder 5">
            <a:extLst>
              <a:ext uri="{FF2B5EF4-FFF2-40B4-BE49-F238E27FC236}">
                <a16:creationId xmlns:a16="http://schemas.microsoft.com/office/drawing/2014/main" id="{924A0F08-7932-4949-95F1-011F46EE61E6}"/>
              </a:ext>
            </a:extLst>
          </p:cNvPr>
          <p:cNvSpPr>
            <a:spLocks noGrp="1"/>
          </p:cNvSpPr>
          <p:nvPr>
            <p:ph type="body" sz="quarter" idx="10"/>
          </p:nvPr>
        </p:nvSpPr>
        <p:spPr/>
        <p:txBody>
          <a:bodyPr/>
          <a:lstStyle/>
          <a:p>
            <a:r>
              <a:rPr lang="en-US"/>
              <a:t>Power BI paginated reports » Example</a:t>
            </a:r>
          </a:p>
        </p:txBody>
      </p:sp>
      <p:sp>
        <p:nvSpPr>
          <p:cNvPr id="9" name="Text Box 10">
            <a:extLst>
              <a:ext uri="{FF2B5EF4-FFF2-40B4-BE49-F238E27FC236}">
                <a16:creationId xmlns:a16="http://schemas.microsoft.com/office/drawing/2014/main" id="{7D25BDB8-FF5A-4805-A602-640FAA0D2BC6}"/>
              </a:ext>
            </a:extLst>
          </p:cNvPr>
          <p:cNvSpPr txBox="1">
            <a:spLocks noChangeArrowheads="1"/>
          </p:cNvSpPr>
          <p:nvPr/>
        </p:nvSpPr>
        <p:spPr bwMode="auto">
          <a:xfrm>
            <a:off x="8665030" y="2828835"/>
            <a:ext cx="1358678" cy="1200329"/>
          </a:xfrm>
          <a:prstGeom prst="rect">
            <a:avLst/>
          </a:prstGeom>
          <a:noFill/>
          <a:ln w="9525">
            <a:noFill/>
            <a:miter lim="800000"/>
            <a:headEnd/>
            <a:tailEnd type="none" w="lg" len="lg"/>
          </a:ln>
        </p:spPr>
        <p:txBody>
          <a:bodyPr wrap="square">
            <a:spAutoFit/>
          </a:bodyPr>
          <a:lstStyle/>
          <a:p>
            <a:pPr algn="ctr" defTabSz="914363">
              <a:spcBef>
                <a:spcPct val="50000"/>
              </a:spcBef>
            </a:pPr>
            <a:r>
              <a:rPr lang="en-US"/>
              <a:t>Can overflow to multiple pages</a:t>
            </a:r>
          </a:p>
        </p:txBody>
      </p:sp>
      <p:cxnSp>
        <p:nvCxnSpPr>
          <p:cNvPr id="10" name="Straight Arrow Connector 9">
            <a:extLst>
              <a:ext uri="{FF2B5EF4-FFF2-40B4-BE49-F238E27FC236}">
                <a16:creationId xmlns:a16="http://schemas.microsoft.com/office/drawing/2014/main" id="{10D0E0DE-271D-4307-B352-CA9D04E5D65E}"/>
              </a:ext>
              <a:ext uri="{C183D7F6-B498-43B3-948B-1728B52AA6E4}">
                <adec:decorative xmlns:adec="http://schemas.microsoft.com/office/drawing/2017/decorative" val="1"/>
              </a:ext>
            </a:extLst>
          </p:cNvPr>
          <p:cNvCxnSpPr>
            <a:cxnSpLocks/>
            <a:endCxn id="9" idx="2"/>
          </p:cNvCxnSpPr>
          <p:nvPr/>
        </p:nvCxnSpPr>
        <p:spPr>
          <a:xfrm flipV="1">
            <a:off x="9344369" y="4029164"/>
            <a:ext cx="0" cy="2463711"/>
          </a:xfrm>
          <a:prstGeom prst="straightConnector1">
            <a:avLst/>
          </a:prstGeom>
          <a:noFill/>
          <a:ln w="38100">
            <a:solidFill>
              <a:schemeClr val="accent6"/>
            </a:solidFill>
            <a:round/>
            <a:headEnd type="triangle" w="med" len="med"/>
            <a:tailEnd/>
          </a:ln>
        </p:spPr>
      </p:cxnSp>
      <p:sp>
        <p:nvSpPr>
          <p:cNvPr id="4" name="Footer Placeholder 3">
            <a:extLst>
              <a:ext uri="{FF2B5EF4-FFF2-40B4-BE49-F238E27FC236}">
                <a16:creationId xmlns:a16="http://schemas.microsoft.com/office/drawing/2014/main" id="{1403EBA9-8673-4FA1-BC04-2DE8CCAD060C}"/>
              </a:ext>
            </a:extLst>
          </p:cNvPr>
          <p:cNvSpPr>
            <a:spLocks noGrp="1"/>
          </p:cNvSpPr>
          <p:nvPr>
            <p:ph type="ftr" sz="quarter" idx="11"/>
          </p:nvPr>
        </p:nvSpPr>
        <p:spPr/>
        <p:txBody>
          <a:bodyPr/>
          <a:lstStyle/>
          <a:p>
            <a:r>
              <a:rPr lang="en-AU"/>
              <a:t>© 2022 Microsoft. All rights reserved. </a:t>
            </a:r>
          </a:p>
        </p:txBody>
      </p:sp>
      <p:pic>
        <p:nvPicPr>
          <p:cNvPr id="5" name="Picture 4" descr="An image shows a paginated report, flowing over multiple pages.">
            <a:extLst>
              <a:ext uri="{FF2B5EF4-FFF2-40B4-BE49-F238E27FC236}">
                <a16:creationId xmlns:a16="http://schemas.microsoft.com/office/drawing/2014/main" id="{760DB00A-1EF3-4151-962A-EA24F57EB8A4}"/>
              </a:ext>
            </a:extLst>
          </p:cNvPr>
          <p:cNvPicPr>
            <a:picLocks noChangeAspect="1"/>
          </p:cNvPicPr>
          <p:nvPr/>
        </p:nvPicPr>
        <p:blipFill>
          <a:blip r:embed="rId3"/>
          <a:stretch>
            <a:fillRect/>
          </a:stretch>
        </p:blipFill>
        <p:spPr>
          <a:xfrm>
            <a:off x="3041614" y="2049797"/>
            <a:ext cx="5463914" cy="6858000"/>
          </a:xfrm>
          <a:prstGeom prst="rect">
            <a:avLst/>
          </a:prstGeom>
        </p:spPr>
      </p:pic>
    </p:spTree>
    <p:extLst>
      <p:ext uri="{BB962C8B-B14F-4D97-AF65-F5344CB8AC3E}">
        <p14:creationId xmlns:p14="http://schemas.microsoft.com/office/powerpoint/2010/main" val="199525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500"/>
                            </p:stCondLst>
                            <p:childTnLst>
                              <p:par>
                                <p:cTn id="16" presetID="22" presetClass="entr" presetSubtype="1" fill="hold" nodeType="after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en-US"/>
              <a:t>Demo 01B</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en-US"/>
              <a:t>Power BI paginated reports</a:t>
            </a:r>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328404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en-US"/>
              <a:t>Paginated reporting</a:t>
            </a:r>
          </a:p>
        </p:txBody>
      </p:sp>
      <p:sp>
        <p:nvSpPr>
          <p:cNvPr id="9" name="Text Placeholder 8" hidden="1">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endParaRPr lang="en-US"/>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p:txBody>
          <a:bodyPr/>
          <a:lstStyle/>
          <a:p>
            <a:r>
              <a:rPr lang="en-US"/>
              <a:t>Licensing</a:t>
            </a:r>
          </a:p>
          <a:p>
            <a:r>
              <a:rPr lang="en-US"/>
              <a:t>Data sources</a:t>
            </a:r>
          </a:p>
          <a:p>
            <a:r>
              <a:rPr lang="en-US"/>
              <a:t>Report consumption</a:t>
            </a:r>
          </a:p>
          <a:p>
            <a:endParaRPr lang="en-US"/>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04786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A4267-FE53-4753-B87B-20964E728897}"/>
              </a:ext>
            </a:extLst>
          </p:cNvPr>
          <p:cNvSpPr>
            <a:spLocks noGrp="1"/>
          </p:cNvSpPr>
          <p:nvPr>
            <p:ph type="title"/>
          </p:nvPr>
        </p:nvSpPr>
        <p:spPr/>
        <p:txBody>
          <a:bodyPr/>
          <a:lstStyle/>
          <a:p>
            <a:r>
              <a:rPr lang="en-US"/>
              <a:t>Course aim</a:t>
            </a:r>
          </a:p>
        </p:txBody>
      </p:sp>
      <p:sp>
        <p:nvSpPr>
          <p:cNvPr id="11" name="Text Placeholder 10" hidden="1">
            <a:extLst>
              <a:ext uri="{FF2B5EF4-FFF2-40B4-BE49-F238E27FC236}">
                <a16:creationId xmlns:a16="http://schemas.microsoft.com/office/drawing/2014/main" id="{CEED54D9-C70D-4500-A7B3-020D5FEF5E38}"/>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FB8E31D3-7A33-49DB-82D5-B2EF0BB1BC61}"/>
              </a:ext>
            </a:extLst>
          </p:cNvPr>
          <p:cNvSpPr>
            <a:spLocks noGrp="1"/>
          </p:cNvSpPr>
          <p:nvPr>
            <p:ph idx="1"/>
          </p:nvPr>
        </p:nvSpPr>
        <p:spPr/>
        <p:txBody>
          <a:bodyPr/>
          <a:lstStyle/>
          <a:p>
            <a:r>
              <a:rPr lang="en-US"/>
              <a:t>This course aims to empower report authors with the technical knowledge required to create, publish, and distribute Power BI paginated reports</a:t>
            </a:r>
          </a:p>
          <a:p>
            <a:r>
              <a:rPr lang="en-US"/>
              <a:t>It targets:</a:t>
            </a:r>
          </a:p>
          <a:p>
            <a:pPr lvl="1"/>
            <a:r>
              <a:rPr lang="en-US"/>
              <a:t>Power BI report authors</a:t>
            </a:r>
          </a:p>
          <a:p>
            <a:pPr lvl="1"/>
            <a:r>
              <a:rPr lang="en-US"/>
              <a:t>Excel analysts</a:t>
            </a:r>
          </a:p>
          <a:p>
            <a:pPr lvl="1"/>
            <a:r>
              <a:rPr lang="en-US"/>
              <a:t>Those with SSRS skills, requiring a refresher</a:t>
            </a:r>
          </a:p>
          <a:p>
            <a:pPr lvl="1"/>
            <a:r>
              <a:rPr lang="en-US"/>
              <a:t>Crystal Reports authors</a:t>
            </a:r>
          </a:p>
          <a:p>
            <a:endParaRPr lang="en-US"/>
          </a:p>
        </p:txBody>
      </p:sp>
      <p:sp>
        <p:nvSpPr>
          <p:cNvPr id="7" name="Footer Placeholder 6">
            <a:extLst>
              <a:ext uri="{FF2B5EF4-FFF2-40B4-BE49-F238E27FC236}">
                <a16:creationId xmlns:a16="http://schemas.microsoft.com/office/drawing/2014/main" id="{8FB902B8-5E58-4373-865A-0CD8D1B626E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69759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a:xfrm>
            <a:off x="457200" y="385199"/>
            <a:ext cx="11235600" cy="694800"/>
          </a:xfrm>
        </p:spPr>
        <p:txBody>
          <a:bodyPr/>
          <a:lstStyle/>
          <a:p>
            <a:r>
              <a:rPr lang="en-US"/>
              <a:t>Paginated reporting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a:xfrm>
            <a:off x="457200" y="1080000"/>
            <a:ext cx="11235600" cy="540000"/>
          </a:xfrm>
        </p:spPr>
        <p:txBody>
          <a:bodyPr/>
          <a:lstStyle/>
          <a:p>
            <a:r>
              <a:rPr lang="en-US"/>
              <a:t>Licensing</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a:xfrm>
            <a:off x="457200" y="2070000"/>
            <a:ext cx="11235600" cy="4788000"/>
          </a:xfrm>
        </p:spPr>
        <p:txBody>
          <a:bodyPr vert="horz" lIns="91440" tIns="45720" rIns="91440" bIns="45720" rtlCol="0" anchor="t">
            <a:noAutofit/>
          </a:bodyPr>
          <a:lstStyle/>
          <a:p>
            <a:r>
              <a:rPr lang="en-US"/>
              <a:t>Paginated reporting is available for all licensing deployments:</a:t>
            </a:r>
          </a:p>
          <a:p>
            <a:pPr marL="445770" lvl="1" indent="-183515"/>
            <a:r>
              <a:rPr lang="en-US">
                <a:cs typeface="Segoe UI"/>
              </a:rPr>
              <a:t>Power BI Pro</a:t>
            </a:r>
          </a:p>
          <a:p>
            <a:pPr marL="445770" lvl="1" indent="-183515"/>
            <a:r>
              <a:rPr lang="en-US"/>
              <a:t>Power BI Premium Per User (PPU)</a:t>
            </a:r>
            <a:endParaRPr lang="en-US">
              <a:cs typeface="Segoe UI"/>
            </a:endParaRPr>
          </a:p>
          <a:p>
            <a:pPr marL="445770" lvl="1" indent="-183515"/>
            <a:r>
              <a:rPr lang="en-US"/>
              <a:t>Power BI Premium (P SKUs)</a:t>
            </a:r>
            <a:endParaRPr lang="en-US">
              <a:cs typeface="Segoe UI"/>
            </a:endParaRPr>
          </a:p>
          <a:p>
            <a:pPr marL="445770" lvl="1" indent="-183515"/>
            <a:r>
              <a:rPr lang="en-US"/>
              <a:t>Power BI Embedded (A SKUs, A4-A6)</a:t>
            </a:r>
            <a:endParaRPr lang="en-US">
              <a:cs typeface="Segoe UI"/>
            </a:endParaRPr>
          </a:p>
          <a:p>
            <a:pPr marL="445770" lvl="1" indent="-183515"/>
            <a:endParaRPr lang="en-US">
              <a:cs typeface="Segoe UI"/>
            </a:endParaRPr>
          </a:p>
          <a:p>
            <a:endParaRPr lang="en-US">
              <a:cs typeface="Segoe UI"/>
            </a:endParaRPr>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a:xfrm>
            <a:off x="9462654" y="6492875"/>
            <a:ext cx="2729345" cy="365125"/>
          </a:xfrm>
        </p:spPr>
        <p:txBody>
          <a:bodyPr/>
          <a:lstStyle/>
          <a:p>
            <a:r>
              <a:rPr lang="en-AU"/>
              <a:t>© 2022 Microsoft. All rights reserved. </a:t>
            </a:r>
          </a:p>
        </p:txBody>
      </p:sp>
    </p:spTree>
    <p:extLst>
      <p:ext uri="{BB962C8B-B14F-4D97-AF65-F5344CB8AC3E}">
        <p14:creationId xmlns:p14="http://schemas.microsoft.com/office/powerpoint/2010/main" val="160107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a:xfrm>
            <a:off x="457200" y="385199"/>
            <a:ext cx="11235600" cy="694800"/>
          </a:xfrm>
        </p:spPr>
        <p:txBody>
          <a:bodyPr/>
          <a:lstStyle/>
          <a:p>
            <a:r>
              <a:rPr lang="en-US"/>
              <a:t>Paginated reporting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a:xfrm>
            <a:off x="457200" y="1080000"/>
            <a:ext cx="11235600" cy="540000"/>
          </a:xfrm>
        </p:spPr>
        <p:txBody>
          <a:bodyPr/>
          <a:lstStyle/>
          <a:p>
            <a:r>
              <a:rPr lang="en-US"/>
              <a:t>Licensing » Power BI Premium Per User (PPU)</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a:xfrm>
            <a:off x="173893" y="2070000"/>
            <a:ext cx="11948753" cy="4788000"/>
          </a:xfrm>
        </p:spPr>
        <p:txBody>
          <a:bodyPr vert="horz" lIns="91440" tIns="45720" rIns="91440" bIns="45720" rtlCol="0" anchor="t">
            <a:noAutofit/>
          </a:bodyPr>
          <a:lstStyle/>
          <a:p>
            <a:r>
              <a:rPr lang="en-US"/>
              <a:t>Power BI Premium Per User allows organizations to license Premium features on a per-user basis</a:t>
            </a:r>
          </a:p>
          <a:p>
            <a:r>
              <a:rPr lang="en-US"/>
              <a:t>Premium Per User (PPU) includes all Power BI Pro license capabilities</a:t>
            </a:r>
          </a:p>
          <a:p>
            <a:pPr marL="445770" lvl="1" indent="-183515"/>
            <a:r>
              <a:rPr lang="en-US"/>
              <a:t>It also adds features such as AI, Model size limit increase, and other capabilities that are only available to Premium subscribers</a:t>
            </a:r>
            <a:endParaRPr lang="en-US">
              <a:cs typeface="Segoe UI"/>
            </a:endParaRPr>
          </a:p>
          <a:p>
            <a:r>
              <a:rPr lang="en-US" b="0" i="0">
                <a:solidFill>
                  <a:srgbClr val="171717"/>
                </a:solidFill>
                <a:effectLst/>
                <a:latin typeface="Segoe UI" panose="020B0502040204020203" pitchFamily="34" charset="0"/>
              </a:rPr>
              <a:t>Any user accessing content in a PPU workspace must have a PPU license</a:t>
            </a:r>
          </a:p>
          <a:p>
            <a:r>
              <a:rPr lang="en-US">
                <a:solidFill>
                  <a:srgbClr val="171717"/>
                </a:solidFill>
                <a:latin typeface="Segoe UI" panose="020B0502040204020203" pitchFamily="34" charset="0"/>
              </a:rPr>
              <a:t>PPU workspaces are identified </a:t>
            </a:r>
            <a:br>
              <a:rPr lang="en-US">
                <a:solidFill>
                  <a:srgbClr val="171717"/>
                </a:solidFill>
                <a:latin typeface="Segoe UI" panose="020B0502040204020203" pitchFamily="34" charset="0"/>
              </a:rPr>
            </a:br>
            <a:r>
              <a:rPr lang="en-US">
                <a:solidFill>
                  <a:srgbClr val="171717"/>
                </a:solidFill>
                <a:latin typeface="Segoe UI" panose="020B0502040204020203" pitchFamily="34" charset="0"/>
              </a:rPr>
              <a:t>with a diamond/user icon</a:t>
            </a:r>
            <a:endParaRPr lang="en-US"/>
          </a:p>
          <a:p>
            <a:endParaRPr lang="en-US"/>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a:xfrm>
            <a:off x="9462654" y="6492875"/>
            <a:ext cx="2729345" cy="365125"/>
          </a:xfrm>
        </p:spPr>
        <p:txBody>
          <a:bodyPr/>
          <a:lstStyle/>
          <a:p>
            <a:r>
              <a:rPr lang="en-AU"/>
              <a:t>© 2022 Microsoft. All rights reserved. </a:t>
            </a:r>
          </a:p>
        </p:txBody>
      </p:sp>
      <p:pic>
        <p:nvPicPr>
          <p:cNvPr id="2" name="Picture 2" descr="A picture containing shape&#10;&#10;Description automatically generated">
            <a:extLst>
              <a:ext uri="{FF2B5EF4-FFF2-40B4-BE49-F238E27FC236}">
                <a16:creationId xmlns:a16="http://schemas.microsoft.com/office/drawing/2014/main" id="{2F87A52C-C9CD-E398-DDA5-6ED48F270284}"/>
              </a:ext>
            </a:extLst>
          </p:cNvPr>
          <p:cNvPicPr>
            <a:picLocks noChangeAspect="1"/>
          </p:cNvPicPr>
          <p:nvPr/>
        </p:nvPicPr>
        <p:blipFill>
          <a:blip r:embed="rId3"/>
          <a:stretch>
            <a:fillRect/>
          </a:stretch>
        </p:blipFill>
        <p:spPr>
          <a:xfrm>
            <a:off x="6678247" y="4868985"/>
            <a:ext cx="3798276" cy="832338"/>
          </a:xfrm>
          <a:prstGeom prst="rect">
            <a:avLst/>
          </a:prstGeom>
        </p:spPr>
      </p:pic>
    </p:spTree>
    <p:extLst>
      <p:ext uri="{BB962C8B-B14F-4D97-AF65-F5344CB8AC3E}">
        <p14:creationId xmlns:p14="http://schemas.microsoft.com/office/powerpoint/2010/main" val="219730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en-US"/>
              <a:t>Paginated reporting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r>
              <a:rPr lang="en-US"/>
              <a:t>Licensing » Power BI Premium</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a:xfrm>
            <a:off x="457200" y="2070000"/>
            <a:ext cx="6620933" cy="4788000"/>
          </a:xfrm>
        </p:spPr>
        <p:txBody>
          <a:bodyPr vert="horz" lIns="91440" tIns="45720" rIns="91440" bIns="45720" rtlCol="0" anchor="t">
            <a:noAutofit/>
          </a:bodyPr>
          <a:lstStyle/>
          <a:p>
            <a:r>
              <a:rPr lang="en-US"/>
              <a:t>For Power BI Premium, the </a:t>
            </a:r>
            <a:r>
              <a:rPr lang="en-US" b="1"/>
              <a:t>Paginated Reporting </a:t>
            </a:r>
            <a:r>
              <a:rPr lang="en-US"/>
              <a:t>workload must be enabled for the capacity</a:t>
            </a:r>
          </a:p>
          <a:p>
            <a:pPr marL="445770" lvl="1" indent="-183515"/>
            <a:r>
              <a:rPr lang="en-US" sz="2000"/>
              <a:t>A configured proportion of capacity memory is reserved for paginated reporting</a:t>
            </a:r>
            <a:endParaRPr lang="en-US" sz="2000">
              <a:cs typeface="Segoe UI"/>
            </a:endParaRPr>
          </a:p>
          <a:p>
            <a:pPr marL="445770" lvl="1" indent="-183515"/>
            <a:r>
              <a:rPr lang="en-US" sz="2000"/>
              <a:t>Requires capacity admin privileges</a:t>
            </a:r>
            <a:endParaRPr lang="en-US" sz="2000">
              <a:cs typeface="Segoe UI"/>
            </a:endParaRPr>
          </a:p>
          <a:p>
            <a:r>
              <a:rPr lang="en-US"/>
              <a:t>The A SKUs (A4-A6) are supported for embed or test/dev scenarios only</a:t>
            </a:r>
            <a:endParaRPr lang="en-US" sz="2400"/>
          </a:p>
          <a:p>
            <a:r>
              <a:rPr lang="en-US">
                <a:solidFill>
                  <a:srgbClr val="171717"/>
                </a:solidFill>
                <a:cs typeface="Segoe UI"/>
              </a:rPr>
              <a:t>Premium capacity workspaces are identified with a diamond icon</a:t>
            </a:r>
            <a:endParaRPr lang="en-US">
              <a:cs typeface="Segoe UI"/>
            </a:endParaRPr>
          </a:p>
          <a:p>
            <a:endParaRPr lang="en-US">
              <a:cs typeface="Segoe UI"/>
            </a:endParaRPr>
          </a:p>
        </p:txBody>
      </p:sp>
      <p:grpSp>
        <p:nvGrpSpPr>
          <p:cNvPr id="10" name="Group 9">
            <a:extLst>
              <a:ext uri="{FF2B5EF4-FFF2-40B4-BE49-F238E27FC236}">
                <a16:creationId xmlns:a16="http://schemas.microsoft.com/office/drawing/2014/main" id="{F05940E2-DA83-4B30-B766-E8E71EF2F385}"/>
              </a:ext>
              <a:ext uri="{C183D7F6-B498-43B3-948B-1728B52AA6E4}">
                <adec:decorative xmlns:adec="http://schemas.microsoft.com/office/drawing/2017/decorative" val="1"/>
              </a:ext>
            </a:extLst>
          </p:cNvPr>
          <p:cNvGrpSpPr/>
          <p:nvPr/>
        </p:nvGrpSpPr>
        <p:grpSpPr>
          <a:xfrm>
            <a:off x="7290650" y="2172799"/>
            <a:ext cx="4641718" cy="2291201"/>
            <a:chOff x="7421315" y="2172487"/>
            <a:chExt cx="3974601" cy="1961905"/>
          </a:xfrm>
        </p:grpSpPr>
        <p:pic>
          <p:nvPicPr>
            <p:cNvPr id="11" name="Picture 10">
              <a:extLst>
                <a:ext uri="{FF2B5EF4-FFF2-40B4-BE49-F238E27FC236}">
                  <a16:creationId xmlns:a16="http://schemas.microsoft.com/office/drawing/2014/main" id="{B1BCAFE4-6EC4-4932-B7B3-7F5C94AE15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691154" y="2172487"/>
              <a:ext cx="3704762" cy="1961905"/>
            </a:xfrm>
            <a:prstGeom prst="rect">
              <a:avLst/>
            </a:prstGeom>
          </p:spPr>
        </p:pic>
        <p:cxnSp>
          <p:nvCxnSpPr>
            <p:cNvPr id="12" name="Straight Arrow Connector 11">
              <a:extLst>
                <a:ext uri="{FF2B5EF4-FFF2-40B4-BE49-F238E27FC236}">
                  <a16:creationId xmlns:a16="http://schemas.microsoft.com/office/drawing/2014/main" id="{C99AAF5F-F95D-4C0F-BA16-D6BA786B7D0B}"/>
                </a:ext>
                <a:ext uri="{C183D7F6-B498-43B3-948B-1728B52AA6E4}">
                  <adec:decorative xmlns:adec="http://schemas.microsoft.com/office/drawing/2017/decorative" val="1"/>
                </a:ext>
              </a:extLst>
            </p:cNvPr>
            <p:cNvCxnSpPr>
              <a:cxnSpLocks/>
            </p:cNvCxnSpPr>
            <p:nvPr/>
          </p:nvCxnSpPr>
          <p:spPr>
            <a:xfrm flipH="1">
              <a:off x="7421316" y="2852080"/>
              <a:ext cx="465533" cy="0"/>
            </a:xfrm>
            <a:prstGeom prst="straightConnector1">
              <a:avLst/>
            </a:prstGeom>
            <a:noFill/>
            <a:ln w="38100">
              <a:solidFill>
                <a:schemeClr val="accent6"/>
              </a:solidFill>
              <a:round/>
              <a:headEnd type="triangle" w="med" len="med"/>
              <a:tailEnd/>
            </a:ln>
          </p:spPr>
        </p:cxnSp>
        <p:cxnSp>
          <p:nvCxnSpPr>
            <p:cNvPr id="13" name="Straight Arrow Connector 12">
              <a:extLst>
                <a:ext uri="{FF2B5EF4-FFF2-40B4-BE49-F238E27FC236}">
                  <a16:creationId xmlns:a16="http://schemas.microsoft.com/office/drawing/2014/main" id="{21B58ADF-41E2-4345-869E-357957E680C5}"/>
                </a:ext>
                <a:ext uri="{C183D7F6-B498-43B3-948B-1728B52AA6E4}">
                  <adec:decorative xmlns:adec="http://schemas.microsoft.com/office/drawing/2017/decorative" val="1"/>
                </a:ext>
              </a:extLst>
            </p:cNvPr>
            <p:cNvCxnSpPr>
              <a:cxnSpLocks/>
            </p:cNvCxnSpPr>
            <p:nvPr/>
          </p:nvCxnSpPr>
          <p:spPr>
            <a:xfrm flipH="1">
              <a:off x="7421315" y="3412253"/>
              <a:ext cx="465533" cy="0"/>
            </a:xfrm>
            <a:prstGeom prst="straightConnector1">
              <a:avLst/>
            </a:prstGeom>
            <a:noFill/>
            <a:ln w="38100">
              <a:solidFill>
                <a:schemeClr val="accent6"/>
              </a:solidFill>
              <a:round/>
              <a:headEnd type="triangle" w="med" len="med"/>
              <a:tailEnd/>
            </a:ln>
          </p:spPr>
        </p:cxnSp>
      </p:gr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p:txBody>
          <a:bodyPr/>
          <a:lstStyle/>
          <a:p>
            <a:r>
              <a:rPr lang="en-AU"/>
              <a:t>© 2022 Microsoft. All rights reserved. </a:t>
            </a:r>
          </a:p>
        </p:txBody>
      </p:sp>
      <p:pic>
        <p:nvPicPr>
          <p:cNvPr id="2" name="Picture 2" descr="Text&#10;&#10;Description automatically generated">
            <a:extLst>
              <a:ext uri="{FF2B5EF4-FFF2-40B4-BE49-F238E27FC236}">
                <a16:creationId xmlns:a16="http://schemas.microsoft.com/office/drawing/2014/main" id="{0600095A-CFCB-08AE-C1D0-79BC8DBE149B}"/>
              </a:ext>
            </a:extLst>
          </p:cNvPr>
          <p:cNvPicPr>
            <a:picLocks noChangeAspect="1"/>
          </p:cNvPicPr>
          <p:nvPr/>
        </p:nvPicPr>
        <p:blipFill>
          <a:blip r:embed="rId4"/>
          <a:stretch>
            <a:fillRect/>
          </a:stretch>
        </p:blipFill>
        <p:spPr>
          <a:xfrm>
            <a:off x="7000631" y="5160413"/>
            <a:ext cx="4638430" cy="894253"/>
          </a:xfrm>
          <a:prstGeom prst="rect">
            <a:avLst/>
          </a:prstGeom>
        </p:spPr>
      </p:pic>
    </p:spTree>
    <p:extLst>
      <p:ext uri="{BB962C8B-B14F-4D97-AF65-F5344CB8AC3E}">
        <p14:creationId xmlns:p14="http://schemas.microsoft.com/office/powerpoint/2010/main" val="236477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en-US"/>
              <a:t>Paginated reporting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r>
              <a:rPr lang="en-US"/>
              <a:t>Data sources</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a:xfrm>
            <a:off x="457200" y="2070000"/>
            <a:ext cx="6570133" cy="4788000"/>
          </a:xfrm>
        </p:spPr>
        <p:txBody>
          <a:bodyPr/>
          <a:lstStyle/>
          <a:p>
            <a:r>
              <a:rPr lang="en-US"/>
              <a:t>Paginated reports can present data stored in:</a:t>
            </a:r>
          </a:p>
          <a:p>
            <a:pPr lvl="1"/>
            <a:r>
              <a:rPr lang="en-US"/>
              <a:t>Azure cloud sources</a:t>
            </a:r>
          </a:p>
          <a:p>
            <a:pPr lvl="2"/>
            <a:r>
              <a:rPr lang="en-US"/>
              <a:t>Azure SQL Database, plus other relational services</a:t>
            </a:r>
          </a:p>
          <a:p>
            <a:pPr lvl="2"/>
            <a:r>
              <a:rPr lang="en-US"/>
              <a:t>Azure Analysis Services</a:t>
            </a:r>
          </a:p>
          <a:p>
            <a:pPr lvl="1"/>
            <a:r>
              <a:rPr lang="en-US"/>
              <a:t>On-premises sources (via gateway):</a:t>
            </a:r>
          </a:p>
          <a:p>
            <a:pPr lvl="2"/>
            <a:r>
              <a:rPr lang="en-US"/>
              <a:t>SQL Server</a:t>
            </a:r>
          </a:p>
          <a:p>
            <a:pPr lvl="2"/>
            <a:r>
              <a:rPr lang="en-US"/>
              <a:t>SQL Server Analysis Services</a:t>
            </a:r>
          </a:p>
          <a:p>
            <a:pPr lvl="2"/>
            <a:r>
              <a:rPr lang="en-US"/>
              <a:t>Oracle</a:t>
            </a:r>
          </a:p>
          <a:p>
            <a:pPr lvl="2"/>
            <a:r>
              <a:rPr lang="en-US"/>
              <a:t>Teradata</a:t>
            </a:r>
          </a:p>
          <a:p>
            <a:endParaRPr lang="en-US"/>
          </a:p>
        </p:txBody>
      </p:sp>
      <p:pic>
        <p:nvPicPr>
          <p:cNvPr id="10" name="Picture 9">
            <a:extLst>
              <a:ext uri="{FF2B5EF4-FFF2-40B4-BE49-F238E27FC236}">
                <a16:creationId xmlns:a16="http://schemas.microsoft.com/office/drawing/2014/main" id="{825B4F52-B6DC-410B-AC8E-640651E21EA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198923" y="2070000"/>
            <a:ext cx="4535877" cy="4228716"/>
          </a:xfrm>
          <a:prstGeom prst="rect">
            <a:avLst/>
          </a:prstGeom>
          <a:ln>
            <a:solidFill>
              <a:schemeClr val="tx1">
                <a:lumMod val="50000"/>
                <a:lumOff val="50000"/>
              </a:schemeClr>
            </a:solidFill>
          </a:ln>
        </p:spPr>
      </p:pic>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17416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en-US"/>
              <a:t>Paginated reporting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r>
              <a:rPr lang="en-US"/>
              <a:t>Report consumption</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a:xfrm>
            <a:off x="457201" y="2070000"/>
            <a:ext cx="6400800" cy="4788000"/>
          </a:xfrm>
        </p:spPr>
        <p:txBody>
          <a:bodyPr/>
          <a:lstStyle/>
          <a:p>
            <a:r>
              <a:rPr lang="en-US"/>
              <a:t>Paginated reports are made available in the same was as Power BI reports—in workspaces, or distributed in apps</a:t>
            </a:r>
          </a:p>
          <a:p>
            <a:r>
              <a:rPr lang="en-US"/>
              <a:t>Consume reports in:</a:t>
            </a:r>
          </a:p>
          <a:p>
            <a:pPr lvl="1"/>
            <a:r>
              <a:rPr lang="en-US" sz="2000"/>
              <a:t>Power BI service</a:t>
            </a:r>
          </a:p>
          <a:p>
            <a:pPr lvl="1"/>
            <a:r>
              <a:rPr lang="en-US" sz="2000"/>
              <a:t>Power BI mobile app</a:t>
            </a:r>
          </a:p>
          <a:p>
            <a:pPr lvl="1"/>
            <a:r>
              <a:rPr lang="en-US" sz="2000"/>
              <a:t>Custom apps and portals</a:t>
            </a:r>
          </a:p>
          <a:p>
            <a:r>
              <a:rPr lang="en-US"/>
              <a:t>Export reports to different formats:</a:t>
            </a:r>
          </a:p>
          <a:p>
            <a:pPr lvl="1"/>
            <a:r>
              <a:rPr lang="en-US" sz="2000"/>
              <a:t>Word, Excel, PowerPoint, PDF, TIFF file, MHTML, CSV, or XML</a:t>
            </a:r>
          </a:p>
          <a:p>
            <a:r>
              <a:rPr lang="en-US"/>
              <a:t>Deliver reports with subscriptions</a:t>
            </a:r>
          </a:p>
        </p:txBody>
      </p:sp>
      <p:pic>
        <p:nvPicPr>
          <p:cNvPr id="10" name="Picture 9">
            <a:extLst>
              <a:ext uri="{FF2B5EF4-FFF2-40B4-BE49-F238E27FC236}">
                <a16:creationId xmlns:a16="http://schemas.microsoft.com/office/drawing/2014/main" id="{825B4F52-B6DC-410B-AC8E-640651E21EA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198923" y="2070000"/>
            <a:ext cx="4535877" cy="4228716"/>
          </a:xfrm>
          <a:prstGeom prst="rect">
            <a:avLst/>
          </a:prstGeom>
          <a:ln>
            <a:solidFill>
              <a:schemeClr val="tx1">
                <a:lumMod val="50000"/>
                <a:lumOff val="50000"/>
              </a:schemeClr>
            </a:solidFill>
          </a:ln>
        </p:spPr>
      </p:pic>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10984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en-US"/>
              <a:t>Lab 01A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en-US"/>
              <a:t>15 minutes</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en-US" sz="4400"/>
              <a:t>Get Started</a:t>
            </a:r>
          </a:p>
          <a:p>
            <a:pPr marL="0" indent="0">
              <a:buNone/>
            </a:pPr>
            <a:r>
              <a:rPr lang="en-US"/>
              <a:t>Lab document available at &lt;CourseFolder&gt;\PowerBIPRIAD\Lab01A</a:t>
            </a:r>
          </a:p>
          <a:p>
            <a:endParaRPr lang="en-US"/>
          </a:p>
          <a:p>
            <a:pPr marL="358775" indent="-358775">
              <a:buFont typeface="+mj-lt"/>
              <a:buAutoNum type="arabicPeriod"/>
            </a:pPr>
            <a:r>
              <a:rPr lang="en-US" sz="2000"/>
              <a:t>Sign in to Power BI</a:t>
            </a:r>
          </a:p>
          <a:p>
            <a:pPr marL="358775" indent="-358775">
              <a:buFont typeface="+mj-lt"/>
              <a:buAutoNum type="arabicPeriod"/>
            </a:pPr>
            <a:r>
              <a:rPr lang="en-US" sz="2000"/>
              <a:t>Create a workspace</a:t>
            </a:r>
          </a:p>
          <a:p>
            <a:pPr marL="358775" indent="-358775">
              <a:buFont typeface="+mj-lt"/>
              <a:buAutoNum type="arabicPeriod"/>
            </a:pPr>
            <a:r>
              <a:rPr lang="en-US" sz="2000"/>
              <a:t>Upload a Power BI Desktop file</a:t>
            </a:r>
          </a:p>
          <a:p>
            <a:pPr marL="358775" indent="-358775">
              <a:buFont typeface="+mj-lt"/>
              <a:buAutoNum type="arabicPeriod"/>
            </a:pPr>
            <a:r>
              <a:rPr lang="en-US" sz="2000"/>
              <a:t>Install Power BI Report Builder</a:t>
            </a:r>
          </a:p>
          <a:p>
            <a:endParaRPr lang="en-US"/>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03918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6FD0F1-01D0-4CCF-8213-598F1BD5A975}"/>
              </a:ext>
            </a:extLst>
          </p:cNvPr>
          <p:cNvSpPr>
            <a:spLocks noGrp="1"/>
          </p:cNvSpPr>
          <p:nvPr>
            <p:ph type="title"/>
          </p:nvPr>
        </p:nvSpPr>
        <p:spPr/>
        <p:txBody>
          <a:bodyPr/>
          <a:lstStyle/>
          <a:p>
            <a:r>
              <a:rPr lang="en-US"/>
              <a:t>Resources</a:t>
            </a:r>
          </a:p>
        </p:txBody>
      </p:sp>
      <p:sp>
        <p:nvSpPr>
          <p:cNvPr id="8" name="Text Placeholder 7" hidden="1">
            <a:extLst>
              <a:ext uri="{FF2B5EF4-FFF2-40B4-BE49-F238E27FC236}">
                <a16:creationId xmlns:a16="http://schemas.microsoft.com/office/drawing/2014/main" id="{C80449DB-2093-4D09-83BE-46B0F6ADC293}"/>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E09514D2-4274-40DC-830D-CDB149B21503}"/>
              </a:ext>
            </a:extLst>
          </p:cNvPr>
          <p:cNvSpPr>
            <a:spLocks noGrp="1"/>
          </p:cNvSpPr>
          <p:nvPr>
            <p:ph idx="1"/>
          </p:nvPr>
        </p:nvSpPr>
        <p:spPr/>
        <p:txBody>
          <a:bodyPr/>
          <a:lstStyle/>
          <a:p>
            <a:r>
              <a:rPr lang="en-US"/>
              <a:t>Power BI site</a:t>
            </a:r>
          </a:p>
          <a:p>
            <a:pPr lvl="1"/>
            <a:r>
              <a:rPr lang="en-US">
                <a:hlinkClick r:id="rId2"/>
              </a:rPr>
              <a:t>http://powerbi.com</a:t>
            </a:r>
            <a:endParaRPr lang="en-US"/>
          </a:p>
          <a:p>
            <a:r>
              <a:rPr lang="en-US"/>
              <a:t>Power BI community</a:t>
            </a:r>
          </a:p>
          <a:p>
            <a:pPr lvl="1"/>
            <a:r>
              <a:rPr lang="en-US">
                <a:hlinkClick r:id="rId3"/>
              </a:rPr>
              <a:t>http://community.powerbi.com/</a:t>
            </a:r>
            <a:endParaRPr lang="en-US"/>
          </a:p>
          <a:p>
            <a:r>
              <a:rPr lang="en-US"/>
              <a:t>Power BI ideas</a:t>
            </a:r>
          </a:p>
          <a:p>
            <a:pPr lvl="1"/>
            <a:r>
              <a:rPr lang="en-US">
                <a:hlinkClick r:id="rId4"/>
              </a:rPr>
              <a:t>http://ideas.powerbi.com/</a:t>
            </a:r>
            <a:endParaRPr lang="en-US"/>
          </a:p>
          <a:p>
            <a:r>
              <a:rPr lang="en-US"/>
              <a:t>Power BI blog</a:t>
            </a:r>
          </a:p>
          <a:p>
            <a:pPr lvl="1"/>
            <a:r>
              <a:rPr lang="en-US">
                <a:hlinkClick r:id="rId5"/>
              </a:rPr>
              <a:t>https://blog.powerbi.com/</a:t>
            </a:r>
            <a:endParaRPr lang="en-US"/>
          </a:p>
          <a:p>
            <a:r>
              <a:rPr lang="en-US"/>
              <a:t>Power BI documentation</a:t>
            </a:r>
          </a:p>
          <a:p>
            <a:pPr lvl="1"/>
            <a:r>
              <a:rPr lang="en-US">
                <a:hlinkClick r:id="rId6"/>
              </a:rPr>
              <a:t>https://docs.microsoft.com/power-bi/</a:t>
            </a:r>
            <a:endParaRPr lang="en-US"/>
          </a:p>
          <a:p>
            <a:endParaRPr lang="en-US"/>
          </a:p>
        </p:txBody>
      </p:sp>
      <p:sp>
        <p:nvSpPr>
          <p:cNvPr id="9" name="TextBox 8">
            <a:extLst>
              <a:ext uri="{FF2B5EF4-FFF2-40B4-BE49-F238E27FC236}">
                <a16:creationId xmlns:a16="http://schemas.microsoft.com/office/drawing/2014/main" id="{F8F9853A-FAAF-4656-9A9F-B0783D0EE2B0}"/>
              </a:ext>
            </a:extLst>
          </p:cNvPr>
          <p:cNvSpPr txBox="1"/>
          <p:nvPr/>
        </p:nvSpPr>
        <p:spPr>
          <a:xfrm>
            <a:off x="7932296" y="5021932"/>
            <a:ext cx="3802504" cy="1292662"/>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Tip: Power BI is evolving at a rapid rate—one of the best ways to keep pace with updates is to subscribe to the Power BI blog</a:t>
            </a:r>
          </a:p>
        </p:txBody>
      </p:sp>
      <p:sp>
        <p:nvSpPr>
          <p:cNvPr id="5" name="Footer Placeholder 4">
            <a:extLst>
              <a:ext uri="{FF2B5EF4-FFF2-40B4-BE49-F238E27FC236}">
                <a16:creationId xmlns:a16="http://schemas.microsoft.com/office/drawing/2014/main" id="{9B374717-8850-481B-BAF5-4EC5DA25B88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2583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6FD0F1-01D0-4CCF-8213-598F1BD5A975}"/>
              </a:ext>
            </a:extLst>
          </p:cNvPr>
          <p:cNvSpPr>
            <a:spLocks noGrp="1"/>
          </p:cNvSpPr>
          <p:nvPr>
            <p:ph type="title"/>
          </p:nvPr>
        </p:nvSpPr>
        <p:spPr/>
        <p:txBody>
          <a:bodyPr/>
          <a:lstStyle/>
          <a:p>
            <a:r>
              <a:rPr lang="en-US"/>
              <a:t>Resources</a:t>
            </a:r>
          </a:p>
        </p:txBody>
      </p:sp>
      <p:sp>
        <p:nvSpPr>
          <p:cNvPr id="8" name="Text Placeholder 7">
            <a:extLst>
              <a:ext uri="{FF2B5EF4-FFF2-40B4-BE49-F238E27FC236}">
                <a16:creationId xmlns:a16="http://schemas.microsoft.com/office/drawing/2014/main" id="{C80449DB-2093-4D09-83BE-46B0F6ADC293}"/>
              </a:ext>
            </a:extLst>
          </p:cNvPr>
          <p:cNvSpPr>
            <a:spLocks noGrp="1"/>
          </p:cNvSpPr>
          <p:nvPr>
            <p:ph type="body" sz="quarter" idx="10"/>
          </p:nvPr>
        </p:nvSpPr>
        <p:spPr/>
        <p:txBody>
          <a:bodyPr/>
          <a:lstStyle/>
          <a:p>
            <a:r>
              <a:rPr lang="en-US"/>
              <a:t>(Continued)</a:t>
            </a:r>
          </a:p>
        </p:txBody>
      </p:sp>
      <p:sp>
        <p:nvSpPr>
          <p:cNvPr id="7" name="Content Placeholder 6">
            <a:extLst>
              <a:ext uri="{FF2B5EF4-FFF2-40B4-BE49-F238E27FC236}">
                <a16:creationId xmlns:a16="http://schemas.microsoft.com/office/drawing/2014/main" id="{E09514D2-4274-40DC-830D-CDB149B21503}"/>
              </a:ext>
            </a:extLst>
          </p:cNvPr>
          <p:cNvSpPr>
            <a:spLocks noGrp="1"/>
          </p:cNvSpPr>
          <p:nvPr>
            <p:ph idx="1"/>
          </p:nvPr>
        </p:nvSpPr>
        <p:spPr/>
        <p:txBody>
          <a:bodyPr/>
          <a:lstStyle/>
          <a:p>
            <a:r>
              <a:rPr lang="en-US"/>
              <a:t>Paginated reports in Power BI: FAQ</a:t>
            </a:r>
          </a:p>
          <a:p>
            <a:pPr lvl="1"/>
            <a:r>
              <a:rPr lang="en-US">
                <a:hlinkClick r:id="rId3"/>
              </a:rPr>
              <a:t>https://docs.microsoft.com/power-bi/paginated-reports-faq</a:t>
            </a:r>
            <a:endParaRPr lang="en-US"/>
          </a:p>
          <a:p>
            <a:r>
              <a:rPr lang="en-US"/>
              <a:t>What are paginated reports in Power BI Premium?</a:t>
            </a:r>
          </a:p>
          <a:p>
            <a:pPr lvl="1"/>
            <a:r>
              <a:rPr lang="en-US">
                <a:hlinkClick r:id="rId4"/>
              </a:rPr>
              <a:t>https://docs.microsoft.com/power-bi/paginated-reports-report-builder-power-bi</a:t>
            </a:r>
            <a:endParaRPr lang="en-US"/>
          </a:p>
          <a:p>
            <a:r>
              <a:rPr lang="en-US"/>
              <a:t>Power BI Premium Per User FAQ</a:t>
            </a:r>
          </a:p>
          <a:p>
            <a:pPr lvl="1"/>
            <a:r>
              <a:rPr lang="en-US">
                <a:hlinkClick r:id="rId5"/>
              </a:rPr>
              <a:t>https://docs.microsoft.com/power-bi/admin/service-premium-per-user-faq</a:t>
            </a:r>
            <a:endParaRPr lang="en-US"/>
          </a:p>
          <a:p>
            <a:pPr lvl="1"/>
            <a:endParaRPr lang="en-US"/>
          </a:p>
        </p:txBody>
      </p:sp>
      <p:sp>
        <p:nvSpPr>
          <p:cNvPr id="5" name="Footer Placeholder 4">
            <a:extLst>
              <a:ext uri="{FF2B5EF4-FFF2-40B4-BE49-F238E27FC236}">
                <a16:creationId xmlns:a16="http://schemas.microsoft.com/office/drawing/2014/main" id="{9B374717-8850-481B-BAF5-4EC5DA25B88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23549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en-US"/>
              <a:t>Questions?</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169875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a:ea typeface="+mn-ea"/>
                <a:cs typeface="+mn-cs"/>
              </a:rPr>
              <a:t>Power BI </a:t>
            </a:r>
            <a:br>
              <a:rPr lang="en-US">
                <a:solidFill>
                  <a:srgbClr val="F2C811"/>
                </a:solidFill>
                <a:ea typeface="+mn-ea"/>
                <a:cs typeface="+mn-cs"/>
              </a:rPr>
            </a:br>
            <a:r>
              <a:rPr lang="en-US">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a:t>Module 02</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a:t>Designing </a:t>
            </a:r>
            <a:br>
              <a:rPr lang="en-US"/>
            </a:br>
            <a:r>
              <a:rPr lang="en-US"/>
              <a:t>Report Layouts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p:txBody>
          <a:bodyPr/>
          <a:lstStyle/>
          <a:p>
            <a:r>
              <a:rPr lang="en-AU"/>
              <a:t>© 2022 Microsoft. All rights reserved. </a:t>
            </a:r>
          </a:p>
        </p:txBody>
      </p:sp>
    </p:spTree>
    <p:extLst>
      <p:ext uri="{BB962C8B-B14F-4D97-AF65-F5344CB8AC3E}">
        <p14:creationId xmlns:p14="http://schemas.microsoft.com/office/powerpoint/2010/main" val="418580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A4267-FE53-4753-B87B-20964E728897}"/>
              </a:ext>
            </a:extLst>
          </p:cNvPr>
          <p:cNvSpPr>
            <a:spLocks noGrp="1"/>
          </p:cNvSpPr>
          <p:nvPr>
            <p:ph type="title"/>
          </p:nvPr>
        </p:nvSpPr>
        <p:spPr/>
        <p:txBody>
          <a:bodyPr/>
          <a:lstStyle/>
          <a:p>
            <a:r>
              <a:rPr lang="en-US"/>
              <a:t>Course aim</a:t>
            </a:r>
          </a:p>
        </p:txBody>
      </p:sp>
      <p:sp>
        <p:nvSpPr>
          <p:cNvPr id="11" name="Text Placeholder 10">
            <a:extLst>
              <a:ext uri="{FF2B5EF4-FFF2-40B4-BE49-F238E27FC236}">
                <a16:creationId xmlns:a16="http://schemas.microsoft.com/office/drawing/2014/main" id="{CEED54D9-C70D-4500-A7B3-020D5FEF5E38}"/>
              </a:ext>
            </a:extLst>
          </p:cNvPr>
          <p:cNvSpPr>
            <a:spLocks noGrp="1"/>
          </p:cNvSpPr>
          <p:nvPr>
            <p:ph type="body" sz="quarter" idx="10"/>
          </p:nvPr>
        </p:nvSpPr>
        <p:spPr/>
        <p:txBody>
          <a:bodyPr/>
          <a:lstStyle/>
          <a:p>
            <a:r>
              <a:rPr lang="en-US"/>
              <a:t>(Continued)</a:t>
            </a:r>
          </a:p>
        </p:txBody>
      </p:sp>
      <p:sp>
        <p:nvSpPr>
          <p:cNvPr id="5" name="Content Placeholder 4">
            <a:extLst>
              <a:ext uri="{FF2B5EF4-FFF2-40B4-BE49-F238E27FC236}">
                <a16:creationId xmlns:a16="http://schemas.microsoft.com/office/drawing/2014/main" id="{FB8E31D3-7A33-49DB-82D5-B2EF0BB1BC61}"/>
              </a:ext>
            </a:extLst>
          </p:cNvPr>
          <p:cNvSpPr>
            <a:spLocks noGrp="1"/>
          </p:cNvSpPr>
          <p:nvPr>
            <p:ph idx="1"/>
          </p:nvPr>
        </p:nvSpPr>
        <p:spPr/>
        <p:txBody>
          <a:bodyPr/>
          <a:lstStyle/>
          <a:p>
            <a:r>
              <a:rPr lang="en-US"/>
              <a:t>On completion of this course, you will have the skills to:</a:t>
            </a:r>
          </a:p>
          <a:p>
            <a:pPr lvl="1"/>
            <a:r>
              <a:rPr lang="en-US"/>
              <a:t>Design report layouts</a:t>
            </a:r>
          </a:p>
          <a:p>
            <a:pPr lvl="1"/>
            <a:r>
              <a:rPr lang="en-US"/>
              <a:t>Connect to data sources to retrieve report data</a:t>
            </a:r>
          </a:p>
          <a:p>
            <a:pPr lvl="1"/>
            <a:r>
              <a:rPr lang="en-US"/>
              <a:t>Work with parameters</a:t>
            </a:r>
          </a:p>
          <a:p>
            <a:pPr lvl="1"/>
            <a:r>
              <a:rPr lang="en-US"/>
              <a:t>Visualize report data</a:t>
            </a:r>
          </a:p>
          <a:p>
            <a:pPr lvl="1"/>
            <a:r>
              <a:rPr lang="en-US"/>
              <a:t>Add interactivity features</a:t>
            </a:r>
          </a:p>
          <a:p>
            <a:pPr lvl="1"/>
            <a:r>
              <a:rPr lang="en-US"/>
              <a:t>Publish, consume, deliver, and embed paginated reports</a:t>
            </a:r>
          </a:p>
          <a:p>
            <a:endParaRPr lang="en-US"/>
          </a:p>
        </p:txBody>
      </p:sp>
      <p:sp>
        <p:nvSpPr>
          <p:cNvPr id="7" name="Footer Placeholder 6">
            <a:extLst>
              <a:ext uri="{FF2B5EF4-FFF2-40B4-BE49-F238E27FC236}">
                <a16:creationId xmlns:a16="http://schemas.microsoft.com/office/drawing/2014/main" id="{8FB902B8-5E58-4373-865A-0CD8D1B626E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736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en-US"/>
              <a:t>Module outline</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en-US"/>
              <a:t>02: Designing Report Layouts</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en-US"/>
              <a:t>Introducing Report Builder</a:t>
            </a:r>
          </a:p>
          <a:p>
            <a:r>
              <a:rPr lang="en-US"/>
              <a:t>Designing report layouts</a:t>
            </a:r>
          </a:p>
          <a:p>
            <a:r>
              <a:rPr lang="en-US"/>
              <a:t>Setting dynamic properties</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87569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1EA0-CD78-439F-8A6E-7987698DCF09}"/>
              </a:ext>
            </a:extLst>
          </p:cNvPr>
          <p:cNvSpPr>
            <a:spLocks noGrp="1"/>
          </p:cNvSpPr>
          <p:nvPr>
            <p:ph type="title"/>
          </p:nvPr>
        </p:nvSpPr>
        <p:spPr/>
        <p:txBody>
          <a:bodyPr/>
          <a:lstStyle/>
          <a:p>
            <a:r>
              <a:rPr lang="en-US"/>
              <a:t>Introducing Report Builder</a:t>
            </a:r>
          </a:p>
        </p:txBody>
      </p:sp>
      <p:sp>
        <p:nvSpPr>
          <p:cNvPr id="3" name="Text Placeholder 2" hidden="1">
            <a:extLst>
              <a:ext uri="{FF2B5EF4-FFF2-40B4-BE49-F238E27FC236}">
                <a16:creationId xmlns:a16="http://schemas.microsoft.com/office/drawing/2014/main" id="{F2A37F62-8BCD-4902-B1F5-F1AE90CCB40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4D08D0AC-0272-48D9-800A-4A063D4CF991}"/>
              </a:ext>
            </a:extLst>
          </p:cNvPr>
          <p:cNvSpPr>
            <a:spLocks noGrp="1"/>
          </p:cNvSpPr>
          <p:nvPr>
            <p:ph idx="1"/>
          </p:nvPr>
        </p:nvSpPr>
        <p:spPr>
          <a:xfrm>
            <a:off x="2082800" y="2070000"/>
            <a:ext cx="9610000" cy="4788000"/>
          </a:xfrm>
        </p:spPr>
        <p:txBody>
          <a:bodyPr/>
          <a:lstStyle/>
          <a:p>
            <a:r>
              <a:rPr lang="en-US"/>
              <a:t>Use Report Builder (RB) to:</a:t>
            </a:r>
          </a:p>
          <a:p>
            <a:pPr lvl="1"/>
            <a:r>
              <a:rPr lang="en-US"/>
              <a:t>Author reports</a:t>
            </a:r>
          </a:p>
          <a:p>
            <a:pPr lvl="1"/>
            <a:r>
              <a:rPr lang="en-US"/>
              <a:t>Preview reports</a:t>
            </a:r>
          </a:p>
          <a:p>
            <a:pPr lvl="1"/>
            <a:r>
              <a:rPr lang="en-US"/>
              <a:t>Publish reports to the Power BI service</a:t>
            </a:r>
          </a:p>
          <a:p>
            <a:r>
              <a:rPr lang="en-US"/>
              <a:t>Available from Microsoft downloads</a:t>
            </a:r>
          </a:p>
          <a:p>
            <a:pPr lvl="1"/>
            <a:r>
              <a:rPr lang="en-US">
                <a:hlinkClick r:id="rId3"/>
              </a:rPr>
              <a:t>http://aka.ms/pbireportbuilder</a:t>
            </a:r>
            <a:endParaRPr lang="en-US"/>
          </a:p>
          <a:p>
            <a:r>
              <a:rPr lang="en-US"/>
              <a:t>System requirements:</a:t>
            </a:r>
          </a:p>
          <a:p>
            <a:pPr lvl="1"/>
            <a:r>
              <a:rPr lang="en-US"/>
              <a:t>Windows 7, or later</a:t>
            </a:r>
          </a:p>
          <a:p>
            <a:pPr lvl="1"/>
            <a:r>
              <a:rPr lang="en-US"/>
              <a:t>Microsoft .NET Framework 4.7.2</a:t>
            </a:r>
          </a:p>
          <a:p>
            <a:endParaRPr lang="en-US"/>
          </a:p>
        </p:txBody>
      </p:sp>
      <p:sp>
        <p:nvSpPr>
          <p:cNvPr id="6" name="TextBox 5">
            <a:extLst>
              <a:ext uri="{FF2B5EF4-FFF2-40B4-BE49-F238E27FC236}">
                <a16:creationId xmlns:a16="http://schemas.microsoft.com/office/drawing/2014/main" id="{C7ACF888-99C5-40BF-865E-9ABC74808F22}"/>
              </a:ext>
            </a:extLst>
          </p:cNvPr>
          <p:cNvSpPr txBox="1"/>
          <p:nvPr/>
        </p:nvSpPr>
        <p:spPr>
          <a:xfrm>
            <a:off x="8415868" y="5258998"/>
            <a:ext cx="3318932" cy="1043363"/>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RB is a tool for developers—it is not intended to be used as a report consumption app</a:t>
            </a:r>
          </a:p>
        </p:txBody>
      </p:sp>
      <p:pic>
        <p:nvPicPr>
          <p:cNvPr id="7" name="Picture 6">
            <a:extLst>
              <a:ext uri="{FF2B5EF4-FFF2-40B4-BE49-F238E27FC236}">
                <a16:creationId xmlns:a16="http://schemas.microsoft.com/office/drawing/2014/main" id="{7BECF770-240D-4B59-861E-C097437D9CE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0063" y="2068513"/>
            <a:ext cx="1295238" cy="1400000"/>
          </a:xfrm>
          <a:prstGeom prst="rect">
            <a:avLst/>
          </a:prstGeom>
        </p:spPr>
      </p:pic>
      <p:sp>
        <p:nvSpPr>
          <p:cNvPr id="5" name="Footer Placeholder 4">
            <a:extLst>
              <a:ext uri="{FF2B5EF4-FFF2-40B4-BE49-F238E27FC236}">
                <a16:creationId xmlns:a16="http://schemas.microsoft.com/office/drawing/2014/main" id="{41C48C49-F33C-46B0-A2AD-118F3A5A03C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6113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CBC3-4C36-49BC-A156-181C8ED15ED6}"/>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95FDBAC4-BFAE-4EEB-B7CA-2219026F9713}"/>
              </a:ext>
            </a:extLst>
          </p:cNvPr>
          <p:cNvSpPr>
            <a:spLocks noGrp="1"/>
          </p:cNvSpPr>
          <p:nvPr>
            <p:ph type="body" sz="quarter" idx="10"/>
          </p:nvPr>
        </p:nvSpPr>
        <p:spPr/>
        <p:txBody>
          <a:bodyPr/>
          <a:lstStyle/>
          <a:p>
            <a:r>
              <a:rPr lang="en-US"/>
              <a:t>Getting started window</a:t>
            </a:r>
          </a:p>
        </p:txBody>
      </p:sp>
      <p:sp>
        <p:nvSpPr>
          <p:cNvPr id="4" name="Content Placeholder 3">
            <a:extLst>
              <a:ext uri="{FF2B5EF4-FFF2-40B4-BE49-F238E27FC236}">
                <a16:creationId xmlns:a16="http://schemas.microsoft.com/office/drawing/2014/main" id="{263EBC9A-F485-46E6-A698-B133E5F19AE1}"/>
              </a:ext>
            </a:extLst>
          </p:cNvPr>
          <p:cNvSpPr>
            <a:spLocks noGrp="1"/>
          </p:cNvSpPr>
          <p:nvPr>
            <p:ph idx="1"/>
          </p:nvPr>
        </p:nvSpPr>
        <p:spPr>
          <a:xfrm>
            <a:off x="457199" y="2070000"/>
            <a:ext cx="5080001" cy="4788000"/>
          </a:xfrm>
        </p:spPr>
        <p:txBody>
          <a:bodyPr/>
          <a:lstStyle/>
          <a:p>
            <a:r>
              <a:rPr lang="en-US"/>
              <a:t>Use the </a:t>
            </a:r>
            <a:r>
              <a:rPr lang="en-US" b="1"/>
              <a:t>Getting Started </a:t>
            </a:r>
            <a:r>
              <a:rPr lang="en-US"/>
              <a:t>window to:</a:t>
            </a:r>
          </a:p>
          <a:p>
            <a:pPr lvl="1"/>
            <a:r>
              <a:rPr lang="en-US"/>
              <a:t>Create a new report</a:t>
            </a:r>
          </a:p>
          <a:p>
            <a:pPr lvl="2"/>
            <a:r>
              <a:rPr lang="en-US"/>
              <a:t>Using wizards</a:t>
            </a:r>
          </a:p>
          <a:p>
            <a:pPr lvl="2"/>
            <a:r>
              <a:rPr lang="en-US"/>
              <a:t>Blank report</a:t>
            </a:r>
          </a:p>
          <a:p>
            <a:pPr lvl="1"/>
            <a:r>
              <a:rPr lang="en-US"/>
              <a:t>Open an existing report</a:t>
            </a:r>
          </a:p>
          <a:p>
            <a:pPr lvl="2"/>
            <a:r>
              <a:rPr lang="en-US"/>
              <a:t>From the file system</a:t>
            </a:r>
          </a:p>
          <a:p>
            <a:pPr lvl="2"/>
            <a:r>
              <a:rPr lang="en-US"/>
              <a:t>From a list of recently opened reports</a:t>
            </a:r>
          </a:p>
          <a:p>
            <a:r>
              <a:rPr lang="en-US"/>
              <a:t>It opens automatically each time RB is started</a:t>
            </a:r>
          </a:p>
          <a:p>
            <a:pPr lvl="1"/>
            <a:r>
              <a:rPr lang="en-US"/>
              <a:t>It can be disabled</a:t>
            </a:r>
          </a:p>
          <a:p>
            <a:endParaRPr lang="en-US"/>
          </a:p>
          <a:p>
            <a:endParaRPr lang="en-US"/>
          </a:p>
        </p:txBody>
      </p:sp>
      <p:pic>
        <p:nvPicPr>
          <p:cNvPr id="6" name="Picture 5">
            <a:extLst>
              <a:ext uri="{FF2B5EF4-FFF2-40B4-BE49-F238E27FC236}">
                <a16:creationId xmlns:a16="http://schemas.microsoft.com/office/drawing/2014/main" id="{76665F68-34FB-4D2D-B6A8-4C2E83BE964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096000" y="2134305"/>
            <a:ext cx="5547446" cy="4081434"/>
          </a:xfrm>
          <a:prstGeom prst="rect">
            <a:avLst/>
          </a:prstGeom>
        </p:spPr>
      </p:pic>
      <p:sp>
        <p:nvSpPr>
          <p:cNvPr id="5" name="Footer Placeholder 4">
            <a:extLst>
              <a:ext uri="{FF2B5EF4-FFF2-40B4-BE49-F238E27FC236}">
                <a16:creationId xmlns:a16="http://schemas.microsoft.com/office/drawing/2014/main" id="{E6B0D688-80E2-4832-8147-64E0E2FEB6D0}"/>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5917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p:txBody>
          <a:bodyPr/>
          <a:lstStyle/>
          <a:p>
            <a:r>
              <a:rPr lang="en-US"/>
              <a:t>Presents a report canvas for designing a single report</a:t>
            </a:r>
          </a:p>
          <a:p>
            <a:pPr lvl="1"/>
            <a:r>
              <a:rPr lang="en-US"/>
              <a:t>Optionally, view the ruler to help layout report objects</a:t>
            </a:r>
          </a:p>
          <a:p>
            <a:r>
              <a:rPr lang="en-US"/>
              <a:t>Design functionality is available from:</a:t>
            </a:r>
          </a:p>
          <a:p>
            <a:pPr lvl="1"/>
            <a:r>
              <a:rPr lang="en-US"/>
              <a:t>Quick access commands—save, undo, redo</a:t>
            </a:r>
          </a:p>
          <a:p>
            <a:pPr lvl="1"/>
            <a:r>
              <a:rPr lang="en-US"/>
              <a:t>Ribbon commands</a:t>
            </a:r>
          </a:p>
          <a:p>
            <a:pPr lvl="1"/>
            <a:r>
              <a:rPr lang="en-US"/>
              <a:t>Various panes</a:t>
            </a:r>
          </a:p>
          <a:p>
            <a:endParaRPr lang="en-US"/>
          </a:p>
          <a:p>
            <a:endParaRPr lang="en-US"/>
          </a:p>
        </p:txBody>
      </p:sp>
      <p:sp>
        <p:nvSpPr>
          <p:cNvPr id="6" name="TextBox 5">
            <a:extLst>
              <a:ext uri="{FF2B5EF4-FFF2-40B4-BE49-F238E27FC236}">
                <a16:creationId xmlns:a16="http://schemas.microsoft.com/office/drawing/2014/main" id="{71DFDD11-5E04-4D86-B953-396650A34211}"/>
              </a:ext>
            </a:extLst>
          </p:cNvPr>
          <p:cNvSpPr txBox="1"/>
          <p:nvPr/>
        </p:nvSpPr>
        <p:spPr>
          <a:xfrm>
            <a:off x="812798" y="4751570"/>
            <a:ext cx="3081867" cy="1043363"/>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Working with RB functionality will be described in later modules</a:t>
            </a:r>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5880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Graphical user interface, text&#10;&#10;Description automatically generated">
            <a:extLst>
              <a:ext uri="{FF2B5EF4-FFF2-40B4-BE49-F238E27FC236}">
                <a16:creationId xmlns:a16="http://schemas.microsoft.com/office/drawing/2014/main" id="{2FA55032-513E-17D4-5840-06ECD04F2561}"/>
              </a:ext>
            </a:extLst>
          </p:cNvPr>
          <p:cNvPicPr>
            <a:picLocks noChangeAspect="1"/>
          </p:cNvPicPr>
          <p:nvPr/>
        </p:nvPicPr>
        <p:blipFill>
          <a:blip r:embed="rId2"/>
          <a:stretch>
            <a:fillRect/>
          </a:stretch>
        </p:blipFill>
        <p:spPr>
          <a:xfrm>
            <a:off x="2386739" y="1951054"/>
            <a:ext cx="7567047" cy="4583214"/>
          </a:xfrm>
          <a:prstGeom prst="rect">
            <a:avLst/>
          </a:prstGeom>
        </p:spPr>
      </p:pic>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a:t>
            </a:r>
          </a:p>
        </p:txBody>
      </p:sp>
      <p:grpSp>
        <p:nvGrpSpPr>
          <p:cNvPr id="10" name="Group 9">
            <a:extLst>
              <a:ext uri="{FF2B5EF4-FFF2-40B4-BE49-F238E27FC236}">
                <a16:creationId xmlns:a16="http://schemas.microsoft.com/office/drawing/2014/main" id="{F226899C-F4D1-40B5-9437-0E1EEDE8CB3E}"/>
              </a:ext>
              <a:ext uri="{C183D7F6-B498-43B3-948B-1728B52AA6E4}">
                <adec:decorative xmlns:adec="http://schemas.microsoft.com/office/drawing/2017/decorative" val="1"/>
              </a:ext>
            </a:extLst>
          </p:cNvPr>
          <p:cNvGrpSpPr/>
          <p:nvPr/>
        </p:nvGrpSpPr>
        <p:grpSpPr>
          <a:xfrm>
            <a:off x="284137" y="1881966"/>
            <a:ext cx="2110221" cy="646331"/>
            <a:chOff x="996065" y="1915934"/>
            <a:chExt cx="2045447" cy="646331"/>
          </a:xfrm>
        </p:grpSpPr>
        <p:sp>
          <p:nvSpPr>
            <p:cNvPr id="11" name="Text Box 10">
              <a:extLst>
                <a:ext uri="{FF2B5EF4-FFF2-40B4-BE49-F238E27FC236}">
                  <a16:creationId xmlns:a16="http://schemas.microsoft.com/office/drawing/2014/main" id="{820AF8C1-0FB8-4594-9FCB-3C9BDE72698B}"/>
                </a:ext>
                <a:ext uri="{C183D7F6-B498-43B3-948B-1728B52AA6E4}">
                  <adec:decorative xmlns:adec="http://schemas.microsoft.com/office/drawing/2017/decorative" val="1"/>
                </a:ext>
              </a:extLst>
            </p:cNvPr>
            <p:cNvSpPr txBox="1">
              <a:spLocks noChangeArrowheads="1"/>
            </p:cNvSpPr>
            <p:nvPr/>
          </p:nvSpPr>
          <p:spPr bwMode="auto">
            <a:xfrm>
              <a:off x="996065" y="1915934"/>
              <a:ext cx="1499188" cy="646331"/>
            </a:xfrm>
            <a:prstGeom prst="rect">
              <a:avLst/>
            </a:prstGeom>
            <a:noFill/>
            <a:ln w="9525">
              <a:noFill/>
              <a:miter lim="800000"/>
              <a:headEnd/>
              <a:tailEnd type="none" w="lg" len="lg"/>
            </a:ln>
          </p:spPr>
          <p:txBody>
            <a:bodyPr wrap="square">
              <a:spAutoFit/>
            </a:bodyPr>
            <a:lstStyle/>
            <a:p>
              <a:pPr algn="r" defTabSz="914363">
                <a:spcBef>
                  <a:spcPct val="50000"/>
                </a:spcBef>
              </a:pPr>
              <a:r>
                <a:rPr lang="en-US"/>
                <a:t>Quick access commands</a:t>
              </a:r>
            </a:p>
          </p:txBody>
        </p:sp>
        <p:cxnSp>
          <p:nvCxnSpPr>
            <p:cNvPr id="12" name="Straight Arrow Connector 11">
              <a:extLst>
                <a:ext uri="{FF2B5EF4-FFF2-40B4-BE49-F238E27FC236}">
                  <a16:creationId xmlns:a16="http://schemas.microsoft.com/office/drawing/2014/main" id="{B0F3649A-837C-4CF1-89E2-712AE8F1DDFB}"/>
                </a:ext>
                <a:ext uri="{C183D7F6-B498-43B3-948B-1728B52AA6E4}">
                  <adec:decorative xmlns:adec="http://schemas.microsoft.com/office/drawing/2017/decorative" val="1"/>
                </a:ext>
              </a:extLst>
            </p:cNvPr>
            <p:cNvCxnSpPr>
              <a:cxnSpLocks/>
              <a:endCxn id="11" idx="3"/>
            </p:cNvCxnSpPr>
            <p:nvPr/>
          </p:nvCxnSpPr>
          <p:spPr>
            <a:xfrm flipH="1">
              <a:off x="2482735" y="2074222"/>
              <a:ext cx="558777" cy="164878"/>
            </a:xfrm>
            <a:prstGeom prst="straightConnector1">
              <a:avLst/>
            </a:prstGeom>
            <a:noFill/>
            <a:ln w="38100">
              <a:solidFill>
                <a:schemeClr val="accent6"/>
              </a:solidFill>
              <a:round/>
              <a:headEnd type="triangle" w="med" len="med"/>
              <a:tailEnd/>
            </a:ln>
          </p:spPr>
        </p:cxnSp>
      </p:grpSp>
      <p:grpSp>
        <p:nvGrpSpPr>
          <p:cNvPr id="13" name="Group 12">
            <a:extLst>
              <a:ext uri="{FF2B5EF4-FFF2-40B4-BE49-F238E27FC236}">
                <a16:creationId xmlns:a16="http://schemas.microsoft.com/office/drawing/2014/main" id="{CA0B5984-E8A5-48E3-8E00-3632E060F384}"/>
              </a:ext>
              <a:ext uri="{C183D7F6-B498-43B3-948B-1728B52AA6E4}">
                <adec:decorative xmlns:adec="http://schemas.microsoft.com/office/drawing/2017/decorative" val="1"/>
              </a:ext>
            </a:extLst>
          </p:cNvPr>
          <p:cNvGrpSpPr/>
          <p:nvPr/>
        </p:nvGrpSpPr>
        <p:grpSpPr>
          <a:xfrm>
            <a:off x="342702" y="2481467"/>
            <a:ext cx="2195700" cy="651247"/>
            <a:chOff x="1394341" y="1698595"/>
            <a:chExt cx="2014887" cy="586671"/>
          </a:xfrm>
        </p:grpSpPr>
        <p:sp>
          <p:nvSpPr>
            <p:cNvPr id="14" name="Text Box 10">
              <a:extLst>
                <a:ext uri="{FF2B5EF4-FFF2-40B4-BE49-F238E27FC236}">
                  <a16:creationId xmlns:a16="http://schemas.microsoft.com/office/drawing/2014/main" id="{0EA401E8-6B11-4365-80B0-950929E7E835}"/>
                </a:ext>
                <a:ext uri="{C183D7F6-B498-43B3-948B-1728B52AA6E4}">
                  <adec:decorative xmlns:adec="http://schemas.microsoft.com/office/drawing/2017/decorative" val="1"/>
                </a:ext>
              </a:extLst>
            </p:cNvPr>
            <p:cNvSpPr txBox="1">
              <a:spLocks noChangeArrowheads="1"/>
            </p:cNvSpPr>
            <p:nvPr/>
          </p:nvSpPr>
          <p:spPr bwMode="auto">
            <a:xfrm>
              <a:off x="1394341" y="1915934"/>
              <a:ext cx="1100911" cy="369332"/>
            </a:xfrm>
            <a:prstGeom prst="rect">
              <a:avLst/>
            </a:prstGeom>
            <a:noFill/>
            <a:ln w="9525">
              <a:noFill/>
              <a:miter lim="800000"/>
              <a:headEnd/>
              <a:tailEnd type="none" w="lg" len="lg"/>
            </a:ln>
          </p:spPr>
          <p:txBody>
            <a:bodyPr wrap="square">
              <a:spAutoFit/>
            </a:bodyPr>
            <a:lstStyle/>
            <a:p>
              <a:pPr algn="r" defTabSz="914363">
                <a:spcBef>
                  <a:spcPct val="50000"/>
                </a:spcBef>
              </a:pPr>
              <a:r>
                <a:rPr lang="en-US"/>
                <a:t>Ribbon</a:t>
              </a:r>
            </a:p>
          </p:txBody>
        </p:sp>
        <p:cxnSp>
          <p:nvCxnSpPr>
            <p:cNvPr id="15" name="Straight Arrow Connector 14">
              <a:extLst>
                <a:ext uri="{FF2B5EF4-FFF2-40B4-BE49-F238E27FC236}">
                  <a16:creationId xmlns:a16="http://schemas.microsoft.com/office/drawing/2014/main" id="{9E132A5F-05EE-4FC4-A097-BC31AE8B95F3}"/>
                </a:ext>
                <a:ext uri="{C183D7F6-B498-43B3-948B-1728B52AA6E4}">
                  <adec:decorative xmlns:adec="http://schemas.microsoft.com/office/drawing/2017/decorative" val="1"/>
                </a:ext>
              </a:extLst>
            </p:cNvPr>
            <p:cNvCxnSpPr>
              <a:cxnSpLocks/>
              <a:endCxn id="14" idx="3"/>
            </p:cNvCxnSpPr>
            <p:nvPr/>
          </p:nvCxnSpPr>
          <p:spPr>
            <a:xfrm flipH="1">
              <a:off x="2495252" y="1698595"/>
              <a:ext cx="913976" cy="402005"/>
            </a:xfrm>
            <a:prstGeom prst="straightConnector1">
              <a:avLst/>
            </a:prstGeom>
            <a:noFill/>
            <a:ln w="38100">
              <a:solidFill>
                <a:schemeClr val="accent6"/>
              </a:solidFill>
              <a:round/>
              <a:headEnd type="triangle" w="med" len="med"/>
              <a:tailEnd/>
            </a:ln>
          </p:spPr>
        </p:cxnSp>
      </p:grpSp>
      <p:grpSp>
        <p:nvGrpSpPr>
          <p:cNvPr id="16" name="Group 15">
            <a:extLst>
              <a:ext uri="{FF2B5EF4-FFF2-40B4-BE49-F238E27FC236}">
                <a16:creationId xmlns:a16="http://schemas.microsoft.com/office/drawing/2014/main" id="{3458A0EB-1B63-4C0D-82A4-02F60C3F6E6B}"/>
              </a:ext>
              <a:ext uri="{C183D7F6-B498-43B3-948B-1728B52AA6E4}">
                <adec:decorative xmlns:adec="http://schemas.microsoft.com/office/drawing/2017/decorative" val="1"/>
              </a:ext>
            </a:extLst>
          </p:cNvPr>
          <p:cNvGrpSpPr/>
          <p:nvPr/>
        </p:nvGrpSpPr>
        <p:grpSpPr>
          <a:xfrm>
            <a:off x="439567" y="4820215"/>
            <a:ext cx="3166618" cy="646331"/>
            <a:chOff x="1254817" y="1915934"/>
            <a:chExt cx="3166618" cy="646331"/>
          </a:xfrm>
        </p:grpSpPr>
        <p:sp>
          <p:nvSpPr>
            <p:cNvPr id="17" name="Text Box 10">
              <a:extLst>
                <a:ext uri="{FF2B5EF4-FFF2-40B4-BE49-F238E27FC236}">
                  <a16:creationId xmlns:a16="http://schemas.microsoft.com/office/drawing/2014/main" id="{36153935-048E-42FC-96B0-31FD32DB0FEF}"/>
                </a:ext>
                <a:ext uri="{C183D7F6-B498-43B3-948B-1728B52AA6E4}">
                  <adec:decorative xmlns:adec="http://schemas.microsoft.com/office/drawing/2017/decorative" val="1"/>
                </a:ext>
              </a:extLst>
            </p:cNvPr>
            <p:cNvSpPr txBox="1">
              <a:spLocks noChangeArrowheads="1"/>
            </p:cNvSpPr>
            <p:nvPr/>
          </p:nvSpPr>
          <p:spPr bwMode="auto">
            <a:xfrm>
              <a:off x="1254817" y="1915934"/>
              <a:ext cx="1240435" cy="646331"/>
            </a:xfrm>
            <a:prstGeom prst="rect">
              <a:avLst/>
            </a:prstGeom>
            <a:noFill/>
            <a:ln w="9525">
              <a:noFill/>
              <a:miter lim="800000"/>
              <a:headEnd/>
              <a:tailEnd type="none" w="lg" len="lg"/>
            </a:ln>
          </p:spPr>
          <p:txBody>
            <a:bodyPr wrap="square">
              <a:spAutoFit/>
            </a:bodyPr>
            <a:lstStyle/>
            <a:p>
              <a:pPr algn="r" defTabSz="914363">
                <a:spcBef>
                  <a:spcPct val="50000"/>
                </a:spcBef>
              </a:pPr>
              <a:r>
                <a:rPr lang="en-US"/>
                <a:t>Report canvas</a:t>
              </a:r>
            </a:p>
          </p:txBody>
        </p:sp>
        <p:cxnSp>
          <p:nvCxnSpPr>
            <p:cNvPr id="18" name="Straight Arrow Connector 17">
              <a:extLst>
                <a:ext uri="{FF2B5EF4-FFF2-40B4-BE49-F238E27FC236}">
                  <a16:creationId xmlns:a16="http://schemas.microsoft.com/office/drawing/2014/main" id="{08EBC601-2FA4-44CB-AC3C-4E253392F1CB}"/>
                </a:ext>
                <a:ext uri="{C183D7F6-B498-43B3-948B-1728B52AA6E4}">
                  <adec:decorative xmlns:adec="http://schemas.microsoft.com/office/drawing/2017/decorative" val="1"/>
                </a:ext>
              </a:extLst>
            </p:cNvPr>
            <p:cNvCxnSpPr>
              <a:cxnSpLocks/>
              <a:endCxn id="17" idx="3"/>
            </p:cNvCxnSpPr>
            <p:nvPr/>
          </p:nvCxnSpPr>
          <p:spPr>
            <a:xfrm flipH="1">
              <a:off x="2495252" y="2231210"/>
              <a:ext cx="1926183" cy="7890"/>
            </a:xfrm>
            <a:prstGeom prst="straightConnector1">
              <a:avLst/>
            </a:prstGeom>
            <a:noFill/>
            <a:ln w="38100">
              <a:solidFill>
                <a:schemeClr val="accent6"/>
              </a:solidFill>
              <a:round/>
              <a:headEnd type="triangle" w="med" len="med"/>
              <a:tailEnd/>
            </a:ln>
          </p:spPr>
        </p:cxnSp>
      </p:grpSp>
      <p:grpSp>
        <p:nvGrpSpPr>
          <p:cNvPr id="19" name="Group 18">
            <a:extLst>
              <a:ext uri="{FF2B5EF4-FFF2-40B4-BE49-F238E27FC236}">
                <a16:creationId xmlns:a16="http://schemas.microsoft.com/office/drawing/2014/main" id="{B60B24AC-B55C-47CB-9A7C-6CD9220C3660}"/>
              </a:ext>
              <a:ext uri="{C183D7F6-B498-43B3-948B-1728B52AA6E4}">
                <adec:decorative xmlns:adec="http://schemas.microsoft.com/office/drawing/2017/decorative" val="1"/>
              </a:ext>
            </a:extLst>
          </p:cNvPr>
          <p:cNvGrpSpPr/>
          <p:nvPr/>
        </p:nvGrpSpPr>
        <p:grpSpPr>
          <a:xfrm>
            <a:off x="458939" y="3609268"/>
            <a:ext cx="2014888" cy="923330"/>
            <a:chOff x="1254817" y="1915934"/>
            <a:chExt cx="2014888" cy="923330"/>
          </a:xfrm>
        </p:grpSpPr>
        <p:sp>
          <p:nvSpPr>
            <p:cNvPr id="20" name="Text Box 10">
              <a:extLst>
                <a:ext uri="{FF2B5EF4-FFF2-40B4-BE49-F238E27FC236}">
                  <a16:creationId xmlns:a16="http://schemas.microsoft.com/office/drawing/2014/main" id="{F880B418-13DE-4DAD-8502-E85E4E49D0FF}"/>
                </a:ext>
                <a:ext uri="{C183D7F6-B498-43B3-948B-1728B52AA6E4}">
                  <adec:decorative xmlns:adec="http://schemas.microsoft.com/office/drawing/2017/decorative" val="1"/>
                </a:ext>
              </a:extLst>
            </p:cNvPr>
            <p:cNvSpPr txBox="1">
              <a:spLocks noChangeArrowheads="1"/>
            </p:cNvSpPr>
            <p:nvPr/>
          </p:nvSpPr>
          <p:spPr bwMode="auto">
            <a:xfrm>
              <a:off x="1254817" y="1915934"/>
              <a:ext cx="1240436" cy="923330"/>
            </a:xfrm>
            <a:prstGeom prst="rect">
              <a:avLst/>
            </a:prstGeom>
            <a:noFill/>
            <a:ln w="9525">
              <a:noFill/>
              <a:miter lim="800000"/>
              <a:headEnd/>
              <a:tailEnd type="none" w="lg" len="lg"/>
            </a:ln>
          </p:spPr>
          <p:txBody>
            <a:bodyPr wrap="square">
              <a:spAutoFit/>
            </a:bodyPr>
            <a:lstStyle/>
            <a:p>
              <a:pPr algn="r" defTabSz="914363">
                <a:spcBef>
                  <a:spcPct val="50000"/>
                </a:spcBef>
              </a:pPr>
              <a:r>
                <a:rPr lang="en-US" b="1"/>
                <a:t>Report Data </a:t>
              </a:r>
              <a:r>
                <a:rPr lang="en-US"/>
                <a:t>pane</a:t>
              </a:r>
            </a:p>
          </p:txBody>
        </p:sp>
        <p:cxnSp>
          <p:nvCxnSpPr>
            <p:cNvPr id="21" name="Straight Arrow Connector 20">
              <a:extLst>
                <a:ext uri="{FF2B5EF4-FFF2-40B4-BE49-F238E27FC236}">
                  <a16:creationId xmlns:a16="http://schemas.microsoft.com/office/drawing/2014/main" id="{57D28E39-A0A4-4BB5-88EB-E37F6E29C5CF}"/>
                </a:ext>
                <a:ext uri="{C183D7F6-B498-43B3-948B-1728B52AA6E4}">
                  <adec:decorative xmlns:adec="http://schemas.microsoft.com/office/drawing/2017/decorative" val="1"/>
                </a:ext>
              </a:extLst>
            </p:cNvPr>
            <p:cNvCxnSpPr>
              <a:cxnSpLocks/>
              <a:endCxn id="20" idx="3"/>
            </p:cNvCxnSpPr>
            <p:nvPr/>
          </p:nvCxnSpPr>
          <p:spPr>
            <a:xfrm flipH="1">
              <a:off x="2495253" y="2177546"/>
              <a:ext cx="774452" cy="200053"/>
            </a:xfrm>
            <a:prstGeom prst="straightConnector1">
              <a:avLst/>
            </a:prstGeom>
            <a:noFill/>
            <a:ln w="38100">
              <a:solidFill>
                <a:schemeClr val="accent6"/>
              </a:solidFill>
              <a:round/>
              <a:headEnd type="triangle" w="med" len="med"/>
              <a:tailEnd/>
            </a:ln>
          </p:spPr>
        </p:cxnSp>
      </p:grpSp>
      <p:grpSp>
        <p:nvGrpSpPr>
          <p:cNvPr id="22" name="Group 21">
            <a:extLst>
              <a:ext uri="{FF2B5EF4-FFF2-40B4-BE49-F238E27FC236}">
                <a16:creationId xmlns:a16="http://schemas.microsoft.com/office/drawing/2014/main" id="{64B482E6-87F1-4589-AA3F-EB81D6120341}"/>
              </a:ext>
              <a:ext uri="{C183D7F6-B498-43B3-948B-1728B52AA6E4}">
                <adec:decorative xmlns:adec="http://schemas.microsoft.com/office/drawing/2017/decorative" val="1"/>
              </a:ext>
            </a:extLst>
          </p:cNvPr>
          <p:cNvGrpSpPr/>
          <p:nvPr/>
        </p:nvGrpSpPr>
        <p:grpSpPr>
          <a:xfrm>
            <a:off x="7512976" y="2916176"/>
            <a:ext cx="4679023" cy="865271"/>
            <a:chOff x="-965602" y="1839763"/>
            <a:chExt cx="4679023" cy="865271"/>
          </a:xfrm>
        </p:grpSpPr>
        <p:sp>
          <p:nvSpPr>
            <p:cNvPr id="23" name="Text Box 10">
              <a:extLst>
                <a:ext uri="{FF2B5EF4-FFF2-40B4-BE49-F238E27FC236}">
                  <a16:creationId xmlns:a16="http://schemas.microsoft.com/office/drawing/2014/main" id="{F7E6A6F7-C9D6-4A5E-9FDA-9DD49EF6D966}"/>
                </a:ext>
                <a:ext uri="{C183D7F6-B498-43B3-948B-1728B52AA6E4}">
                  <adec:decorative xmlns:adec="http://schemas.microsoft.com/office/drawing/2017/decorative" val="1"/>
                </a:ext>
              </a:extLst>
            </p:cNvPr>
            <p:cNvSpPr txBox="1">
              <a:spLocks noChangeArrowheads="1"/>
            </p:cNvSpPr>
            <p:nvPr/>
          </p:nvSpPr>
          <p:spPr bwMode="auto">
            <a:xfrm>
              <a:off x="2194148" y="2058703"/>
              <a:ext cx="1519273" cy="646331"/>
            </a:xfrm>
            <a:prstGeom prst="rect">
              <a:avLst/>
            </a:prstGeom>
            <a:noFill/>
            <a:ln w="9525">
              <a:noFill/>
              <a:miter lim="800000"/>
              <a:headEnd/>
              <a:tailEnd type="none" w="lg" len="lg"/>
            </a:ln>
          </p:spPr>
          <p:txBody>
            <a:bodyPr wrap="square">
              <a:spAutoFit/>
            </a:bodyPr>
            <a:lstStyle/>
            <a:p>
              <a:pPr defTabSz="914363">
                <a:spcBef>
                  <a:spcPct val="50000"/>
                </a:spcBef>
              </a:pPr>
              <a:r>
                <a:rPr lang="en-US" b="1"/>
                <a:t>Parameters</a:t>
              </a:r>
              <a:r>
                <a:rPr lang="en-US"/>
                <a:t> pane</a:t>
              </a:r>
            </a:p>
          </p:txBody>
        </p:sp>
        <p:cxnSp>
          <p:nvCxnSpPr>
            <p:cNvPr id="24" name="Straight Arrow Connector 23">
              <a:extLst>
                <a:ext uri="{FF2B5EF4-FFF2-40B4-BE49-F238E27FC236}">
                  <a16:creationId xmlns:a16="http://schemas.microsoft.com/office/drawing/2014/main" id="{FFFCC4F0-79AF-4ED9-8390-0BF55853440C}"/>
                </a:ext>
                <a:ext uri="{C183D7F6-B498-43B3-948B-1728B52AA6E4}">
                  <adec:decorative xmlns:adec="http://schemas.microsoft.com/office/drawing/2017/decorative" val="1"/>
                </a:ext>
              </a:extLst>
            </p:cNvPr>
            <p:cNvCxnSpPr>
              <a:cxnSpLocks/>
              <a:endCxn id="23" idx="1"/>
            </p:cNvCxnSpPr>
            <p:nvPr/>
          </p:nvCxnSpPr>
          <p:spPr>
            <a:xfrm>
              <a:off x="-965602" y="1839763"/>
              <a:ext cx="3159750" cy="542106"/>
            </a:xfrm>
            <a:prstGeom prst="straightConnector1">
              <a:avLst/>
            </a:prstGeom>
            <a:noFill/>
            <a:ln w="38100">
              <a:solidFill>
                <a:schemeClr val="accent6"/>
              </a:solidFill>
              <a:round/>
              <a:headEnd type="triangle" w="med" len="med"/>
              <a:tailEnd/>
            </a:ln>
          </p:spPr>
        </p:cxnSp>
      </p:grpSp>
      <p:grpSp>
        <p:nvGrpSpPr>
          <p:cNvPr id="25" name="Group 24">
            <a:extLst>
              <a:ext uri="{FF2B5EF4-FFF2-40B4-BE49-F238E27FC236}">
                <a16:creationId xmlns:a16="http://schemas.microsoft.com/office/drawing/2014/main" id="{51733C3C-5939-4A54-B63F-24B22CE1653A}"/>
              </a:ext>
              <a:ext uri="{C183D7F6-B498-43B3-948B-1728B52AA6E4}">
                <adec:decorative xmlns:adec="http://schemas.microsoft.com/office/drawing/2017/decorative" val="1"/>
              </a:ext>
            </a:extLst>
          </p:cNvPr>
          <p:cNvGrpSpPr/>
          <p:nvPr/>
        </p:nvGrpSpPr>
        <p:grpSpPr>
          <a:xfrm>
            <a:off x="9935742" y="1883435"/>
            <a:ext cx="2256257" cy="923330"/>
            <a:chOff x="1202798" y="1696451"/>
            <a:chExt cx="2256257" cy="923330"/>
          </a:xfrm>
        </p:grpSpPr>
        <p:sp>
          <p:nvSpPr>
            <p:cNvPr id="26" name="Text Box 10">
              <a:extLst>
                <a:ext uri="{FF2B5EF4-FFF2-40B4-BE49-F238E27FC236}">
                  <a16:creationId xmlns:a16="http://schemas.microsoft.com/office/drawing/2014/main" id="{3E0255EC-6094-4206-8DDE-79897B582941}"/>
                </a:ext>
                <a:ext uri="{C183D7F6-B498-43B3-948B-1728B52AA6E4}">
                  <adec:decorative xmlns:adec="http://schemas.microsoft.com/office/drawing/2017/decorative" val="1"/>
                </a:ext>
              </a:extLst>
            </p:cNvPr>
            <p:cNvSpPr txBox="1">
              <a:spLocks noChangeArrowheads="1"/>
            </p:cNvSpPr>
            <p:nvPr/>
          </p:nvSpPr>
          <p:spPr bwMode="auto">
            <a:xfrm>
              <a:off x="1887755" y="1696451"/>
              <a:ext cx="1571300" cy="923330"/>
            </a:xfrm>
            <a:prstGeom prst="rect">
              <a:avLst/>
            </a:prstGeom>
            <a:noFill/>
            <a:ln w="9525">
              <a:noFill/>
              <a:miter lim="800000"/>
              <a:headEnd/>
              <a:tailEnd type="none" w="lg" len="lg"/>
            </a:ln>
          </p:spPr>
          <p:txBody>
            <a:bodyPr wrap="square" rIns="0">
              <a:spAutoFit/>
            </a:bodyPr>
            <a:lstStyle/>
            <a:p>
              <a:pPr defTabSz="914363">
                <a:spcBef>
                  <a:spcPct val="50000"/>
                </a:spcBef>
              </a:pPr>
              <a:r>
                <a:rPr lang="en-US"/>
                <a:t>Authenticated user or switch account</a:t>
              </a:r>
            </a:p>
          </p:txBody>
        </p:sp>
        <p:cxnSp>
          <p:nvCxnSpPr>
            <p:cNvPr id="27" name="Straight Arrow Connector 26">
              <a:extLst>
                <a:ext uri="{FF2B5EF4-FFF2-40B4-BE49-F238E27FC236}">
                  <a16:creationId xmlns:a16="http://schemas.microsoft.com/office/drawing/2014/main" id="{B60E2B5D-F98C-4350-B600-27CE583D79E8}"/>
                </a:ext>
                <a:ext uri="{C183D7F6-B498-43B3-948B-1728B52AA6E4}">
                  <adec:decorative xmlns:adec="http://schemas.microsoft.com/office/drawing/2017/decorative" val="1"/>
                </a:ext>
              </a:extLst>
            </p:cNvPr>
            <p:cNvCxnSpPr>
              <a:cxnSpLocks/>
              <a:endCxn id="26" idx="1"/>
            </p:cNvCxnSpPr>
            <p:nvPr/>
          </p:nvCxnSpPr>
          <p:spPr>
            <a:xfrm>
              <a:off x="1202798" y="1992318"/>
              <a:ext cx="684957" cy="165798"/>
            </a:xfrm>
            <a:prstGeom prst="straightConnector1">
              <a:avLst/>
            </a:prstGeom>
            <a:noFill/>
            <a:ln w="38100">
              <a:solidFill>
                <a:schemeClr val="accent6"/>
              </a:solidFill>
              <a:round/>
              <a:headEnd type="triangle" w="med" len="med"/>
              <a:tailEnd/>
            </a:ln>
          </p:spPr>
        </p:cxnSp>
      </p:grpSp>
      <p:grpSp>
        <p:nvGrpSpPr>
          <p:cNvPr id="28" name="Group 27">
            <a:extLst>
              <a:ext uri="{FF2B5EF4-FFF2-40B4-BE49-F238E27FC236}">
                <a16:creationId xmlns:a16="http://schemas.microsoft.com/office/drawing/2014/main" id="{60D6BA8C-1981-437A-8FB8-B5BB54620474}"/>
              </a:ext>
              <a:ext uri="{C183D7F6-B498-43B3-948B-1728B52AA6E4}">
                <adec:decorative xmlns:adec="http://schemas.microsoft.com/office/drawing/2017/decorative" val="1"/>
              </a:ext>
            </a:extLst>
          </p:cNvPr>
          <p:cNvGrpSpPr/>
          <p:nvPr/>
        </p:nvGrpSpPr>
        <p:grpSpPr>
          <a:xfrm>
            <a:off x="9767998" y="3923353"/>
            <a:ext cx="2292411" cy="646331"/>
            <a:chOff x="1283257" y="2116759"/>
            <a:chExt cx="2292411" cy="646331"/>
          </a:xfrm>
        </p:grpSpPr>
        <p:sp>
          <p:nvSpPr>
            <p:cNvPr id="29" name="Text Box 10">
              <a:extLst>
                <a:ext uri="{FF2B5EF4-FFF2-40B4-BE49-F238E27FC236}">
                  <a16:creationId xmlns:a16="http://schemas.microsoft.com/office/drawing/2014/main" id="{0002F7CA-C9B5-4543-AAA5-4CBC67ED0727}"/>
                </a:ext>
                <a:ext uri="{C183D7F6-B498-43B3-948B-1728B52AA6E4}">
                  <adec:decorative xmlns:adec="http://schemas.microsoft.com/office/drawing/2017/decorative" val="1"/>
                </a:ext>
              </a:extLst>
            </p:cNvPr>
            <p:cNvSpPr txBox="1">
              <a:spLocks noChangeArrowheads="1"/>
            </p:cNvSpPr>
            <p:nvPr/>
          </p:nvSpPr>
          <p:spPr bwMode="auto">
            <a:xfrm>
              <a:off x="2194148" y="2116759"/>
              <a:ext cx="1381520" cy="646331"/>
            </a:xfrm>
            <a:prstGeom prst="rect">
              <a:avLst/>
            </a:prstGeom>
            <a:noFill/>
            <a:ln w="9525">
              <a:noFill/>
              <a:miter lim="800000"/>
              <a:headEnd/>
              <a:tailEnd type="none" w="lg" len="lg"/>
            </a:ln>
          </p:spPr>
          <p:txBody>
            <a:bodyPr wrap="square">
              <a:spAutoFit/>
            </a:bodyPr>
            <a:lstStyle/>
            <a:p>
              <a:pPr defTabSz="914363">
                <a:spcBef>
                  <a:spcPct val="50000"/>
                </a:spcBef>
              </a:pPr>
              <a:r>
                <a:rPr lang="en-US" b="1"/>
                <a:t>Properties</a:t>
              </a:r>
              <a:r>
                <a:rPr lang="en-US"/>
                <a:t> pane</a:t>
              </a:r>
            </a:p>
          </p:txBody>
        </p:sp>
        <p:cxnSp>
          <p:nvCxnSpPr>
            <p:cNvPr id="30" name="Straight Arrow Connector 29">
              <a:extLst>
                <a:ext uri="{FF2B5EF4-FFF2-40B4-BE49-F238E27FC236}">
                  <a16:creationId xmlns:a16="http://schemas.microsoft.com/office/drawing/2014/main" id="{CB647C88-9EF8-4812-887E-E3602B33E74A}"/>
                </a:ext>
                <a:ext uri="{C183D7F6-B498-43B3-948B-1728B52AA6E4}">
                  <adec:decorative xmlns:adec="http://schemas.microsoft.com/office/drawing/2017/decorative" val="1"/>
                </a:ext>
              </a:extLst>
            </p:cNvPr>
            <p:cNvCxnSpPr>
              <a:cxnSpLocks/>
              <a:endCxn id="29" idx="1"/>
            </p:cNvCxnSpPr>
            <p:nvPr/>
          </p:nvCxnSpPr>
          <p:spPr>
            <a:xfrm>
              <a:off x="1283257" y="2378369"/>
              <a:ext cx="910891" cy="61556"/>
            </a:xfrm>
            <a:prstGeom prst="straightConnector1">
              <a:avLst/>
            </a:prstGeom>
            <a:noFill/>
            <a:ln w="38100">
              <a:solidFill>
                <a:schemeClr val="accent6"/>
              </a:solidFill>
              <a:round/>
              <a:headEnd type="triangle" w="med" len="med"/>
              <a:tailEnd/>
            </a:ln>
          </p:spPr>
        </p:cxnSp>
      </p:grpSp>
      <p:grpSp>
        <p:nvGrpSpPr>
          <p:cNvPr id="31" name="Group 30">
            <a:extLst>
              <a:ext uri="{FF2B5EF4-FFF2-40B4-BE49-F238E27FC236}">
                <a16:creationId xmlns:a16="http://schemas.microsoft.com/office/drawing/2014/main" id="{2CB79E03-38F9-437D-B236-0E95A2A81F6A}"/>
              </a:ext>
              <a:ext uri="{C183D7F6-B498-43B3-948B-1728B52AA6E4}">
                <adec:decorative xmlns:adec="http://schemas.microsoft.com/office/drawing/2017/decorative" val="1"/>
              </a:ext>
            </a:extLst>
          </p:cNvPr>
          <p:cNvGrpSpPr/>
          <p:nvPr/>
        </p:nvGrpSpPr>
        <p:grpSpPr>
          <a:xfrm>
            <a:off x="7953829" y="4821737"/>
            <a:ext cx="4100417" cy="1217348"/>
            <a:chOff x="-524749" y="2261711"/>
            <a:chExt cx="4100417" cy="1217348"/>
          </a:xfrm>
        </p:grpSpPr>
        <p:sp>
          <p:nvSpPr>
            <p:cNvPr id="32" name="Text Box 10">
              <a:extLst>
                <a:ext uri="{FF2B5EF4-FFF2-40B4-BE49-F238E27FC236}">
                  <a16:creationId xmlns:a16="http://schemas.microsoft.com/office/drawing/2014/main" id="{5254C0FE-5BBA-4842-90FE-D9BB88711BFA}"/>
                </a:ext>
                <a:ext uri="{C183D7F6-B498-43B3-948B-1728B52AA6E4}">
                  <adec:decorative xmlns:adec="http://schemas.microsoft.com/office/drawing/2017/decorative" val="1"/>
                </a:ext>
              </a:extLst>
            </p:cNvPr>
            <p:cNvSpPr txBox="1">
              <a:spLocks noChangeArrowheads="1"/>
            </p:cNvSpPr>
            <p:nvPr/>
          </p:nvSpPr>
          <p:spPr bwMode="auto">
            <a:xfrm>
              <a:off x="2194148" y="2261711"/>
              <a:ext cx="1381520" cy="646331"/>
            </a:xfrm>
            <a:prstGeom prst="rect">
              <a:avLst/>
            </a:prstGeom>
            <a:noFill/>
            <a:ln w="9525">
              <a:noFill/>
              <a:miter lim="800000"/>
              <a:headEnd/>
              <a:tailEnd type="none" w="lg" len="lg"/>
            </a:ln>
          </p:spPr>
          <p:txBody>
            <a:bodyPr wrap="square">
              <a:spAutoFit/>
            </a:bodyPr>
            <a:lstStyle/>
            <a:p>
              <a:pPr defTabSz="914363">
                <a:spcBef>
                  <a:spcPct val="50000"/>
                </a:spcBef>
              </a:pPr>
              <a:r>
                <a:rPr lang="en-US" b="1"/>
                <a:t>Grouping</a:t>
              </a:r>
              <a:r>
                <a:rPr lang="en-US"/>
                <a:t> pane</a:t>
              </a:r>
            </a:p>
          </p:txBody>
        </p:sp>
        <p:cxnSp>
          <p:nvCxnSpPr>
            <p:cNvPr id="33" name="Straight Arrow Connector 32">
              <a:extLst>
                <a:ext uri="{FF2B5EF4-FFF2-40B4-BE49-F238E27FC236}">
                  <a16:creationId xmlns:a16="http://schemas.microsoft.com/office/drawing/2014/main" id="{5F77092F-9471-4298-9531-12EDF0A22E9A}"/>
                </a:ext>
                <a:ext uri="{C183D7F6-B498-43B3-948B-1728B52AA6E4}">
                  <adec:decorative xmlns:adec="http://schemas.microsoft.com/office/drawing/2017/decorative" val="1"/>
                </a:ext>
              </a:extLst>
            </p:cNvPr>
            <p:cNvCxnSpPr>
              <a:cxnSpLocks/>
              <a:endCxn id="32" idx="1"/>
            </p:cNvCxnSpPr>
            <p:nvPr/>
          </p:nvCxnSpPr>
          <p:spPr>
            <a:xfrm flipV="1">
              <a:off x="-524749" y="2584877"/>
              <a:ext cx="2718897" cy="894182"/>
            </a:xfrm>
            <a:prstGeom prst="straightConnector1">
              <a:avLst/>
            </a:prstGeom>
            <a:noFill/>
            <a:ln w="38100">
              <a:solidFill>
                <a:schemeClr val="accent6"/>
              </a:solidFill>
              <a:round/>
              <a:headEnd type="triangle" w="med" len="med"/>
              <a:tailEnd/>
            </a:ln>
          </p:spPr>
        </p:cxnSp>
      </p:grpSp>
      <p:grpSp>
        <p:nvGrpSpPr>
          <p:cNvPr id="34" name="Group 33">
            <a:extLst>
              <a:ext uri="{FF2B5EF4-FFF2-40B4-BE49-F238E27FC236}">
                <a16:creationId xmlns:a16="http://schemas.microsoft.com/office/drawing/2014/main" id="{706A4543-2AA0-48B8-A462-CCD2E140B212}"/>
              </a:ext>
              <a:ext uri="{C183D7F6-B498-43B3-948B-1728B52AA6E4}">
                <adec:decorative xmlns:adec="http://schemas.microsoft.com/office/drawing/2017/decorative" val="1"/>
              </a:ext>
            </a:extLst>
          </p:cNvPr>
          <p:cNvGrpSpPr/>
          <p:nvPr/>
        </p:nvGrpSpPr>
        <p:grpSpPr>
          <a:xfrm>
            <a:off x="9948657" y="5659318"/>
            <a:ext cx="2198506" cy="923330"/>
            <a:chOff x="1525756" y="2742264"/>
            <a:chExt cx="2198506" cy="923330"/>
          </a:xfrm>
        </p:grpSpPr>
        <p:sp>
          <p:nvSpPr>
            <p:cNvPr id="35" name="Text Box 10">
              <a:extLst>
                <a:ext uri="{FF2B5EF4-FFF2-40B4-BE49-F238E27FC236}">
                  <a16:creationId xmlns:a16="http://schemas.microsoft.com/office/drawing/2014/main" id="{B94AEFFA-7CCD-4FF4-B097-17C061FB8E83}"/>
                </a:ext>
                <a:ext uri="{C183D7F6-B498-43B3-948B-1728B52AA6E4}">
                  <adec:decorative xmlns:adec="http://schemas.microsoft.com/office/drawing/2017/decorative" val="1"/>
                </a:ext>
              </a:extLst>
            </p:cNvPr>
            <p:cNvSpPr txBox="1">
              <a:spLocks noChangeArrowheads="1"/>
            </p:cNvSpPr>
            <p:nvPr/>
          </p:nvSpPr>
          <p:spPr bwMode="auto">
            <a:xfrm>
              <a:off x="2152961" y="2742264"/>
              <a:ext cx="1571301" cy="923330"/>
            </a:xfrm>
            <a:prstGeom prst="rect">
              <a:avLst/>
            </a:prstGeom>
            <a:noFill/>
            <a:ln w="9525">
              <a:noFill/>
              <a:miter lim="800000"/>
              <a:headEnd/>
              <a:tailEnd type="none" w="lg" len="lg"/>
            </a:ln>
          </p:spPr>
          <p:txBody>
            <a:bodyPr wrap="square">
              <a:spAutoFit/>
            </a:bodyPr>
            <a:lstStyle/>
            <a:p>
              <a:pPr defTabSz="914363">
                <a:spcBef>
                  <a:spcPct val="50000"/>
                </a:spcBef>
              </a:pPr>
              <a:r>
                <a:rPr lang="en-US"/>
                <a:t>Zoom, toggle preview/</a:t>
              </a:r>
              <a:br>
                <a:rPr lang="en-US"/>
              </a:br>
              <a:r>
                <a:rPr lang="en-US"/>
                <a:t>design</a:t>
              </a:r>
            </a:p>
          </p:txBody>
        </p:sp>
        <p:cxnSp>
          <p:nvCxnSpPr>
            <p:cNvPr id="36" name="Straight Arrow Connector 35">
              <a:extLst>
                <a:ext uri="{FF2B5EF4-FFF2-40B4-BE49-F238E27FC236}">
                  <a16:creationId xmlns:a16="http://schemas.microsoft.com/office/drawing/2014/main" id="{587514E7-8DF5-435E-9356-D92C3D4926D5}"/>
                </a:ext>
                <a:ext uri="{C183D7F6-B498-43B3-948B-1728B52AA6E4}">
                  <adec:decorative xmlns:adec="http://schemas.microsoft.com/office/drawing/2017/decorative" val="1"/>
                </a:ext>
              </a:extLst>
            </p:cNvPr>
            <p:cNvCxnSpPr>
              <a:cxnSpLocks/>
              <a:endCxn id="35" idx="1"/>
            </p:cNvCxnSpPr>
            <p:nvPr/>
          </p:nvCxnSpPr>
          <p:spPr>
            <a:xfrm flipV="1">
              <a:off x="1525756" y="3203929"/>
              <a:ext cx="627205" cy="317952"/>
            </a:xfrm>
            <a:prstGeom prst="straightConnector1">
              <a:avLst/>
            </a:prstGeom>
            <a:noFill/>
            <a:ln w="38100">
              <a:solidFill>
                <a:schemeClr val="accent6"/>
              </a:solidFill>
              <a:round/>
              <a:headEnd type="triangle" w="med" len="med"/>
              <a:tailEnd/>
            </a:ln>
          </p:spPr>
        </p:cxnSp>
      </p:gr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81034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 » Ribbon tabs</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p:txBody>
          <a:bodyPr vert="horz" lIns="91440" tIns="45720" rIns="91440" bIns="45720" rtlCol="0" anchor="t">
            <a:noAutofit/>
          </a:bodyPr>
          <a:lstStyle/>
          <a:p>
            <a:r>
              <a:rPr lang="en-US"/>
              <a:t>There are four ribbon tabs:</a:t>
            </a:r>
          </a:p>
          <a:p>
            <a:pPr marL="445770" lvl="1" indent="-183515"/>
            <a:r>
              <a:rPr lang="en-US"/>
              <a:t>File</a:t>
            </a:r>
            <a:endParaRPr lang="en-US">
              <a:cs typeface="Segoe UI"/>
            </a:endParaRPr>
          </a:p>
          <a:p>
            <a:pPr marL="445770" lvl="1" indent="-183515"/>
            <a:r>
              <a:rPr lang="en-US"/>
              <a:t>Home</a:t>
            </a:r>
            <a:endParaRPr lang="en-US">
              <a:cs typeface="Segoe UI"/>
            </a:endParaRPr>
          </a:p>
          <a:p>
            <a:pPr marL="445770" lvl="1" indent="-183515"/>
            <a:r>
              <a:rPr lang="en-US"/>
              <a:t>Data</a:t>
            </a:r>
            <a:endParaRPr lang="en-US">
              <a:cs typeface="Segoe UI"/>
            </a:endParaRPr>
          </a:p>
          <a:p>
            <a:pPr marL="445770" lvl="1" indent="-183515"/>
            <a:r>
              <a:rPr lang="en-US"/>
              <a:t>Insert</a:t>
            </a:r>
            <a:endParaRPr lang="en-US">
              <a:cs typeface="Segoe UI"/>
            </a:endParaRPr>
          </a:p>
          <a:p>
            <a:pPr marL="445770" lvl="1" indent="-183515"/>
            <a:r>
              <a:rPr lang="en-US"/>
              <a:t>View</a:t>
            </a:r>
            <a:endParaRPr lang="en-US">
              <a:cs typeface="Segoe UI"/>
            </a:endParaRP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85335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descr="Graphical user interface, application&#10;&#10;Description automatically generated">
            <a:extLst>
              <a:ext uri="{FF2B5EF4-FFF2-40B4-BE49-F238E27FC236}">
                <a16:creationId xmlns:a16="http://schemas.microsoft.com/office/drawing/2014/main" id="{E882C39A-605D-1F74-4272-F0ADAFFD2F6A}"/>
              </a:ext>
            </a:extLst>
          </p:cNvPr>
          <p:cNvPicPr>
            <a:picLocks noChangeAspect="1"/>
          </p:cNvPicPr>
          <p:nvPr/>
        </p:nvPicPr>
        <p:blipFill>
          <a:blip r:embed="rId3"/>
          <a:stretch>
            <a:fillRect/>
          </a:stretch>
        </p:blipFill>
        <p:spPr>
          <a:xfrm>
            <a:off x="7901553" y="2004373"/>
            <a:ext cx="3485827" cy="3688745"/>
          </a:xfrm>
          <a:prstGeom prst="rect">
            <a:avLst/>
          </a:prstGeom>
        </p:spPr>
      </p:pic>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 » Ribbon tabs » File</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2070000"/>
            <a:ext cx="6450227" cy="4788000"/>
          </a:xfrm>
        </p:spPr>
        <p:txBody>
          <a:bodyPr/>
          <a:lstStyle/>
          <a:p>
            <a:r>
              <a:rPr lang="en-US"/>
              <a:t>Use </a:t>
            </a:r>
            <a:r>
              <a:rPr lang="en-US" b="1"/>
              <a:t>File</a:t>
            </a:r>
            <a:r>
              <a:rPr lang="en-US"/>
              <a:t> to:</a:t>
            </a:r>
          </a:p>
          <a:p>
            <a:pPr lvl="1"/>
            <a:r>
              <a:rPr lang="en-US"/>
              <a:t>Create a new report</a:t>
            </a:r>
          </a:p>
          <a:p>
            <a:pPr lvl="1"/>
            <a:r>
              <a:rPr lang="en-US"/>
              <a:t>Open an existing report</a:t>
            </a:r>
          </a:p>
          <a:p>
            <a:pPr lvl="1"/>
            <a:r>
              <a:rPr lang="en-US"/>
              <a:t>Save the current report</a:t>
            </a:r>
          </a:p>
          <a:p>
            <a:pPr lvl="1"/>
            <a:r>
              <a:rPr lang="en-US"/>
              <a:t>Open </a:t>
            </a:r>
            <a:r>
              <a:rPr lang="en-US" b="1"/>
              <a:t>Options</a:t>
            </a:r>
          </a:p>
          <a:p>
            <a:r>
              <a:rPr lang="en-US"/>
              <a:t>Reports can be saved locally during development</a:t>
            </a:r>
          </a:p>
          <a:p>
            <a:pPr lvl="1"/>
            <a:r>
              <a:rPr lang="en-US"/>
              <a:t>Reports are saved as </a:t>
            </a:r>
            <a:r>
              <a:rPr lang="en-US" b="1"/>
              <a:t>.rdl </a:t>
            </a:r>
            <a:r>
              <a:rPr lang="en-US"/>
              <a:t>files</a:t>
            </a:r>
          </a:p>
          <a:p>
            <a:r>
              <a:rPr lang="en-US"/>
              <a:t>Finalized reports are published to the Power BI service</a:t>
            </a:r>
          </a:p>
          <a:p>
            <a:endParaRPr lang="en-US"/>
          </a:p>
        </p:txBody>
      </p:sp>
      <p:sp>
        <p:nvSpPr>
          <p:cNvPr id="6" name="TextBox 5">
            <a:extLst>
              <a:ext uri="{FF2B5EF4-FFF2-40B4-BE49-F238E27FC236}">
                <a16:creationId xmlns:a16="http://schemas.microsoft.com/office/drawing/2014/main" id="{6FCD7E0D-4BC5-45C7-9FFE-59C0EDB104D4}"/>
              </a:ext>
            </a:extLst>
          </p:cNvPr>
          <p:cNvSpPr txBox="1"/>
          <p:nvPr/>
        </p:nvSpPr>
        <p:spPr>
          <a:xfrm>
            <a:off x="3515459" y="6130672"/>
            <a:ext cx="4046875"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Publication is covered in Module 07</a:t>
            </a:r>
          </a:p>
        </p:txBody>
      </p:sp>
      <p:sp>
        <p:nvSpPr>
          <p:cNvPr id="8" name="Rectangle 7">
            <a:extLst>
              <a:ext uri="{FF2B5EF4-FFF2-40B4-BE49-F238E27FC236}">
                <a16:creationId xmlns:a16="http://schemas.microsoft.com/office/drawing/2014/main" id="{B10D8768-1A80-4852-BB40-A65EE334499E}"/>
              </a:ext>
              <a:ext uri="{C183D7F6-B498-43B3-948B-1728B52AA6E4}">
                <adec:decorative xmlns:adec="http://schemas.microsoft.com/office/drawing/2017/decorative" val="1"/>
              </a:ext>
            </a:extLst>
          </p:cNvPr>
          <p:cNvSpPr/>
          <p:nvPr/>
        </p:nvSpPr>
        <p:spPr>
          <a:xfrm>
            <a:off x="7899323" y="2006729"/>
            <a:ext cx="403060" cy="22782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41482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 » Ribbon tabs » File » Options</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2070000"/>
            <a:ext cx="6450227" cy="4788000"/>
          </a:xfrm>
        </p:spPr>
        <p:txBody>
          <a:bodyPr/>
          <a:lstStyle/>
          <a:p>
            <a:r>
              <a:rPr lang="en-US"/>
              <a:t>Use </a:t>
            </a:r>
            <a:r>
              <a:rPr lang="en-US" b="1"/>
              <a:t>Options</a:t>
            </a:r>
            <a:r>
              <a:rPr lang="en-US"/>
              <a:t> to:</a:t>
            </a:r>
          </a:p>
          <a:p>
            <a:pPr lvl="1"/>
            <a:r>
              <a:rPr lang="en-US"/>
              <a:t>Enable usage data and errors to be sent to Microsoft (on by default)</a:t>
            </a:r>
          </a:p>
          <a:p>
            <a:pPr lvl="1"/>
            <a:r>
              <a:rPr lang="en-US"/>
              <a:t>Access resources, including:</a:t>
            </a:r>
          </a:p>
          <a:p>
            <a:pPr lvl="2"/>
            <a:r>
              <a:rPr lang="en-US"/>
              <a:t>Community forums</a:t>
            </a:r>
          </a:p>
          <a:p>
            <a:pPr lvl="2"/>
            <a:r>
              <a:rPr lang="en-US"/>
              <a:t>Feedback</a:t>
            </a:r>
          </a:p>
          <a:p>
            <a:pPr lvl="2"/>
            <a:r>
              <a:rPr lang="en-US"/>
              <a:t>Power BI team blog</a:t>
            </a:r>
          </a:p>
          <a:p>
            <a:pPr lvl="2"/>
            <a:r>
              <a:rPr lang="en-US"/>
              <a:t>Version information</a:t>
            </a:r>
          </a:p>
          <a:p>
            <a:pPr lvl="1"/>
            <a:r>
              <a:rPr lang="en-US"/>
              <a:t>Check for updates</a:t>
            </a:r>
          </a:p>
          <a:p>
            <a:pPr lvl="2"/>
            <a:r>
              <a:rPr lang="en-US"/>
              <a:t>Automatic checks can be enabled</a:t>
            </a:r>
          </a:p>
          <a:p>
            <a:endParaRPr lang="en-US"/>
          </a:p>
        </p:txBody>
      </p:sp>
      <p:pic>
        <p:nvPicPr>
          <p:cNvPr id="9" name="Picture 8">
            <a:extLst>
              <a:ext uri="{FF2B5EF4-FFF2-40B4-BE49-F238E27FC236}">
                <a16:creationId xmlns:a16="http://schemas.microsoft.com/office/drawing/2014/main" id="{86B305C5-2784-41B8-81ED-7A1B4D743468}"/>
              </a:ext>
              <a:ext uri="{C183D7F6-B498-43B3-948B-1728B52AA6E4}">
                <adec:decorative xmlns:adec="http://schemas.microsoft.com/office/drawing/2017/decorative" val="1"/>
              </a:ext>
            </a:extLst>
          </p:cNvPr>
          <p:cNvPicPr>
            <a:picLocks noChangeAspect="1"/>
          </p:cNvPicPr>
          <p:nvPr/>
        </p:nvPicPr>
        <p:blipFill rotWithShape="1">
          <a:blip r:embed="rId3"/>
          <a:srcRect r="23542"/>
          <a:stretch/>
        </p:blipFill>
        <p:spPr>
          <a:xfrm>
            <a:off x="7260275" y="2070000"/>
            <a:ext cx="4931726" cy="4273497"/>
          </a:xfrm>
          <a:prstGeom prst="rect">
            <a:avLst/>
          </a:prstGeom>
        </p:spPr>
      </p:pic>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4415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 » Ribbon tabs » Home</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a:lstStyle/>
          <a:p>
            <a:r>
              <a:rPr lang="en-US"/>
              <a:t>Use the </a:t>
            </a:r>
            <a:r>
              <a:rPr lang="en-US" b="1"/>
              <a:t>Home</a:t>
            </a:r>
            <a:r>
              <a:rPr lang="en-US"/>
              <a:t> ribbon tab to:</a:t>
            </a:r>
          </a:p>
          <a:p>
            <a:pPr lvl="1"/>
            <a:r>
              <a:rPr lang="en-US"/>
              <a:t>Run (preview) the report</a:t>
            </a:r>
          </a:p>
          <a:p>
            <a:pPr lvl="1"/>
            <a:r>
              <a:rPr lang="en-US"/>
              <a:t>Copy/paste</a:t>
            </a:r>
          </a:p>
          <a:p>
            <a:pPr lvl="1"/>
            <a:r>
              <a:rPr lang="en-US"/>
              <a:t>Apply formatting:</a:t>
            </a:r>
          </a:p>
          <a:p>
            <a:pPr lvl="2"/>
            <a:r>
              <a:rPr lang="en-US"/>
              <a:t>Font, paragraph, border, number, and layout</a:t>
            </a: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pic>
        <p:nvPicPr>
          <p:cNvPr id="6" name="Picture 6" descr="Graphical user interface, application&#10;&#10;Description automatically generated">
            <a:extLst>
              <a:ext uri="{FF2B5EF4-FFF2-40B4-BE49-F238E27FC236}">
                <a16:creationId xmlns:a16="http://schemas.microsoft.com/office/drawing/2014/main" id="{C2E12979-13F9-E40E-3E4F-1C4F07F0224D}"/>
              </a:ext>
            </a:extLst>
          </p:cNvPr>
          <p:cNvPicPr>
            <a:picLocks noChangeAspect="1"/>
          </p:cNvPicPr>
          <p:nvPr/>
        </p:nvPicPr>
        <p:blipFill>
          <a:blip r:embed="rId3"/>
          <a:stretch>
            <a:fillRect/>
          </a:stretch>
        </p:blipFill>
        <p:spPr>
          <a:xfrm>
            <a:off x="645900" y="1993937"/>
            <a:ext cx="8791163" cy="1288801"/>
          </a:xfrm>
          <a:prstGeom prst="rect">
            <a:avLst/>
          </a:prstGeom>
        </p:spPr>
      </p:pic>
    </p:spTree>
    <p:extLst>
      <p:ext uri="{BB962C8B-B14F-4D97-AF65-F5344CB8AC3E}">
        <p14:creationId xmlns:p14="http://schemas.microsoft.com/office/powerpoint/2010/main" val="383798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 » Ribbon tabs » Data</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vert="horz" lIns="91440" tIns="45720" rIns="91440" bIns="45720" rtlCol="0" anchor="t">
            <a:noAutofit/>
          </a:bodyPr>
          <a:lstStyle/>
          <a:p>
            <a:r>
              <a:rPr lang="en-US"/>
              <a:t>Use the </a:t>
            </a:r>
            <a:r>
              <a:rPr lang="en-US" b="1"/>
              <a:t>Data</a:t>
            </a:r>
            <a:r>
              <a:rPr lang="en-US"/>
              <a:t> ribbon tab to:</a:t>
            </a:r>
          </a:p>
          <a:p>
            <a:pPr marL="445770" lvl="1" indent="-183515"/>
            <a:r>
              <a:rPr lang="en-US"/>
              <a:t>Connect to data sources</a:t>
            </a:r>
            <a:endParaRPr lang="en-US">
              <a:cs typeface="Segoe UI"/>
            </a:endParaRPr>
          </a:p>
          <a:p>
            <a:pPr marL="445770" lvl="1" indent="-183515"/>
            <a:r>
              <a:rPr lang="en-US"/>
              <a:t>Create manual data sets</a:t>
            </a:r>
            <a:endParaRPr lang="en-US">
              <a:cs typeface="Segoe UI"/>
            </a:endParaRPr>
          </a:p>
          <a:p>
            <a:endParaRPr lang="en-US">
              <a:cs typeface="Segoe UI"/>
            </a:endParaRPr>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pic>
        <p:nvPicPr>
          <p:cNvPr id="7" name="Picture 7" descr="Graphical user interface, application&#10;&#10;Description automatically generated">
            <a:extLst>
              <a:ext uri="{FF2B5EF4-FFF2-40B4-BE49-F238E27FC236}">
                <a16:creationId xmlns:a16="http://schemas.microsoft.com/office/drawing/2014/main" id="{4EA6D8D8-3766-7FF5-7834-649FBE56DA18}"/>
              </a:ext>
            </a:extLst>
          </p:cNvPr>
          <p:cNvPicPr>
            <a:picLocks noChangeAspect="1"/>
          </p:cNvPicPr>
          <p:nvPr/>
        </p:nvPicPr>
        <p:blipFill>
          <a:blip r:embed="rId3"/>
          <a:stretch>
            <a:fillRect/>
          </a:stretch>
        </p:blipFill>
        <p:spPr>
          <a:xfrm>
            <a:off x="552774" y="2064501"/>
            <a:ext cx="8283843" cy="1256660"/>
          </a:xfrm>
          <a:prstGeom prst="rect">
            <a:avLst/>
          </a:prstGeom>
        </p:spPr>
      </p:pic>
    </p:spTree>
    <p:extLst>
      <p:ext uri="{BB962C8B-B14F-4D97-AF65-F5344CB8AC3E}">
        <p14:creationId xmlns:p14="http://schemas.microsoft.com/office/powerpoint/2010/main" val="240195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EA0E-2A6B-470A-8363-79FF755E1102}"/>
              </a:ext>
            </a:extLst>
          </p:cNvPr>
          <p:cNvSpPr>
            <a:spLocks noGrp="1"/>
          </p:cNvSpPr>
          <p:nvPr>
            <p:ph type="title"/>
          </p:nvPr>
        </p:nvSpPr>
        <p:spPr/>
        <p:txBody>
          <a:bodyPr/>
          <a:lstStyle/>
          <a:p>
            <a:r>
              <a:rPr lang="en-US"/>
              <a:t>Course aim</a:t>
            </a:r>
          </a:p>
        </p:txBody>
      </p:sp>
      <p:sp>
        <p:nvSpPr>
          <p:cNvPr id="3" name="Text Placeholder 2">
            <a:extLst>
              <a:ext uri="{FF2B5EF4-FFF2-40B4-BE49-F238E27FC236}">
                <a16:creationId xmlns:a16="http://schemas.microsoft.com/office/drawing/2014/main" id="{9857F117-22B8-4DDF-A655-1F04051E6E7F}"/>
              </a:ext>
            </a:extLst>
          </p:cNvPr>
          <p:cNvSpPr>
            <a:spLocks noGrp="1"/>
          </p:cNvSpPr>
          <p:nvPr>
            <p:ph type="body" sz="quarter" idx="10"/>
          </p:nvPr>
        </p:nvSpPr>
        <p:spPr/>
        <p:txBody>
          <a:bodyPr/>
          <a:lstStyle/>
          <a:p>
            <a:r>
              <a:rPr lang="en-US"/>
              <a:t>Prerequisites</a:t>
            </a:r>
          </a:p>
        </p:txBody>
      </p:sp>
      <p:sp>
        <p:nvSpPr>
          <p:cNvPr id="4" name="Content Placeholder 3">
            <a:extLst>
              <a:ext uri="{FF2B5EF4-FFF2-40B4-BE49-F238E27FC236}">
                <a16:creationId xmlns:a16="http://schemas.microsoft.com/office/drawing/2014/main" id="{44D6075B-5F7D-4965-82E2-5FE0548FA47B}"/>
              </a:ext>
            </a:extLst>
          </p:cNvPr>
          <p:cNvSpPr>
            <a:spLocks noGrp="1"/>
          </p:cNvSpPr>
          <p:nvPr>
            <p:ph idx="1"/>
          </p:nvPr>
        </p:nvSpPr>
        <p:spPr/>
        <p:txBody>
          <a:bodyPr/>
          <a:lstStyle/>
          <a:p>
            <a:r>
              <a:rPr lang="en-US"/>
              <a:t>There are no specific prerequisites</a:t>
            </a:r>
          </a:p>
          <a:p>
            <a:r>
              <a:rPr lang="en-US"/>
              <a:t>It will be helpful, however, if you have basic familiarity with other reporting tools</a:t>
            </a:r>
          </a:p>
          <a:p>
            <a:endParaRPr lang="en-US"/>
          </a:p>
        </p:txBody>
      </p:sp>
      <p:sp>
        <p:nvSpPr>
          <p:cNvPr id="5" name="Footer Placeholder 4">
            <a:extLst>
              <a:ext uri="{FF2B5EF4-FFF2-40B4-BE49-F238E27FC236}">
                <a16:creationId xmlns:a16="http://schemas.microsoft.com/office/drawing/2014/main" id="{114C3912-1121-446D-9A3B-2FB50E207C26}"/>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57062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 » Ribbon tabs » Insert</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a:lstStyle/>
          <a:p>
            <a:r>
              <a:rPr lang="en-US"/>
              <a:t>Use the </a:t>
            </a:r>
            <a:r>
              <a:rPr lang="en-US" b="1"/>
              <a:t>Insert</a:t>
            </a:r>
            <a:r>
              <a:rPr lang="en-US"/>
              <a:t> ribbon tab to:</a:t>
            </a:r>
          </a:p>
          <a:p>
            <a:pPr lvl="1"/>
            <a:r>
              <a:rPr lang="en-US"/>
              <a:t>Add data regions, data visualizations, and report items</a:t>
            </a:r>
          </a:p>
          <a:p>
            <a:pPr lvl="1"/>
            <a:r>
              <a:rPr lang="en-US"/>
              <a:t>Add subreports</a:t>
            </a:r>
          </a:p>
          <a:p>
            <a:pPr lvl="1"/>
            <a:r>
              <a:rPr lang="en-US"/>
              <a:t>Enabled headers and/or footers</a:t>
            </a: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pic>
        <p:nvPicPr>
          <p:cNvPr id="6" name="Picture 6" descr="Graphical user interface, application, Teams&#10;&#10;Description automatically generated">
            <a:extLst>
              <a:ext uri="{FF2B5EF4-FFF2-40B4-BE49-F238E27FC236}">
                <a16:creationId xmlns:a16="http://schemas.microsoft.com/office/drawing/2014/main" id="{B15279CA-775D-1E41-7C67-799115490311}"/>
              </a:ext>
            </a:extLst>
          </p:cNvPr>
          <p:cNvPicPr>
            <a:picLocks noChangeAspect="1"/>
          </p:cNvPicPr>
          <p:nvPr/>
        </p:nvPicPr>
        <p:blipFill>
          <a:blip r:embed="rId3"/>
          <a:stretch>
            <a:fillRect/>
          </a:stretch>
        </p:blipFill>
        <p:spPr>
          <a:xfrm>
            <a:off x="565689" y="1940082"/>
            <a:ext cx="8477572" cy="1273023"/>
          </a:xfrm>
          <a:prstGeom prst="rect">
            <a:avLst/>
          </a:prstGeom>
        </p:spPr>
      </p:pic>
    </p:spTree>
    <p:extLst>
      <p:ext uri="{BB962C8B-B14F-4D97-AF65-F5344CB8AC3E}">
        <p14:creationId xmlns:p14="http://schemas.microsoft.com/office/powerpoint/2010/main" val="139003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 » Ribbon tabs » View</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a:lstStyle/>
          <a:p>
            <a:r>
              <a:rPr lang="en-US"/>
              <a:t>Use the </a:t>
            </a:r>
            <a:r>
              <a:rPr lang="en-US" b="1"/>
              <a:t>View</a:t>
            </a:r>
            <a:r>
              <a:rPr lang="en-US"/>
              <a:t> ribbon tab to show/hide:</a:t>
            </a:r>
          </a:p>
          <a:p>
            <a:pPr lvl="1"/>
            <a:r>
              <a:rPr lang="en-US"/>
              <a:t>Ruler</a:t>
            </a:r>
          </a:p>
          <a:p>
            <a:pPr lvl="1"/>
            <a:r>
              <a:rPr lang="en-US"/>
              <a:t>Panes:</a:t>
            </a:r>
          </a:p>
          <a:p>
            <a:pPr lvl="2"/>
            <a:r>
              <a:rPr lang="en-US"/>
              <a:t>Report Data</a:t>
            </a:r>
          </a:p>
          <a:p>
            <a:pPr lvl="2"/>
            <a:r>
              <a:rPr lang="en-US"/>
              <a:t>Properties</a:t>
            </a:r>
          </a:p>
          <a:p>
            <a:pPr lvl="2"/>
            <a:r>
              <a:rPr lang="en-US"/>
              <a:t>Grouping</a:t>
            </a:r>
          </a:p>
          <a:p>
            <a:pPr lvl="2"/>
            <a:r>
              <a:rPr lang="en-US"/>
              <a:t>Parameters</a:t>
            </a: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pic>
        <p:nvPicPr>
          <p:cNvPr id="6" name="Picture 6" descr="Graphical user interface, text, application&#10;&#10;Description automatically generated">
            <a:extLst>
              <a:ext uri="{FF2B5EF4-FFF2-40B4-BE49-F238E27FC236}">
                <a16:creationId xmlns:a16="http://schemas.microsoft.com/office/drawing/2014/main" id="{B305E09D-5577-A070-0B3D-F66DBE286757}"/>
              </a:ext>
            </a:extLst>
          </p:cNvPr>
          <p:cNvPicPr>
            <a:picLocks noChangeAspect="1"/>
          </p:cNvPicPr>
          <p:nvPr/>
        </p:nvPicPr>
        <p:blipFill>
          <a:blip r:embed="rId3"/>
          <a:stretch>
            <a:fillRect/>
          </a:stretch>
        </p:blipFill>
        <p:spPr>
          <a:xfrm>
            <a:off x="597977" y="1905301"/>
            <a:ext cx="4441556" cy="1652551"/>
          </a:xfrm>
          <a:prstGeom prst="rect">
            <a:avLst/>
          </a:prstGeom>
        </p:spPr>
      </p:pic>
    </p:spTree>
    <p:extLst>
      <p:ext uri="{BB962C8B-B14F-4D97-AF65-F5344CB8AC3E}">
        <p14:creationId xmlns:p14="http://schemas.microsoft.com/office/powerpoint/2010/main" val="245029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 » Panes</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p:txBody>
          <a:bodyPr/>
          <a:lstStyle/>
          <a:p>
            <a:r>
              <a:rPr lang="en-US"/>
              <a:t>There are four panes:</a:t>
            </a:r>
          </a:p>
          <a:p>
            <a:pPr lvl="1"/>
            <a:r>
              <a:rPr lang="en-US"/>
              <a:t>Report Data</a:t>
            </a:r>
          </a:p>
          <a:p>
            <a:pPr lvl="1"/>
            <a:r>
              <a:rPr lang="en-US"/>
              <a:t>Properties</a:t>
            </a:r>
          </a:p>
          <a:p>
            <a:pPr lvl="1"/>
            <a:r>
              <a:rPr lang="en-US"/>
              <a:t>Grouping</a:t>
            </a:r>
          </a:p>
          <a:p>
            <a:pPr lvl="1"/>
            <a:r>
              <a:rPr lang="en-US"/>
              <a:t>Parameters</a:t>
            </a:r>
          </a:p>
          <a:p>
            <a:endParaRPr lang="en-US"/>
          </a:p>
        </p:txBody>
      </p:sp>
      <p:sp>
        <p:nvSpPr>
          <p:cNvPr id="6" name="Right Brace 5" descr="Grouping and parameters are...">
            <a:extLst>
              <a:ext uri="{FF2B5EF4-FFF2-40B4-BE49-F238E27FC236}">
                <a16:creationId xmlns:a16="http://schemas.microsoft.com/office/drawing/2014/main" id="{A1A15916-A622-475B-8DCA-A6DBBA3E15B4}"/>
              </a:ext>
              <a:ext uri="{C183D7F6-B498-43B3-948B-1728B52AA6E4}">
                <adec:decorative xmlns:adec="http://schemas.microsoft.com/office/drawing/2017/decorative" val="0"/>
              </a:ext>
            </a:extLst>
          </p:cNvPr>
          <p:cNvSpPr/>
          <p:nvPr/>
        </p:nvSpPr>
        <p:spPr>
          <a:xfrm>
            <a:off x="2567289" y="3288075"/>
            <a:ext cx="335560" cy="802011"/>
          </a:xfrm>
          <a:prstGeom prst="rightBrace">
            <a:avLst/>
          </a:prstGeom>
          <a:noFill/>
          <a:ln w="952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818BFE1-2654-468B-97DD-C48AC92BC6EF}"/>
              </a:ext>
            </a:extLst>
          </p:cNvPr>
          <p:cNvSpPr txBox="1"/>
          <p:nvPr/>
        </p:nvSpPr>
        <p:spPr>
          <a:xfrm>
            <a:off x="3061728" y="3416697"/>
            <a:ext cx="3227861"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t>Introduced in later modules</a:t>
            </a:r>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42425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 » Panes » Report Data</a:t>
            </a:r>
          </a:p>
        </p:txBody>
      </p:sp>
      <p:pic>
        <p:nvPicPr>
          <p:cNvPr id="8" name="Picture 7">
            <a:extLst>
              <a:ext uri="{FF2B5EF4-FFF2-40B4-BE49-F238E27FC236}">
                <a16:creationId xmlns:a16="http://schemas.microsoft.com/office/drawing/2014/main" id="{8C6EA8E5-0132-4848-9BCF-9810F1F22ED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08" r="108"/>
          <a:stretch/>
        </p:blipFill>
        <p:spPr>
          <a:xfrm>
            <a:off x="500062" y="2068513"/>
            <a:ext cx="2527343" cy="4789487"/>
          </a:xfrm>
          <a:prstGeom prst="rect">
            <a:avLst/>
          </a:prstGeom>
        </p:spPr>
      </p:pic>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3299254" y="2070000"/>
            <a:ext cx="8393546" cy="4788000"/>
          </a:xfrm>
        </p:spPr>
        <p:txBody>
          <a:bodyPr/>
          <a:lstStyle/>
          <a:p>
            <a:r>
              <a:rPr lang="en-US"/>
              <a:t>Use the </a:t>
            </a:r>
            <a:r>
              <a:rPr lang="en-US" b="1"/>
              <a:t>Report Data </a:t>
            </a:r>
            <a:r>
              <a:rPr lang="en-US"/>
              <a:t>pane to manage and explore resources available for designing the report layout:</a:t>
            </a:r>
          </a:p>
          <a:p>
            <a:pPr lvl="1"/>
            <a:r>
              <a:rPr lang="en-US"/>
              <a:t>Built-in fields—also known as global objects</a:t>
            </a:r>
          </a:p>
          <a:p>
            <a:pPr lvl="1"/>
            <a:r>
              <a:rPr lang="en-US"/>
              <a:t>Report parameters</a:t>
            </a:r>
          </a:p>
          <a:p>
            <a:pPr lvl="1"/>
            <a:r>
              <a:rPr lang="en-US"/>
              <a:t>Images</a:t>
            </a:r>
          </a:p>
          <a:p>
            <a:pPr lvl="1"/>
            <a:r>
              <a:rPr lang="en-US"/>
              <a:t>Data sources</a:t>
            </a:r>
          </a:p>
          <a:p>
            <a:pPr lvl="1"/>
            <a:r>
              <a:rPr lang="en-US"/>
              <a:t>Datasets and their fields</a:t>
            </a:r>
          </a:p>
          <a:p>
            <a:r>
              <a:rPr lang="en-US"/>
              <a:t>Built-in fields, report parameters, images and dataset fields can be dragged to the report canvas</a:t>
            </a:r>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62540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Layout » Panes » Properties</a:t>
            </a:r>
          </a:p>
        </p:txBody>
      </p:sp>
      <p:pic>
        <p:nvPicPr>
          <p:cNvPr id="9" name="Picture 8">
            <a:extLst>
              <a:ext uri="{FF2B5EF4-FFF2-40B4-BE49-F238E27FC236}">
                <a16:creationId xmlns:a16="http://schemas.microsoft.com/office/drawing/2014/main" id="{97017BD1-DAF6-4AF3-AD46-49419F0FDDBF}"/>
              </a:ext>
              <a:ext uri="{C183D7F6-B498-43B3-948B-1728B52AA6E4}">
                <adec:decorative xmlns:adec="http://schemas.microsoft.com/office/drawing/2017/decorative" val="1"/>
              </a:ext>
            </a:extLst>
          </p:cNvPr>
          <p:cNvPicPr>
            <a:picLocks noChangeAspect="1"/>
          </p:cNvPicPr>
          <p:nvPr/>
        </p:nvPicPr>
        <p:blipFill rotWithShape="1">
          <a:blip r:embed="rId3"/>
          <a:srcRect b="33647"/>
          <a:stretch/>
        </p:blipFill>
        <p:spPr>
          <a:xfrm>
            <a:off x="500062" y="2068513"/>
            <a:ext cx="2527342" cy="4789487"/>
          </a:xfrm>
          <a:prstGeom prst="rect">
            <a:avLst/>
          </a:prstGeom>
        </p:spPr>
      </p:pic>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3299254" y="2070000"/>
            <a:ext cx="8393546" cy="4788000"/>
          </a:xfrm>
        </p:spPr>
        <p:txBody>
          <a:bodyPr/>
          <a:lstStyle/>
          <a:p>
            <a:r>
              <a:rPr lang="en-US"/>
              <a:t>Use the </a:t>
            </a:r>
            <a:r>
              <a:rPr lang="en-US" b="1"/>
              <a:t>Properties</a:t>
            </a:r>
            <a:r>
              <a:rPr lang="en-US"/>
              <a:t> pane to manage and list the properties for the selected item(s)</a:t>
            </a:r>
          </a:p>
          <a:p>
            <a:pPr lvl="1"/>
            <a:r>
              <a:rPr lang="en-US"/>
              <a:t>Properties can be grouped by category, or listed alphabetically</a:t>
            </a:r>
          </a:p>
          <a:p>
            <a:pPr lvl="1"/>
            <a:r>
              <a:rPr lang="en-US"/>
              <a:t>Some properties can be managed for multi-selected items</a:t>
            </a:r>
          </a:p>
          <a:p>
            <a:r>
              <a:rPr lang="en-US"/>
              <a:t>Alternatively, right-click a report object to open the </a:t>
            </a:r>
            <a:r>
              <a:rPr lang="en-US" b="1"/>
              <a:t>Properties</a:t>
            </a:r>
            <a:r>
              <a:rPr lang="en-US"/>
              <a:t> pages to access to commonly configured properties</a:t>
            </a: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89257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FB7675-E998-452D-B4D7-5BC19F038BDA}"/>
              </a:ext>
            </a:extLst>
          </p:cNvPr>
          <p:cNvSpPr>
            <a:spLocks noGrp="1"/>
          </p:cNvSpPr>
          <p:nvPr>
            <p:ph type="title"/>
          </p:nvPr>
        </p:nvSpPr>
        <p:spPr/>
        <p:txBody>
          <a:bodyPr/>
          <a:lstStyle/>
          <a:p>
            <a:r>
              <a:rPr lang="en-US"/>
              <a:t>Introducing Report Builder</a:t>
            </a:r>
          </a:p>
        </p:txBody>
      </p:sp>
      <p:sp>
        <p:nvSpPr>
          <p:cNvPr id="11" name="Text Placeholder 10">
            <a:extLst>
              <a:ext uri="{FF2B5EF4-FFF2-40B4-BE49-F238E27FC236}">
                <a16:creationId xmlns:a16="http://schemas.microsoft.com/office/drawing/2014/main" id="{B479FEB7-492C-44C0-AE84-7DED2D8B1925}"/>
              </a:ext>
            </a:extLst>
          </p:cNvPr>
          <p:cNvSpPr>
            <a:spLocks noGrp="1"/>
          </p:cNvSpPr>
          <p:nvPr>
            <p:ph type="body" sz="quarter" idx="10"/>
          </p:nvPr>
        </p:nvSpPr>
        <p:spPr/>
        <p:txBody>
          <a:bodyPr/>
          <a:lstStyle/>
          <a:p>
            <a:r>
              <a:rPr lang="en-US"/>
              <a:t>Layout » Panes » Properties (Continued)</a:t>
            </a:r>
          </a:p>
        </p:txBody>
      </p:sp>
      <p:pic>
        <p:nvPicPr>
          <p:cNvPr id="12" name="Picture 11">
            <a:extLst>
              <a:ext uri="{FF2B5EF4-FFF2-40B4-BE49-F238E27FC236}">
                <a16:creationId xmlns:a16="http://schemas.microsoft.com/office/drawing/2014/main" id="{F899CD5E-20DD-46C8-BBDD-167A44571BD4}"/>
              </a:ext>
              <a:ext uri="{C183D7F6-B498-43B3-948B-1728B52AA6E4}">
                <adec:decorative xmlns:adec="http://schemas.microsoft.com/office/drawing/2017/decorative" val="1"/>
              </a:ext>
            </a:extLst>
          </p:cNvPr>
          <p:cNvPicPr>
            <a:picLocks noChangeAspect="1"/>
          </p:cNvPicPr>
          <p:nvPr/>
        </p:nvPicPr>
        <p:blipFill rotWithShape="1">
          <a:blip r:embed="rId3"/>
          <a:srcRect b="33647"/>
          <a:stretch/>
        </p:blipFill>
        <p:spPr>
          <a:xfrm>
            <a:off x="4811215" y="2068513"/>
            <a:ext cx="2527342" cy="4789487"/>
          </a:xfrm>
          <a:prstGeom prst="rect">
            <a:avLst/>
          </a:prstGeom>
        </p:spPr>
      </p:pic>
      <p:grpSp>
        <p:nvGrpSpPr>
          <p:cNvPr id="13" name="Group 12">
            <a:extLst>
              <a:ext uri="{FF2B5EF4-FFF2-40B4-BE49-F238E27FC236}">
                <a16:creationId xmlns:a16="http://schemas.microsoft.com/office/drawing/2014/main" id="{ED45115D-4039-477D-8D24-E15C63AAC5D9}"/>
              </a:ext>
              <a:ext uri="{C183D7F6-B498-43B3-948B-1728B52AA6E4}">
                <adec:decorative xmlns:adec="http://schemas.microsoft.com/office/drawing/2017/decorative" val="1"/>
              </a:ext>
            </a:extLst>
          </p:cNvPr>
          <p:cNvGrpSpPr/>
          <p:nvPr/>
        </p:nvGrpSpPr>
        <p:grpSpPr>
          <a:xfrm>
            <a:off x="6783866" y="5574103"/>
            <a:ext cx="2488943" cy="646331"/>
            <a:chOff x="1151837" y="1515004"/>
            <a:chExt cx="2488943" cy="646331"/>
          </a:xfrm>
        </p:grpSpPr>
        <p:sp>
          <p:nvSpPr>
            <p:cNvPr id="14" name="Text Box 10">
              <a:extLst>
                <a:ext uri="{FF2B5EF4-FFF2-40B4-BE49-F238E27FC236}">
                  <a16:creationId xmlns:a16="http://schemas.microsoft.com/office/drawing/2014/main" id="{9048D103-06C2-4F37-9AED-22AD8C8E41B5}"/>
                </a:ext>
                <a:ext uri="{C183D7F6-B498-43B3-948B-1728B52AA6E4}">
                  <adec:decorative xmlns:adec="http://schemas.microsoft.com/office/drawing/2017/decorative" val="1"/>
                </a:ext>
              </a:extLst>
            </p:cNvPr>
            <p:cNvSpPr txBox="1">
              <a:spLocks noChangeArrowheads="1"/>
            </p:cNvSpPr>
            <p:nvPr/>
          </p:nvSpPr>
          <p:spPr bwMode="auto">
            <a:xfrm>
              <a:off x="2194148" y="1515004"/>
              <a:ext cx="1446632" cy="646331"/>
            </a:xfrm>
            <a:prstGeom prst="rect">
              <a:avLst/>
            </a:prstGeom>
            <a:noFill/>
            <a:ln w="9525">
              <a:noFill/>
              <a:miter lim="800000"/>
              <a:headEnd/>
              <a:tailEnd type="none" w="lg" len="lg"/>
            </a:ln>
          </p:spPr>
          <p:txBody>
            <a:bodyPr wrap="square">
              <a:spAutoFit/>
            </a:bodyPr>
            <a:lstStyle/>
            <a:p>
              <a:pPr defTabSz="914363">
                <a:spcBef>
                  <a:spcPct val="50000"/>
                </a:spcBef>
              </a:pPr>
              <a:r>
                <a:rPr lang="en-US"/>
                <a:t>Property value</a:t>
              </a:r>
            </a:p>
          </p:txBody>
        </p:sp>
        <p:cxnSp>
          <p:nvCxnSpPr>
            <p:cNvPr id="15" name="Straight Arrow Connector 14">
              <a:extLst>
                <a:ext uri="{FF2B5EF4-FFF2-40B4-BE49-F238E27FC236}">
                  <a16:creationId xmlns:a16="http://schemas.microsoft.com/office/drawing/2014/main" id="{2CFF0140-853F-4C23-839C-9CF4192D0EBA}"/>
                </a:ext>
                <a:ext uri="{C183D7F6-B498-43B3-948B-1728B52AA6E4}">
                  <adec:decorative xmlns:adec="http://schemas.microsoft.com/office/drawing/2017/decorative" val="1"/>
                </a:ext>
              </a:extLst>
            </p:cNvPr>
            <p:cNvCxnSpPr>
              <a:cxnSpLocks/>
              <a:endCxn id="14" idx="1"/>
            </p:cNvCxnSpPr>
            <p:nvPr/>
          </p:nvCxnSpPr>
          <p:spPr>
            <a:xfrm>
              <a:off x="1151837" y="1668893"/>
              <a:ext cx="1042311" cy="169277"/>
            </a:xfrm>
            <a:prstGeom prst="straightConnector1">
              <a:avLst/>
            </a:prstGeom>
            <a:noFill/>
            <a:ln w="38100">
              <a:solidFill>
                <a:schemeClr val="accent6"/>
              </a:solidFill>
              <a:round/>
              <a:headEnd type="triangle" w="med" len="med"/>
              <a:tailEnd/>
            </a:ln>
          </p:spPr>
        </p:cxnSp>
      </p:grpSp>
      <p:grpSp>
        <p:nvGrpSpPr>
          <p:cNvPr id="16" name="Group 15">
            <a:extLst>
              <a:ext uri="{FF2B5EF4-FFF2-40B4-BE49-F238E27FC236}">
                <a16:creationId xmlns:a16="http://schemas.microsoft.com/office/drawing/2014/main" id="{6EBEE73C-032A-4086-B639-A58B178A3548}"/>
              </a:ext>
              <a:ext uri="{C183D7F6-B498-43B3-948B-1728B52AA6E4}">
                <adec:decorative xmlns:adec="http://schemas.microsoft.com/office/drawing/2017/decorative" val="1"/>
              </a:ext>
            </a:extLst>
          </p:cNvPr>
          <p:cNvGrpSpPr/>
          <p:nvPr/>
        </p:nvGrpSpPr>
        <p:grpSpPr>
          <a:xfrm>
            <a:off x="2411356" y="2227462"/>
            <a:ext cx="2308925" cy="369332"/>
            <a:chOff x="627147" y="1857726"/>
            <a:chExt cx="2308925" cy="369332"/>
          </a:xfrm>
        </p:grpSpPr>
        <p:sp>
          <p:nvSpPr>
            <p:cNvPr id="17" name="Text Box 10">
              <a:extLst>
                <a:ext uri="{FF2B5EF4-FFF2-40B4-BE49-F238E27FC236}">
                  <a16:creationId xmlns:a16="http://schemas.microsoft.com/office/drawing/2014/main" id="{5B6F89EE-9782-4F6D-801A-577A1C79D780}"/>
                </a:ext>
                <a:ext uri="{C183D7F6-B498-43B3-948B-1728B52AA6E4}">
                  <adec:decorative xmlns:adec="http://schemas.microsoft.com/office/drawing/2017/decorative" val="1"/>
                </a:ext>
              </a:extLst>
            </p:cNvPr>
            <p:cNvSpPr txBox="1">
              <a:spLocks noChangeArrowheads="1"/>
            </p:cNvSpPr>
            <p:nvPr/>
          </p:nvSpPr>
          <p:spPr bwMode="auto">
            <a:xfrm>
              <a:off x="627147" y="1857726"/>
              <a:ext cx="1731185" cy="369332"/>
            </a:xfrm>
            <a:prstGeom prst="rect">
              <a:avLst/>
            </a:prstGeom>
            <a:noFill/>
            <a:ln w="9525">
              <a:noFill/>
              <a:miter lim="800000"/>
              <a:headEnd/>
              <a:tailEnd type="none" w="lg" len="lg"/>
            </a:ln>
          </p:spPr>
          <p:txBody>
            <a:bodyPr wrap="square">
              <a:spAutoFit/>
            </a:bodyPr>
            <a:lstStyle/>
            <a:p>
              <a:pPr algn="r" defTabSz="914363">
                <a:spcBef>
                  <a:spcPct val="50000"/>
                </a:spcBef>
              </a:pPr>
              <a:r>
                <a:rPr lang="en-US"/>
                <a:t>Selected item</a:t>
              </a:r>
            </a:p>
          </p:txBody>
        </p:sp>
        <p:cxnSp>
          <p:nvCxnSpPr>
            <p:cNvPr id="18" name="Straight Arrow Connector 17">
              <a:extLst>
                <a:ext uri="{FF2B5EF4-FFF2-40B4-BE49-F238E27FC236}">
                  <a16:creationId xmlns:a16="http://schemas.microsoft.com/office/drawing/2014/main" id="{2E4F5E69-2A95-474A-BF20-BD2A0FB8411F}"/>
                </a:ext>
                <a:ext uri="{C183D7F6-B498-43B3-948B-1728B52AA6E4}">
                  <adec:decorative xmlns:adec="http://schemas.microsoft.com/office/drawing/2017/decorative" val="1"/>
                </a:ext>
              </a:extLst>
            </p:cNvPr>
            <p:cNvCxnSpPr>
              <a:cxnSpLocks/>
              <a:endCxn id="17" idx="3"/>
            </p:cNvCxnSpPr>
            <p:nvPr/>
          </p:nvCxnSpPr>
          <p:spPr>
            <a:xfrm flipH="1">
              <a:off x="2358332" y="2027492"/>
              <a:ext cx="577740" cy="0"/>
            </a:xfrm>
            <a:prstGeom prst="straightConnector1">
              <a:avLst/>
            </a:prstGeom>
            <a:noFill/>
            <a:ln w="38100">
              <a:solidFill>
                <a:schemeClr val="accent6"/>
              </a:solidFill>
              <a:round/>
              <a:headEnd type="triangle" w="med" len="med"/>
              <a:tailEnd/>
            </a:ln>
          </p:spPr>
        </p:cxnSp>
      </p:grpSp>
      <p:grpSp>
        <p:nvGrpSpPr>
          <p:cNvPr id="19" name="Group 18">
            <a:extLst>
              <a:ext uri="{FF2B5EF4-FFF2-40B4-BE49-F238E27FC236}">
                <a16:creationId xmlns:a16="http://schemas.microsoft.com/office/drawing/2014/main" id="{6E727CA5-CF0D-4430-A73F-B4F31F6BFF6E}"/>
              </a:ext>
              <a:ext uri="{C183D7F6-B498-43B3-948B-1728B52AA6E4}">
                <adec:decorative xmlns:adec="http://schemas.microsoft.com/office/drawing/2017/decorative" val="1"/>
              </a:ext>
            </a:extLst>
          </p:cNvPr>
          <p:cNvGrpSpPr/>
          <p:nvPr/>
        </p:nvGrpSpPr>
        <p:grpSpPr>
          <a:xfrm>
            <a:off x="1552826" y="2559196"/>
            <a:ext cx="3171428" cy="369332"/>
            <a:chOff x="1418163" y="1416043"/>
            <a:chExt cx="2395124" cy="369332"/>
          </a:xfrm>
        </p:grpSpPr>
        <p:sp>
          <p:nvSpPr>
            <p:cNvPr id="20" name="Text Box 10">
              <a:extLst>
                <a:ext uri="{FF2B5EF4-FFF2-40B4-BE49-F238E27FC236}">
                  <a16:creationId xmlns:a16="http://schemas.microsoft.com/office/drawing/2014/main" id="{681E2FFB-5123-4B62-B5B7-0C22AE81910F}"/>
                </a:ext>
                <a:ext uri="{C183D7F6-B498-43B3-948B-1728B52AA6E4}">
                  <adec:decorative xmlns:adec="http://schemas.microsoft.com/office/drawing/2017/decorative" val="1"/>
                </a:ext>
              </a:extLst>
            </p:cNvPr>
            <p:cNvSpPr txBox="1">
              <a:spLocks noChangeArrowheads="1"/>
            </p:cNvSpPr>
            <p:nvPr/>
          </p:nvSpPr>
          <p:spPr bwMode="auto">
            <a:xfrm>
              <a:off x="1418163" y="1416043"/>
              <a:ext cx="1954304" cy="369332"/>
            </a:xfrm>
            <a:prstGeom prst="rect">
              <a:avLst/>
            </a:prstGeom>
            <a:noFill/>
            <a:ln w="9525">
              <a:noFill/>
              <a:miter lim="800000"/>
              <a:headEnd/>
              <a:tailEnd type="none" w="lg" len="lg"/>
            </a:ln>
          </p:spPr>
          <p:txBody>
            <a:bodyPr wrap="square">
              <a:spAutoFit/>
            </a:bodyPr>
            <a:lstStyle/>
            <a:p>
              <a:pPr algn="r" defTabSz="914363">
                <a:spcBef>
                  <a:spcPct val="50000"/>
                </a:spcBef>
              </a:pPr>
              <a:r>
                <a:rPr lang="en-US"/>
                <a:t>Toggle property order</a:t>
              </a:r>
            </a:p>
          </p:txBody>
        </p:sp>
        <p:cxnSp>
          <p:nvCxnSpPr>
            <p:cNvPr id="21" name="Straight Arrow Connector 20">
              <a:extLst>
                <a:ext uri="{FF2B5EF4-FFF2-40B4-BE49-F238E27FC236}">
                  <a16:creationId xmlns:a16="http://schemas.microsoft.com/office/drawing/2014/main" id="{E5C406A9-911B-4E10-BCA8-51F19411B789}"/>
                </a:ext>
                <a:ext uri="{C183D7F6-B498-43B3-948B-1728B52AA6E4}">
                  <adec:decorative xmlns:adec="http://schemas.microsoft.com/office/drawing/2017/decorative" val="1"/>
                </a:ext>
              </a:extLst>
            </p:cNvPr>
            <p:cNvCxnSpPr>
              <a:cxnSpLocks/>
            </p:cNvCxnSpPr>
            <p:nvPr/>
          </p:nvCxnSpPr>
          <p:spPr>
            <a:xfrm flipH="1">
              <a:off x="3372467" y="1598960"/>
              <a:ext cx="440820" cy="0"/>
            </a:xfrm>
            <a:prstGeom prst="straightConnector1">
              <a:avLst/>
            </a:prstGeom>
            <a:noFill/>
            <a:ln w="38100">
              <a:solidFill>
                <a:schemeClr val="accent6"/>
              </a:solidFill>
              <a:round/>
              <a:headEnd type="triangle" w="med" len="med"/>
              <a:tailEnd/>
            </a:ln>
          </p:spPr>
        </p:cxnSp>
      </p:grpSp>
      <p:grpSp>
        <p:nvGrpSpPr>
          <p:cNvPr id="22" name="Group 21">
            <a:extLst>
              <a:ext uri="{FF2B5EF4-FFF2-40B4-BE49-F238E27FC236}">
                <a16:creationId xmlns:a16="http://schemas.microsoft.com/office/drawing/2014/main" id="{2B785AD1-A160-4FCE-B3D0-44F0F61CA499}"/>
              </a:ext>
              <a:ext uri="{C183D7F6-B498-43B3-948B-1728B52AA6E4}">
                <adec:decorative xmlns:adec="http://schemas.microsoft.com/office/drawing/2017/decorative" val="1"/>
              </a:ext>
            </a:extLst>
          </p:cNvPr>
          <p:cNvGrpSpPr/>
          <p:nvPr/>
        </p:nvGrpSpPr>
        <p:grpSpPr>
          <a:xfrm>
            <a:off x="2162435" y="5574103"/>
            <a:ext cx="2903837" cy="369332"/>
            <a:chOff x="1850555" y="1401529"/>
            <a:chExt cx="2193034" cy="369332"/>
          </a:xfrm>
        </p:grpSpPr>
        <p:sp>
          <p:nvSpPr>
            <p:cNvPr id="23" name="Text Box 10">
              <a:extLst>
                <a:ext uri="{FF2B5EF4-FFF2-40B4-BE49-F238E27FC236}">
                  <a16:creationId xmlns:a16="http://schemas.microsoft.com/office/drawing/2014/main" id="{6F774E17-D77A-48EF-8BDF-645DEF915901}"/>
                </a:ext>
                <a:ext uri="{C183D7F6-B498-43B3-948B-1728B52AA6E4}">
                  <adec:decorative xmlns:adec="http://schemas.microsoft.com/office/drawing/2017/decorative" val="1"/>
                </a:ext>
              </a:extLst>
            </p:cNvPr>
            <p:cNvSpPr txBox="1">
              <a:spLocks noChangeArrowheads="1"/>
            </p:cNvSpPr>
            <p:nvPr/>
          </p:nvSpPr>
          <p:spPr bwMode="auto">
            <a:xfrm>
              <a:off x="1850555" y="1401529"/>
              <a:ext cx="1493915" cy="369332"/>
            </a:xfrm>
            <a:prstGeom prst="rect">
              <a:avLst/>
            </a:prstGeom>
            <a:noFill/>
            <a:ln w="9525">
              <a:noFill/>
              <a:miter lim="800000"/>
              <a:headEnd/>
              <a:tailEnd type="none" w="lg" len="lg"/>
            </a:ln>
          </p:spPr>
          <p:txBody>
            <a:bodyPr wrap="square">
              <a:spAutoFit/>
            </a:bodyPr>
            <a:lstStyle/>
            <a:p>
              <a:pPr algn="r" defTabSz="914363">
                <a:spcBef>
                  <a:spcPct val="50000"/>
                </a:spcBef>
              </a:pPr>
              <a:r>
                <a:rPr lang="en-US"/>
                <a:t>Property name</a:t>
              </a:r>
            </a:p>
          </p:txBody>
        </p:sp>
        <p:cxnSp>
          <p:nvCxnSpPr>
            <p:cNvPr id="24" name="Straight Arrow Connector 23">
              <a:extLst>
                <a:ext uri="{FF2B5EF4-FFF2-40B4-BE49-F238E27FC236}">
                  <a16:creationId xmlns:a16="http://schemas.microsoft.com/office/drawing/2014/main" id="{5483E7DF-00AB-4261-904F-0376261858F9}"/>
                </a:ext>
                <a:ext uri="{C183D7F6-B498-43B3-948B-1728B52AA6E4}">
                  <adec:decorative xmlns:adec="http://schemas.microsoft.com/office/drawing/2017/decorative" val="1"/>
                </a:ext>
              </a:extLst>
            </p:cNvPr>
            <p:cNvCxnSpPr>
              <a:cxnSpLocks/>
            </p:cNvCxnSpPr>
            <p:nvPr/>
          </p:nvCxnSpPr>
          <p:spPr>
            <a:xfrm flipH="1">
              <a:off x="3344470" y="1584446"/>
              <a:ext cx="699119" cy="0"/>
            </a:xfrm>
            <a:prstGeom prst="straightConnector1">
              <a:avLst/>
            </a:prstGeom>
            <a:noFill/>
            <a:ln w="38100">
              <a:solidFill>
                <a:schemeClr val="accent6"/>
              </a:solidFill>
              <a:round/>
              <a:headEnd type="triangle" w="med" len="med"/>
              <a:tailEnd/>
            </a:ln>
          </p:spPr>
        </p:cxnSp>
      </p:grpSp>
      <p:grpSp>
        <p:nvGrpSpPr>
          <p:cNvPr id="25" name="Group 24">
            <a:extLst>
              <a:ext uri="{FF2B5EF4-FFF2-40B4-BE49-F238E27FC236}">
                <a16:creationId xmlns:a16="http://schemas.microsoft.com/office/drawing/2014/main" id="{88FD9F78-878E-4979-A26D-0A29352CF22F}"/>
              </a:ext>
              <a:ext uri="{C183D7F6-B498-43B3-948B-1728B52AA6E4}">
                <adec:decorative xmlns:adec="http://schemas.microsoft.com/office/drawing/2017/decorative" val="1"/>
              </a:ext>
            </a:extLst>
          </p:cNvPr>
          <p:cNvGrpSpPr/>
          <p:nvPr/>
        </p:nvGrpSpPr>
        <p:grpSpPr>
          <a:xfrm>
            <a:off x="595085" y="3852119"/>
            <a:ext cx="4125195" cy="646331"/>
            <a:chOff x="887722" y="1401529"/>
            <a:chExt cx="3115427" cy="646331"/>
          </a:xfrm>
        </p:grpSpPr>
        <p:sp>
          <p:nvSpPr>
            <p:cNvPr id="26" name="Text Box 10">
              <a:extLst>
                <a:ext uri="{FF2B5EF4-FFF2-40B4-BE49-F238E27FC236}">
                  <a16:creationId xmlns:a16="http://schemas.microsoft.com/office/drawing/2014/main" id="{C53BB389-2283-4E56-9CFD-99E2579255F8}"/>
                </a:ext>
                <a:ext uri="{C183D7F6-B498-43B3-948B-1728B52AA6E4}">
                  <adec:decorative xmlns:adec="http://schemas.microsoft.com/office/drawing/2017/decorative" val="1"/>
                </a:ext>
              </a:extLst>
            </p:cNvPr>
            <p:cNvSpPr txBox="1">
              <a:spLocks noChangeArrowheads="1"/>
            </p:cNvSpPr>
            <p:nvPr/>
          </p:nvSpPr>
          <p:spPr bwMode="auto">
            <a:xfrm>
              <a:off x="887722" y="1401529"/>
              <a:ext cx="2677608" cy="646331"/>
            </a:xfrm>
            <a:prstGeom prst="rect">
              <a:avLst/>
            </a:prstGeom>
            <a:noFill/>
            <a:ln w="9525">
              <a:noFill/>
              <a:miter lim="800000"/>
              <a:headEnd/>
              <a:tailEnd type="none" w="lg" len="lg"/>
            </a:ln>
          </p:spPr>
          <p:txBody>
            <a:bodyPr wrap="square">
              <a:spAutoFit/>
            </a:bodyPr>
            <a:lstStyle/>
            <a:p>
              <a:pPr algn="r" defTabSz="914363">
                <a:spcBef>
                  <a:spcPct val="50000"/>
                </a:spcBef>
              </a:pPr>
              <a:r>
                <a:rPr lang="en-US"/>
                <a:t>Expand property group to reveal sub-properties</a:t>
              </a:r>
            </a:p>
          </p:txBody>
        </p:sp>
        <p:cxnSp>
          <p:nvCxnSpPr>
            <p:cNvPr id="27" name="Straight Arrow Connector 26">
              <a:extLst>
                <a:ext uri="{FF2B5EF4-FFF2-40B4-BE49-F238E27FC236}">
                  <a16:creationId xmlns:a16="http://schemas.microsoft.com/office/drawing/2014/main" id="{494912CA-9716-46D2-AC63-EA5B6CECD801}"/>
                </a:ext>
                <a:ext uri="{C183D7F6-B498-43B3-948B-1728B52AA6E4}">
                  <adec:decorative xmlns:adec="http://schemas.microsoft.com/office/drawing/2017/decorative" val="1"/>
                </a:ext>
              </a:extLst>
            </p:cNvPr>
            <p:cNvCxnSpPr>
              <a:cxnSpLocks/>
            </p:cNvCxnSpPr>
            <p:nvPr/>
          </p:nvCxnSpPr>
          <p:spPr>
            <a:xfrm flipH="1">
              <a:off x="3565330" y="1721195"/>
              <a:ext cx="437819" cy="0"/>
            </a:xfrm>
            <a:prstGeom prst="straightConnector1">
              <a:avLst/>
            </a:prstGeom>
            <a:noFill/>
            <a:ln w="38100">
              <a:solidFill>
                <a:schemeClr val="accent6"/>
              </a:solidFill>
              <a:round/>
              <a:headEnd type="triangle" w="med" len="med"/>
              <a:tailEnd/>
            </a:ln>
          </p:spPr>
        </p:cxnSp>
      </p:grpSp>
      <p:grpSp>
        <p:nvGrpSpPr>
          <p:cNvPr id="28" name="Group 27">
            <a:extLst>
              <a:ext uri="{FF2B5EF4-FFF2-40B4-BE49-F238E27FC236}">
                <a16:creationId xmlns:a16="http://schemas.microsoft.com/office/drawing/2014/main" id="{87B58587-E876-4F4B-998F-F37908CE2112}"/>
              </a:ext>
              <a:ext uri="{C183D7F6-B498-43B3-948B-1728B52AA6E4}">
                <adec:decorative xmlns:adec="http://schemas.microsoft.com/office/drawing/2017/decorative" val="1"/>
              </a:ext>
            </a:extLst>
          </p:cNvPr>
          <p:cNvGrpSpPr/>
          <p:nvPr/>
        </p:nvGrpSpPr>
        <p:grpSpPr>
          <a:xfrm>
            <a:off x="5671751" y="2439558"/>
            <a:ext cx="5547792" cy="646331"/>
            <a:chOff x="52079" y="1515004"/>
            <a:chExt cx="4967423" cy="646331"/>
          </a:xfrm>
        </p:grpSpPr>
        <p:sp>
          <p:nvSpPr>
            <p:cNvPr id="29" name="Text Box 10">
              <a:extLst>
                <a:ext uri="{FF2B5EF4-FFF2-40B4-BE49-F238E27FC236}">
                  <a16:creationId xmlns:a16="http://schemas.microsoft.com/office/drawing/2014/main" id="{FD290D90-9EEB-4E4C-993B-91A4B2FEE1FB}"/>
                </a:ext>
                <a:ext uri="{C183D7F6-B498-43B3-948B-1728B52AA6E4}">
                  <adec:decorative xmlns:adec="http://schemas.microsoft.com/office/drawing/2017/decorative" val="1"/>
                </a:ext>
              </a:extLst>
            </p:cNvPr>
            <p:cNvSpPr txBox="1">
              <a:spLocks noChangeArrowheads="1"/>
            </p:cNvSpPr>
            <p:nvPr/>
          </p:nvSpPr>
          <p:spPr bwMode="auto">
            <a:xfrm>
              <a:off x="2194148" y="1515004"/>
              <a:ext cx="2825354" cy="646331"/>
            </a:xfrm>
            <a:prstGeom prst="rect">
              <a:avLst/>
            </a:prstGeom>
            <a:noFill/>
            <a:ln w="9525">
              <a:noFill/>
              <a:miter lim="800000"/>
              <a:headEnd/>
              <a:tailEnd type="none" w="lg" len="lg"/>
            </a:ln>
          </p:spPr>
          <p:txBody>
            <a:bodyPr wrap="square">
              <a:spAutoFit/>
            </a:bodyPr>
            <a:lstStyle/>
            <a:p>
              <a:pPr defTabSz="914363">
                <a:spcBef>
                  <a:spcPct val="50000"/>
                </a:spcBef>
              </a:pPr>
              <a:r>
                <a:rPr lang="en-US"/>
                <a:t>Click to open the </a:t>
              </a:r>
              <a:r>
                <a:rPr lang="en-US" b="1"/>
                <a:t>Properties</a:t>
              </a:r>
              <a:r>
                <a:rPr lang="en-US"/>
                <a:t> pages (if available)</a:t>
              </a:r>
            </a:p>
          </p:txBody>
        </p:sp>
        <p:cxnSp>
          <p:nvCxnSpPr>
            <p:cNvPr id="30" name="Straight Arrow Connector 29">
              <a:extLst>
                <a:ext uri="{FF2B5EF4-FFF2-40B4-BE49-F238E27FC236}">
                  <a16:creationId xmlns:a16="http://schemas.microsoft.com/office/drawing/2014/main" id="{9558CCDE-BEFE-4DA3-BB55-7871459015FF}"/>
                </a:ext>
                <a:ext uri="{C183D7F6-B498-43B3-948B-1728B52AA6E4}">
                  <adec:decorative xmlns:adec="http://schemas.microsoft.com/office/drawing/2017/decorative" val="1"/>
                </a:ext>
              </a:extLst>
            </p:cNvPr>
            <p:cNvCxnSpPr>
              <a:cxnSpLocks/>
              <a:endCxn id="29" idx="1"/>
            </p:cNvCxnSpPr>
            <p:nvPr/>
          </p:nvCxnSpPr>
          <p:spPr>
            <a:xfrm>
              <a:off x="52079" y="1776614"/>
              <a:ext cx="2142069" cy="0"/>
            </a:xfrm>
            <a:prstGeom prst="straightConnector1">
              <a:avLst/>
            </a:prstGeom>
            <a:noFill/>
            <a:ln w="38100">
              <a:solidFill>
                <a:schemeClr val="accent6"/>
              </a:solidFill>
              <a:round/>
              <a:headEnd type="triangle" w="med" len="med"/>
              <a:tailEnd/>
            </a:ln>
          </p:spPr>
        </p:cxnSp>
      </p:grpSp>
      <p:sp>
        <p:nvSpPr>
          <p:cNvPr id="31" name="TextBox 30">
            <a:extLst>
              <a:ext uri="{FF2B5EF4-FFF2-40B4-BE49-F238E27FC236}">
                <a16:creationId xmlns:a16="http://schemas.microsoft.com/office/drawing/2014/main" id="{C1E22E4F-D171-4D68-891F-58452FEEDA0C}"/>
              </a:ext>
            </a:extLst>
          </p:cNvPr>
          <p:cNvSpPr txBox="1"/>
          <p:nvPr/>
        </p:nvSpPr>
        <p:spPr>
          <a:xfrm>
            <a:off x="9543771" y="4585382"/>
            <a:ext cx="2409378" cy="1791260"/>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t>Tip: To configure a property, click its name, and then commence typing to overwrite the current value</a:t>
            </a:r>
          </a:p>
        </p:txBody>
      </p:sp>
      <p:sp>
        <p:nvSpPr>
          <p:cNvPr id="5" name="Footer Placeholder 4">
            <a:extLst>
              <a:ext uri="{FF2B5EF4-FFF2-40B4-BE49-F238E27FC236}">
                <a16:creationId xmlns:a16="http://schemas.microsoft.com/office/drawing/2014/main" id="{3B0B292E-8033-425A-B5F6-FC7F081D7F2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03025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E687-D0F8-4AC6-A907-1325373FB4DD}"/>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7DDD8AD5-1A88-4F9A-B5FF-2615E3797A32}"/>
              </a:ext>
            </a:extLst>
          </p:cNvPr>
          <p:cNvSpPr>
            <a:spLocks noGrp="1"/>
          </p:cNvSpPr>
          <p:nvPr>
            <p:ph type="body" sz="quarter" idx="10"/>
          </p:nvPr>
        </p:nvSpPr>
        <p:spPr/>
        <p:txBody>
          <a:bodyPr/>
          <a:lstStyle/>
          <a:p>
            <a:r>
              <a:rPr lang="en-US"/>
              <a:t>Report preview</a:t>
            </a:r>
          </a:p>
        </p:txBody>
      </p:sp>
      <p:sp>
        <p:nvSpPr>
          <p:cNvPr id="4" name="Content Placeholder 3">
            <a:extLst>
              <a:ext uri="{FF2B5EF4-FFF2-40B4-BE49-F238E27FC236}">
                <a16:creationId xmlns:a16="http://schemas.microsoft.com/office/drawing/2014/main" id="{71D0F0BC-1CD5-4F2E-A971-F77541CE8528}"/>
              </a:ext>
            </a:extLst>
          </p:cNvPr>
          <p:cNvSpPr>
            <a:spLocks noGrp="1"/>
          </p:cNvSpPr>
          <p:nvPr>
            <p:ph idx="1"/>
          </p:nvPr>
        </p:nvSpPr>
        <p:spPr/>
        <p:txBody>
          <a:bodyPr/>
          <a:lstStyle/>
          <a:p>
            <a:r>
              <a:rPr lang="en-US"/>
              <a:t>Preview mode is helpful to test the report design, rendered in HTML</a:t>
            </a:r>
          </a:p>
          <a:p>
            <a:r>
              <a:rPr lang="en-US"/>
              <a:t>Once all report parameter values are entered, click View Report</a:t>
            </a:r>
          </a:p>
          <a:p>
            <a:pPr lvl="1"/>
            <a:r>
              <a:rPr lang="en-US"/>
              <a:t>The report will render automatically if all parameters have default values</a:t>
            </a:r>
          </a:p>
          <a:p>
            <a:endParaRPr lang="en-US"/>
          </a:p>
        </p:txBody>
      </p:sp>
      <p:pic>
        <p:nvPicPr>
          <p:cNvPr id="6" name="Picture 5">
            <a:extLst>
              <a:ext uri="{FF2B5EF4-FFF2-40B4-BE49-F238E27FC236}">
                <a16:creationId xmlns:a16="http://schemas.microsoft.com/office/drawing/2014/main" id="{9D24DD2D-17D9-405E-8703-82073F1548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00062" y="4014159"/>
            <a:ext cx="8539838" cy="2843841"/>
          </a:xfrm>
          <a:prstGeom prst="rect">
            <a:avLst/>
          </a:prstGeom>
        </p:spPr>
      </p:pic>
      <p:grpSp>
        <p:nvGrpSpPr>
          <p:cNvPr id="7" name="Group 6">
            <a:extLst>
              <a:ext uri="{FF2B5EF4-FFF2-40B4-BE49-F238E27FC236}">
                <a16:creationId xmlns:a16="http://schemas.microsoft.com/office/drawing/2014/main" id="{D1039F97-865C-48F5-A740-093134483B7A}"/>
              </a:ext>
              <a:ext uri="{C183D7F6-B498-43B3-948B-1728B52AA6E4}">
                <adec:decorative xmlns:adec="http://schemas.microsoft.com/office/drawing/2017/decorative" val="1"/>
              </a:ext>
            </a:extLst>
          </p:cNvPr>
          <p:cNvGrpSpPr/>
          <p:nvPr/>
        </p:nvGrpSpPr>
        <p:grpSpPr>
          <a:xfrm>
            <a:off x="9039900" y="5191427"/>
            <a:ext cx="2310271" cy="369332"/>
            <a:chOff x="1371441" y="2527962"/>
            <a:chExt cx="2310271" cy="369332"/>
          </a:xfrm>
        </p:grpSpPr>
        <p:sp>
          <p:nvSpPr>
            <p:cNvPr id="8" name="Text Box 10">
              <a:extLst>
                <a:ext uri="{FF2B5EF4-FFF2-40B4-BE49-F238E27FC236}">
                  <a16:creationId xmlns:a16="http://schemas.microsoft.com/office/drawing/2014/main" id="{948206A5-5488-4CEB-91C4-ABFA875E4F4F}"/>
                </a:ext>
                <a:ext uri="{C183D7F6-B498-43B3-948B-1728B52AA6E4}">
                  <adec:decorative xmlns:adec="http://schemas.microsoft.com/office/drawing/2017/decorative" val="1"/>
                </a:ext>
              </a:extLst>
            </p:cNvPr>
            <p:cNvSpPr txBox="1">
              <a:spLocks noChangeArrowheads="1"/>
            </p:cNvSpPr>
            <p:nvPr/>
          </p:nvSpPr>
          <p:spPr bwMode="auto">
            <a:xfrm>
              <a:off x="2239082" y="2527962"/>
              <a:ext cx="1442630" cy="369332"/>
            </a:xfrm>
            <a:prstGeom prst="rect">
              <a:avLst/>
            </a:prstGeom>
            <a:noFill/>
            <a:ln w="9525">
              <a:noFill/>
              <a:miter lim="800000"/>
              <a:headEnd/>
              <a:tailEnd type="none" w="lg" len="lg"/>
            </a:ln>
          </p:spPr>
          <p:txBody>
            <a:bodyPr wrap="square">
              <a:spAutoFit/>
            </a:bodyPr>
            <a:lstStyle/>
            <a:p>
              <a:pPr defTabSz="914363">
                <a:spcBef>
                  <a:spcPct val="50000"/>
                </a:spcBef>
              </a:pPr>
              <a:r>
                <a:rPr lang="en-US"/>
                <a:t>View report</a:t>
              </a:r>
            </a:p>
          </p:txBody>
        </p:sp>
        <p:cxnSp>
          <p:nvCxnSpPr>
            <p:cNvPr id="9" name="Straight Arrow Connector 8">
              <a:extLst>
                <a:ext uri="{FF2B5EF4-FFF2-40B4-BE49-F238E27FC236}">
                  <a16:creationId xmlns:a16="http://schemas.microsoft.com/office/drawing/2014/main" id="{06D460D3-041C-49A7-A609-53BD20BFF796}"/>
                </a:ext>
                <a:ext uri="{C183D7F6-B498-43B3-948B-1728B52AA6E4}">
                  <adec:decorative xmlns:adec="http://schemas.microsoft.com/office/drawing/2017/decorative" val="1"/>
                </a:ext>
              </a:extLst>
            </p:cNvPr>
            <p:cNvCxnSpPr>
              <a:cxnSpLocks/>
            </p:cNvCxnSpPr>
            <p:nvPr/>
          </p:nvCxnSpPr>
          <p:spPr>
            <a:xfrm>
              <a:off x="1371441" y="2710878"/>
              <a:ext cx="867641" cy="0"/>
            </a:xfrm>
            <a:prstGeom prst="straightConnector1">
              <a:avLst/>
            </a:prstGeom>
            <a:noFill/>
            <a:ln w="38100">
              <a:solidFill>
                <a:schemeClr val="accent6"/>
              </a:solidFill>
              <a:round/>
              <a:headEnd type="triangle" w="med" len="med"/>
              <a:tailEnd/>
            </a:ln>
          </p:spPr>
        </p:cxnSp>
      </p:grpSp>
      <p:grpSp>
        <p:nvGrpSpPr>
          <p:cNvPr id="10" name="Group 9">
            <a:extLst>
              <a:ext uri="{FF2B5EF4-FFF2-40B4-BE49-F238E27FC236}">
                <a16:creationId xmlns:a16="http://schemas.microsoft.com/office/drawing/2014/main" id="{B96DA70D-9225-42C7-BA82-463A695E8E3B}"/>
              </a:ext>
              <a:ext uri="{C183D7F6-B498-43B3-948B-1728B52AA6E4}">
                <adec:decorative xmlns:adec="http://schemas.microsoft.com/office/drawing/2017/decorative" val="1"/>
              </a:ext>
            </a:extLst>
          </p:cNvPr>
          <p:cNvGrpSpPr/>
          <p:nvPr/>
        </p:nvGrpSpPr>
        <p:grpSpPr>
          <a:xfrm>
            <a:off x="7549978" y="4003396"/>
            <a:ext cx="3800193" cy="1432684"/>
            <a:chOff x="-152745" y="1515004"/>
            <a:chExt cx="3800193" cy="1432684"/>
          </a:xfrm>
        </p:grpSpPr>
        <p:sp>
          <p:nvSpPr>
            <p:cNvPr id="11" name="Text Box 10">
              <a:extLst>
                <a:ext uri="{FF2B5EF4-FFF2-40B4-BE49-F238E27FC236}">
                  <a16:creationId xmlns:a16="http://schemas.microsoft.com/office/drawing/2014/main" id="{12B65421-91FF-4283-BACE-4E4D0905A10F}"/>
                </a:ext>
                <a:ext uri="{C183D7F6-B498-43B3-948B-1728B52AA6E4}">
                  <adec:decorative xmlns:adec="http://schemas.microsoft.com/office/drawing/2017/decorative" val="1"/>
                </a:ext>
              </a:extLst>
            </p:cNvPr>
            <p:cNvSpPr txBox="1">
              <a:spLocks noChangeArrowheads="1"/>
            </p:cNvSpPr>
            <p:nvPr/>
          </p:nvSpPr>
          <p:spPr bwMode="auto">
            <a:xfrm>
              <a:off x="2194148" y="1515004"/>
              <a:ext cx="1453300" cy="646331"/>
            </a:xfrm>
            <a:prstGeom prst="rect">
              <a:avLst/>
            </a:prstGeom>
            <a:noFill/>
            <a:ln w="9525">
              <a:noFill/>
              <a:miter lim="800000"/>
              <a:headEnd/>
              <a:tailEnd type="none" w="lg" len="lg"/>
            </a:ln>
          </p:spPr>
          <p:txBody>
            <a:bodyPr wrap="square">
              <a:spAutoFit/>
            </a:bodyPr>
            <a:lstStyle/>
            <a:p>
              <a:pPr defTabSz="914363">
                <a:spcBef>
                  <a:spcPct val="50000"/>
                </a:spcBef>
              </a:pPr>
              <a:r>
                <a:rPr lang="en-US" b="1"/>
                <a:t>Parameter</a:t>
              </a:r>
              <a:r>
                <a:rPr lang="en-US"/>
                <a:t> pane</a:t>
              </a:r>
            </a:p>
          </p:txBody>
        </p:sp>
        <p:cxnSp>
          <p:nvCxnSpPr>
            <p:cNvPr id="12" name="Straight Arrow Connector 11">
              <a:extLst>
                <a:ext uri="{FF2B5EF4-FFF2-40B4-BE49-F238E27FC236}">
                  <a16:creationId xmlns:a16="http://schemas.microsoft.com/office/drawing/2014/main" id="{5741516E-6C52-48A4-BA12-4B52D1EEE125}"/>
                </a:ext>
                <a:ext uri="{C183D7F6-B498-43B3-948B-1728B52AA6E4}">
                  <adec:decorative xmlns:adec="http://schemas.microsoft.com/office/drawing/2017/decorative" val="1"/>
                </a:ext>
              </a:extLst>
            </p:cNvPr>
            <p:cNvCxnSpPr>
              <a:cxnSpLocks/>
              <a:endCxn id="11" idx="1"/>
            </p:cNvCxnSpPr>
            <p:nvPr/>
          </p:nvCxnSpPr>
          <p:spPr>
            <a:xfrm flipV="1">
              <a:off x="-152745" y="1838170"/>
              <a:ext cx="2346893" cy="1109518"/>
            </a:xfrm>
            <a:prstGeom prst="straightConnector1">
              <a:avLst/>
            </a:prstGeom>
            <a:noFill/>
            <a:ln w="38100">
              <a:solidFill>
                <a:schemeClr val="accent6"/>
              </a:solidFill>
              <a:round/>
              <a:headEnd type="triangle" w="med" len="med"/>
              <a:tailEnd/>
            </a:ln>
          </p:spPr>
        </p:cxnSp>
      </p:grpSp>
      <p:sp>
        <p:nvSpPr>
          <p:cNvPr id="5" name="Footer Placeholder 4">
            <a:extLst>
              <a:ext uri="{FF2B5EF4-FFF2-40B4-BE49-F238E27FC236}">
                <a16:creationId xmlns:a16="http://schemas.microsoft.com/office/drawing/2014/main" id="{298DC55B-1226-417E-90D7-E80617FBE5EA}"/>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85083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Report preview » Ribbon tabs » Run</a:t>
            </a:r>
          </a:p>
        </p:txBody>
      </p:sp>
      <p:pic>
        <p:nvPicPr>
          <p:cNvPr id="8" name="Picture 7">
            <a:extLst>
              <a:ext uri="{FF2B5EF4-FFF2-40B4-BE49-F238E27FC236}">
                <a16:creationId xmlns:a16="http://schemas.microsoft.com/office/drawing/2014/main" id="{66484442-B1A4-4352-9E07-7ED1F8D7F8C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7200" y="2066269"/>
            <a:ext cx="10458946" cy="1362729"/>
          </a:xfrm>
          <a:prstGeom prst="rect">
            <a:avLst/>
          </a:prstGeom>
        </p:spPr>
      </p:pic>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a:lstStyle/>
          <a:p>
            <a:r>
              <a:rPr lang="en-US"/>
              <a:t>Use the </a:t>
            </a:r>
            <a:r>
              <a:rPr lang="en-US" b="1"/>
              <a:t>Run</a:t>
            </a:r>
            <a:r>
              <a:rPr lang="en-US"/>
              <a:t> ribbon tab to:</a:t>
            </a:r>
          </a:p>
          <a:p>
            <a:pPr lvl="1"/>
            <a:r>
              <a:rPr lang="en-US" sz="2000"/>
              <a:t>Return to design mode</a:t>
            </a:r>
          </a:p>
          <a:p>
            <a:pPr lvl="1"/>
            <a:r>
              <a:rPr lang="en-US" sz="2000"/>
              <a:t>Zoom</a:t>
            </a:r>
          </a:p>
          <a:p>
            <a:pPr lvl="1"/>
            <a:r>
              <a:rPr lang="en-US" sz="2000"/>
              <a:t>Navigate between pages</a:t>
            </a:r>
          </a:p>
          <a:p>
            <a:pPr lvl="1"/>
            <a:r>
              <a:rPr lang="en-US" sz="2000"/>
              <a:t>Refresh, or stop refreshing</a:t>
            </a:r>
          </a:p>
          <a:p>
            <a:pPr lvl="1"/>
            <a:r>
              <a:rPr lang="en-US" sz="2000"/>
              <a:t>Print, or export</a:t>
            </a:r>
          </a:p>
          <a:p>
            <a:pPr lvl="1"/>
            <a:r>
              <a:rPr lang="en-US" sz="2000"/>
              <a:t>Show parameters pane</a:t>
            </a:r>
          </a:p>
          <a:p>
            <a:pPr lvl="1"/>
            <a:r>
              <a:rPr lang="en-US" sz="2000"/>
              <a:t>Find text values</a:t>
            </a: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67363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F69B-7504-4E27-A7FB-21248212238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3F5AC72-D6FB-4D60-82E6-961EFC1A934B}"/>
              </a:ext>
            </a:extLst>
          </p:cNvPr>
          <p:cNvSpPr>
            <a:spLocks noGrp="1"/>
          </p:cNvSpPr>
          <p:nvPr>
            <p:ph type="body" sz="quarter" idx="10"/>
          </p:nvPr>
        </p:nvSpPr>
        <p:spPr/>
        <p:txBody>
          <a:bodyPr/>
          <a:lstStyle/>
          <a:p>
            <a:r>
              <a:rPr lang="en-US"/>
              <a:t>Report preview » Print options</a:t>
            </a:r>
          </a:p>
        </p:txBody>
      </p:sp>
      <p:pic>
        <p:nvPicPr>
          <p:cNvPr id="11" name="Picture 10">
            <a:extLst>
              <a:ext uri="{FF2B5EF4-FFF2-40B4-BE49-F238E27FC236}">
                <a16:creationId xmlns:a16="http://schemas.microsoft.com/office/drawing/2014/main" id="{9901F73F-BF13-44FA-8DEA-2345633B70E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7200" y="2066269"/>
            <a:ext cx="10458946" cy="1362729"/>
          </a:xfrm>
          <a:prstGeom prst="rect">
            <a:avLst/>
          </a:prstGeom>
        </p:spPr>
      </p:pic>
      <p:sp>
        <p:nvSpPr>
          <p:cNvPr id="12" name="Rectangle 11">
            <a:extLst>
              <a:ext uri="{FF2B5EF4-FFF2-40B4-BE49-F238E27FC236}">
                <a16:creationId xmlns:a16="http://schemas.microsoft.com/office/drawing/2014/main" id="{9538B182-5D62-4026-97BF-27EFB162504F}"/>
              </a:ext>
              <a:ext uri="{C183D7F6-B498-43B3-948B-1728B52AA6E4}">
                <adec:decorative xmlns:adec="http://schemas.microsoft.com/office/drawing/2017/decorative" val="1"/>
              </a:ext>
            </a:extLst>
          </p:cNvPr>
          <p:cNvSpPr/>
          <p:nvPr/>
        </p:nvSpPr>
        <p:spPr>
          <a:xfrm>
            <a:off x="5863771" y="2312139"/>
            <a:ext cx="1785257" cy="1229348"/>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A60D1BE-FD54-4F1E-A9D2-81A216CDCA91}"/>
              </a:ext>
            </a:extLst>
          </p:cNvPr>
          <p:cNvSpPr>
            <a:spLocks noGrp="1"/>
          </p:cNvSpPr>
          <p:nvPr>
            <p:ph idx="1"/>
          </p:nvPr>
        </p:nvSpPr>
        <p:spPr>
          <a:xfrm>
            <a:off x="457200" y="3686630"/>
            <a:ext cx="11235600" cy="3171370"/>
          </a:xfrm>
        </p:spPr>
        <p:txBody>
          <a:bodyPr/>
          <a:lstStyle/>
          <a:p>
            <a:r>
              <a:rPr lang="en-US"/>
              <a:t>The preview report can be output to a printer</a:t>
            </a:r>
          </a:p>
          <a:p>
            <a:pPr lvl="1"/>
            <a:r>
              <a:rPr lang="en-US"/>
              <a:t>Optionally, set page range and number of copies</a:t>
            </a:r>
          </a:p>
          <a:p>
            <a:r>
              <a:rPr lang="en-US"/>
              <a:t>Use </a:t>
            </a:r>
            <a:r>
              <a:rPr lang="en-US" b="1"/>
              <a:t>Page setup </a:t>
            </a:r>
            <a:r>
              <a:rPr lang="en-US"/>
              <a:t>to set paper size, page orientation, and margins</a:t>
            </a:r>
          </a:p>
          <a:p>
            <a:r>
              <a:rPr lang="en-US"/>
              <a:t>Use </a:t>
            </a:r>
            <a:r>
              <a:rPr lang="en-US" b="1"/>
              <a:t>Print layout </a:t>
            </a:r>
            <a:r>
              <a:rPr lang="en-US"/>
              <a:t>to see how the report will look when it is printed</a:t>
            </a:r>
          </a:p>
          <a:p>
            <a:endParaRPr lang="en-US"/>
          </a:p>
        </p:txBody>
      </p:sp>
      <p:sp>
        <p:nvSpPr>
          <p:cNvPr id="5" name="Footer Placeholder 4">
            <a:extLst>
              <a:ext uri="{FF2B5EF4-FFF2-40B4-BE49-F238E27FC236}">
                <a16:creationId xmlns:a16="http://schemas.microsoft.com/office/drawing/2014/main" id="{566C9D05-6C4A-4F2A-AE94-BD65E5292F54}"/>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86817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F69B-7504-4E27-A7FB-212482122380}"/>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D3F5AC72-D6FB-4D60-82E6-961EFC1A934B}"/>
              </a:ext>
            </a:extLst>
          </p:cNvPr>
          <p:cNvSpPr>
            <a:spLocks noGrp="1"/>
          </p:cNvSpPr>
          <p:nvPr>
            <p:ph type="body" sz="quarter" idx="10"/>
          </p:nvPr>
        </p:nvSpPr>
        <p:spPr/>
        <p:txBody>
          <a:bodyPr/>
          <a:lstStyle/>
          <a:p>
            <a:r>
              <a:rPr lang="en-US"/>
              <a:t>Report preview » Export</a:t>
            </a:r>
          </a:p>
        </p:txBody>
      </p:sp>
      <p:pic>
        <p:nvPicPr>
          <p:cNvPr id="6" name="Picture 5">
            <a:extLst>
              <a:ext uri="{FF2B5EF4-FFF2-40B4-BE49-F238E27FC236}">
                <a16:creationId xmlns:a16="http://schemas.microsoft.com/office/drawing/2014/main" id="{504D0F98-9FFE-4A94-83E2-13D7AC15C0A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00061" y="2068513"/>
            <a:ext cx="2961393" cy="3380817"/>
          </a:xfrm>
          <a:prstGeom prst="rect">
            <a:avLst/>
          </a:prstGeom>
        </p:spPr>
      </p:pic>
      <p:sp>
        <p:nvSpPr>
          <p:cNvPr id="4" name="Content Placeholder 3">
            <a:extLst>
              <a:ext uri="{FF2B5EF4-FFF2-40B4-BE49-F238E27FC236}">
                <a16:creationId xmlns:a16="http://schemas.microsoft.com/office/drawing/2014/main" id="{9A60D1BE-FD54-4F1E-A9D2-81A216CDCA91}"/>
              </a:ext>
            </a:extLst>
          </p:cNvPr>
          <p:cNvSpPr>
            <a:spLocks noGrp="1"/>
          </p:cNvSpPr>
          <p:nvPr>
            <p:ph idx="1"/>
          </p:nvPr>
        </p:nvSpPr>
        <p:spPr>
          <a:xfrm>
            <a:off x="3830595" y="2070000"/>
            <a:ext cx="7862204" cy="4788000"/>
          </a:xfrm>
        </p:spPr>
        <p:txBody>
          <a:bodyPr/>
          <a:lstStyle/>
          <a:p>
            <a:r>
              <a:rPr lang="en-US"/>
              <a:t>The preview report can be exported using a different format:</a:t>
            </a:r>
          </a:p>
          <a:p>
            <a:pPr lvl="1"/>
            <a:r>
              <a:rPr lang="en-US"/>
              <a:t>Word</a:t>
            </a:r>
          </a:p>
          <a:p>
            <a:pPr lvl="1"/>
            <a:r>
              <a:rPr lang="en-US"/>
              <a:t>Excel</a:t>
            </a:r>
          </a:p>
          <a:p>
            <a:pPr lvl="1"/>
            <a:r>
              <a:rPr lang="en-US"/>
              <a:t>PowerPoint</a:t>
            </a:r>
          </a:p>
          <a:p>
            <a:pPr lvl="1"/>
            <a:r>
              <a:rPr lang="en-US"/>
              <a:t>PDF (regular or accessible)</a:t>
            </a:r>
          </a:p>
          <a:p>
            <a:pPr lvl="1"/>
            <a:r>
              <a:rPr lang="en-US"/>
              <a:t>TIFF file</a:t>
            </a:r>
          </a:p>
          <a:p>
            <a:pPr lvl="1"/>
            <a:r>
              <a:rPr lang="en-US"/>
              <a:t>MHTML (web archive)</a:t>
            </a:r>
          </a:p>
          <a:p>
            <a:pPr lvl="1"/>
            <a:r>
              <a:rPr lang="en-US"/>
              <a:t>CSV (command delimited)</a:t>
            </a:r>
          </a:p>
          <a:p>
            <a:pPr lvl="1"/>
            <a:r>
              <a:rPr lang="en-US"/>
              <a:t>XML file with report data</a:t>
            </a:r>
          </a:p>
          <a:p>
            <a:endParaRPr lang="en-US"/>
          </a:p>
          <a:p>
            <a:endParaRPr lang="en-US"/>
          </a:p>
        </p:txBody>
      </p:sp>
      <p:sp>
        <p:nvSpPr>
          <p:cNvPr id="5" name="Footer Placeholder 4">
            <a:extLst>
              <a:ext uri="{FF2B5EF4-FFF2-40B4-BE49-F238E27FC236}">
                <a16:creationId xmlns:a16="http://schemas.microsoft.com/office/drawing/2014/main" id="{566C9D05-6C4A-4F2A-AE94-BD65E5292F54}"/>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2523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A4267-FE53-4753-B87B-20964E728897}"/>
              </a:ext>
            </a:extLst>
          </p:cNvPr>
          <p:cNvSpPr>
            <a:spLocks noGrp="1"/>
          </p:cNvSpPr>
          <p:nvPr>
            <p:ph type="title"/>
          </p:nvPr>
        </p:nvSpPr>
        <p:spPr/>
        <p:txBody>
          <a:bodyPr/>
          <a:lstStyle/>
          <a:p>
            <a:r>
              <a:rPr lang="en-US"/>
              <a:t>Course modules</a:t>
            </a:r>
          </a:p>
        </p:txBody>
      </p:sp>
      <p:sp>
        <p:nvSpPr>
          <p:cNvPr id="6" name="Text Placeholder 5" hidden="1">
            <a:extLst>
              <a:ext uri="{FF2B5EF4-FFF2-40B4-BE49-F238E27FC236}">
                <a16:creationId xmlns:a16="http://schemas.microsoft.com/office/drawing/2014/main" id="{DDA8253C-30D9-4209-BF29-39CD129BAA69}"/>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FB8E31D3-7A33-49DB-82D5-B2EF0BB1BC61}"/>
              </a:ext>
            </a:extLst>
          </p:cNvPr>
          <p:cNvSpPr>
            <a:spLocks noGrp="1"/>
          </p:cNvSpPr>
          <p:nvPr>
            <p:ph idx="1"/>
          </p:nvPr>
        </p:nvSpPr>
        <p:spPr/>
        <p:txBody>
          <a:bodyPr/>
          <a:lstStyle/>
          <a:p>
            <a:pPr marL="0" indent="0">
              <a:buNone/>
            </a:pPr>
            <a:r>
              <a:rPr lang="en-US"/>
              <a:t>01: Power BI Reporting</a:t>
            </a:r>
          </a:p>
          <a:p>
            <a:pPr marL="0" indent="0">
              <a:buNone/>
            </a:pPr>
            <a:r>
              <a:rPr lang="en-US"/>
              <a:t>02: Designing Report Layouts</a:t>
            </a:r>
          </a:p>
          <a:p>
            <a:pPr marL="0" indent="0">
              <a:buNone/>
            </a:pPr>
            <a:r>
              <a:rPr lang="en-US"/>
              <a:t>03: Retrieving Report Data</a:t>
            </a:r>
          </a:p>
          <a:p>
            <a:pPr marL="0" indent="0">
              <a:buNone/>
            </a:pPr>
            <a:r>
              <a:rPr lang="en-US"/>
              <a:t>04: Working with Parameters</a:t>
            </a:r>
          </a:p>
          <a:p>
            <a:pPr marL="0" indent="0">
              <a:buNone/>
            </a:pPr>
            <a:r>
              <a:rPr lang="en-US"/>
              <a:t>05: Visualizing Report Data</a:t>
            </a:r>
          </a:p>
          <a:p>
            <a:pPr marL="0" indent="0">
              <a:buNone/>
            </a:pPr>
            <a:r>
              <a:rPr lang="en-US"/>
              <a:t>06: Adding Interactivity Features</a:t>
            </a:r>
          </a:p>
          <a:p>
            <a:pPr marL="0" indent="0">
              <a:buNone/>
            </a:pPr>
            <a:r>
              <a:rPr lang="en-US"/>
              <a:t>07: Beyond Report Development</a:t>
            </a:r>
          </a:p>
          <a:p>
            <a:pPr marL="0" indent="0">
              <a:buNone/>
            </a:pPr>
            <a:endParaRPr lang="en-US"/>
          </a:p>
        </p:txBody>
      </p:sp>
      <p:sp>
        <p:nvSpPr>
          <p:cNvPr id="2" name="Footer Placeholder 1">
            <a:extLst>
              <a:ext uri="{FF2B5EF4-FFF2-40B4-BE49-F238E27FC236}">
                <a16:creationId xmlns:a16="http://schemas.microsoft.com/office/drawing/2014/main" id="{C00E0636-A5CF-4592-BC8C-5B242C7197CB}"/>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4487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D320-1AA2-441F-BA1A-EA67126C3E1E}"/>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8C1A2B42-B662-46BC-B384-1A944048D863}"/>
              </a:ext>
            </a:extLst>
          </p:cNvPr>
          <p:cNvSpPr>
            <a:spLocks noGrp="1"/>
          </p:cNvSpPr>
          <p:nvPr>
            <p:ph type="body" sz="quarter" idx="10"/>
          </p:nvPr>
        </p:nvSpPr>
        <p:spPr/>
        <p:txBody>
          <a:bodyPr/>
          <a:lstStyle/>
          <a:p>
            <a:r>
              <a:rPr lang="en-US"/>
              <a:t>Wizards</a:t>
            </a:r>
          </a:p>
        </p:txBody>
      </p:sp>
      <p:sp>
        <p:nvSpPr>
          <p:cNvPr id="4" name="Content Placeholder 3">
            <a:extLst>
              <a:ext uri="{FF2B5EF4-FFF2-40B4-BE49-F238E27FC236}">
                <a16:creationId xmlns:a16="http://schemas.microsoft.com/office/drawing/2014/main" id="{38526D78-A69E-4C55-9705-947046F00ABC}"/>
              </a:ext>
            </a:extLst>
          </p:cNvPr>
          <p:cNvSpPr>
            <a:spLocks noGrp="1"/>
          </p:cNvSpPr>
          <p:nvPr>
            <p:ph idx="1"/>
          </p:nvPr>
        </p:nvSpPr>
        <p:spPr>
          <a:xfrm>
            <a:off x="457200" y="2070000"/>
            <a:ext cx="5226908" cy="4788000"/>
          </a:xfrm>
        </p:spPr>
        <p:txBody>
          <a:bodyPr/>
          <a:lstStyle/>
          <a:p>
            <a:r>
              <a:rPr lang="en-US"/>
              <a:t>To accelerate development, there are three wizards:</a:t>
            </a:r>
          </a:p>
          <a:p>
            <a:pPr lvl="1"/>
            <a:r>
              <a:rPr lang="en-US"/>
              <a:t>Table or matrix wizard</a:t>
            </a:r>
          </a:p>
          <a:p>
            <a:pPr lvl="1"/>
            <a:r>
              <a:rPr lang="en-US"/>
              <a:t>Chart wizard</a:t>
            </a:r>
          </a:p>
          <a:p>
            <a:pPr lvl="1"/>
            <a:r>
              <a:rPr lang="en-US"/>
              <a:t>Map wizard</a:t>
            </a:r>
          </a:p>
          <a:p>
            <a:r>
              <a:rPr lang="en-US"/>
              <a:t>They can be launched from:</a:t>
            </a:r>
          </a:p>
          <a:p>
            <a:pPr lvl="1"/>
            <a:r>
              <a:rPr lang="en-US" b="1"/>
              <a:t>Getting Started </a:t>
            </a:r>
            <a:r>
              <a:rPr lang="en-US"/>
              <a:t>window</a:t>
            </a:r>
          </a:p>
          <a:p>
            <a:pPr lvl="1"/>
            <a:r>
              <a:rPr lang="en-US" b="1"/>
              <a:t>Insert</a:t>
            </a:r>
            <a:r>
              <a:rPr lang="en-US"/>
              <a:t> ribbon tab</a:t>
            </a:r>
          </a:p>
          <a:p>
            <a:endParaRPr lang="en-US"/>
          </a:p>
        </p:txBody>
      </p:sp>
      <p:pic>
        <p:nvPicPr>
          <p:cNvPr id="6" name="Picture 5">
            <a:extLst>
              <a:ext uri="{FF2B5EF4-FFF2-40B4-BE49-F238E27FC236}">
                <a16:creationId xmlns:a16="http://schemas.microsoft.com/office/drawing/2014/main" id="{2FB00F79-56A7-476D-945D-8620B8DDED3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350910" y="2167367"/>
            <a:ext cx="6700659" cy="3343748"/>
          </a:xfrm>
          <a:prstGeom prst="rect">
            <a:avLst/>
          </a:prstGeom>
        </p:spPr>
      </p:pic>
      <p:sp>
        <p:nvSpPr>
          <p:cNvPr id="5" name="Footer Placeholder 4">
            <a:extLst>
              <a:ext uri="{FF2B5EF4-FFF2-40B4-BE49-F238E27FC236}">
                <a16:creationId xmlns:a16="http://schemas.microsoft.com/office/drawing/2014/main" id="{2D0537DC-82CD-46E4-B44D-96BD3B3751CD}"/>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07898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en-US"/>
              <a:t>Demo 02A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en-US"/>
              <a:t>Create a Wizard-designed report</a:t>
            </a:r>
          </a:p>
          <a:p>
            <a:endParaRPr lang="en-US"/>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203337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1A3DC-613A-4059-95A7-E5FF93C3AD23}"/>
              </a:ext>
            </a:extLst>
          </p:cNvPr>
          <p:cNvSpPr>
            <a:spLocks noGrp="1"/>
          </p:cNvSpPr>
          <p:nvPr>
            <p:ph type="title"/>
          </p:nvPr>
        </p:nvSpPr>
        <p:spPr/>
        <p:txBody>
          <a:bodyPr/>
          <a:lstStyle/>
          <a:p>
            <a:r>
              <a:rPr lang="en-US"/>
              <a:t>Introducing Report Builder</a:t>
            </a:r>
          </a:p>
        </p:txBody>
      </p:sp>
      <p:sp>
        <p:nvSpPr>
          <p:cNvPr id="3" name="Text Placeholder 2">
            <a:extLst>
              <a:ext uri="{FF2B5EF4-FFF2-40B4-BE49-F238E27FC236}">
                <a16:creationId xmlns:a16="http://schemas.microsoft.com/office/drawing/2014/main" id="{3BDD8DBB-62CB-4C7B-969D-922116736BF2}"/>
              </a:ext>
            </a:extLst>
          </p:cNvPr>
          <p:cNvSpPr>
            <a:spLocks noGrp="1"/>
          </p:cNvSpPr>
          <p:nvPr>
            <p:ph type="body" sz="quarter" idx="10"/>
          </p:nvPr>
        </p:nvSpPr>
        <p:spPr/>
        <p:txBody>
          <a:bodyPr/>
          <a:lstStyle/>
          <a:p>
            <a:r>
              <a:rPr lang="en-US"/>
              <a:t>Development methodology</a:t>
            </a:r>
          </a:p>
        </p:txBody>
      </p:sp>
      <p:sp>
        <p:nvSpPr>
          <p:cNvPr id="4" name="Content Placeholder 3">
            <a:extLst>
              <a:ext uri="{FF2B5EF4-FFF2-40B4-BE49-F238E27FC236}">
                <a16:creationId xmlns:a16="http://schemas.microsoft.com/office/drawing/2014/main" id="{C8BEEA6A-FD8A-46F4-B58E-66A09B5133AD}"/>
              </a:ext>
            </a:extLst>
          </p:cNvPr>
          <p:cNvSpPr>
            <a:spLocks noGrp="1"/>
          </p:cNvSpPr>
          <p:nvPr>
            <p:ph idx="1"/>
          </p:nvPr>
        </p:nvSpPr>
        <p:spPr/>
        <p:txBody>
          <a:bodyPr/>
          <a:lstStyle/>
          <a:p>
            <a:r>
              <a:rPr lang="en-US"/>
              <a:t>A typical development methodology covers these steps:</a:t>
            </a:r>
          </a:p>
          <a:p>
            <a:endParaRPr lang="en-US"/>
          </a:p>
          <a:p>
            <a:pPr marL="715963" indent="-427038">
              <a:buFont typeface="+mj-lt"/>
              <a:buAutoNum type="arabicPeriod"/>
            </a:pPr>
            <a:r>
              <a:rPr lang="en-US" sz="2000"/>
              <a:t>Create the report</a:t>
            </a:r>
          </a:p>
          <a:p>
            <a:pPr marL="715963" indent="-427038">
              <a:buFont typeface="+mj-lt"/>
              <a:buAutoNum type="arabicPeriod"/>
            </a:pPr>
            <a:r>
              <a:rPr lang="en-US" sz="2000"/>
              <a:t>Create a data source</a:t>
            </a:r>
          </a:p>
          <a:p>
            <a:pPr marL="715963" indent="-427038">
              <a:buFont typeface="+mj-lt"/>
              <a:buAutoNum type="arabicPeriod"/>
            </a:pPr>
            <a:r>
              <a:rPr lang="en-US" sz="2000"/>
              <a:t>Define dataset(s) to retrieve data</a:t>
            </a:r>
          </a:p>
          <a:p>
            <a:pPr marL="715963" indent="-427038">
              <a:buFont typeface="+mj-lt"/>
              <a:buAutoNum type="arabicPeriod"/>
            </a:pPr>
            <a:r>
              <a:rPr lang="en-US" sz="2000"/>
              <a:t>Define report parameters</a:t>
            </a:r>
          </a:p>
          <a:p>
            <a:pPr marL="715963" indent="-427038">
              <a:buFont typeface="+mj-lt"/>
              <a:buAutoNum type="arabicPeriod"/>
            </a:pPr>
            <a:r>
              <a:rPr lang="en-US" sz="2000"/>
              <a:t>Design the report layout</a:t>
            </a:r>
          </a:p>
          <a:p>
            <a:pPr marL="715963" indent="-427038">
              <a:buFont typeface="+mj-lt"/>
              <a:buAutoNum type="arabicPeriod"/>
            </a:pPr>
            <a:r>
              <a:rPr lang="en-US" sz="2000"/>
              <a:t>Test the report design (in preview mode)</a:t>
            </a:r>
          </a:p>
          <a:p>
            <a:pPr marL="715963" indent="-427038">
              <a:buFont typeface="+mj-lt"/>
              <a:buAutoNum type="arabicPeriod"/>
            </a:pPr>
            <a:r>
              <a:rPr lang="en-US" sz="2000"/>
              <a:t>Publish the report to the Power BI service</a:t>
            </a:r>
          </a:p>
          <a:p>
            <a:pPr marL="715963" indent="-427038">
              <a:buFont typeface="+mj-lt"/>
              <a:buAutoNum type="arabicPeriod"/>
            </a:pPr>
            <a:r>
              <a:rPr lang="en-US" sz="2000"/>
              <a:t>Configure any post-publication tasks</a:t>
            </a:r>
          </a:p>
          <a:p>
            <a:endParaRPr lang="en-US"/>
          </a:p>
        </p:txBody>
      </p:sp>
      <p:sp>
        <p:nvSpPr>
          <p:cNvPr id="5" name="Footer Placeholder 4">
            <a:extLst>
              <a:ext uri="{FF2B5EF4-FFF2-40B4-BE49-F238E27FC236}">
                <a16:creationId xmlns:a16="http://schemas.microsoft.com/office/drawing/2014/main" id="{D2DD3771-22ED-4D5C-A89C-9075966D3B36}"/>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98665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en-US"/>
              <a:t>Lab 02A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en-US"/>
              <a:t>20 minutes</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en-US" sz="4400"/>
              <a:t>Create Your First Report</a:t>
            </a:r>
          </a:p>
          <a:p>
            <a:pPr marL="0" indent="0">
              <a:buNone/>
            </a:pPr>
            <a:r>
              <a:rPr lang="en-US">
                <a:solidFill>
                  <a:schemeClr val="accent6"/>
                </a:solidFill>
              </a:rPr>
              <a:t>You must successfully complete </a:t>
            </a:r>
            <a:r>
              <a:rPr lang="en-US" b="1">
                <a:solidFill>
                  <a:schemeClr val="accent6"/>
                </a:solidFill>
              </a:rPr>
              <a:t>Lab 01A </a:t>
            </a:r>
            <a:r>
              <a:rPr lang="en-US">
                <a:solidFill>
                  <a:schemeClr val="accent6"/>
                </a:solidFill>
              </a:rPr>
              <a:t>before commencing this lab</a:t>
            </a:r>
          </a:p>
          <a:p>
            <a:pPr marL="0" indent="0">
              <a:buNone/>
            </a:pPr>
            <a:r>
              <a:rPr lang="en-US"/>
              <a:t>Lab document available at &lt;CourseFolder&gt;\PowerBIPRIAD\Lab02A</a:t>
            </a:r>
          </a:p>
          <a:p>
            <a:endParaRPr lang="en-US"/>
          </a:p>
          <a:p>
            <a:pPr marL="363538" indent="-363538">
              <a:buFont typeface="+mj-lt"/>
              <a:buAutoNum type="arabicPeriod"/>
            </a:pPr>
            <a:r>
              <a:rPr lang="en-US" sz="2000"/>
              <a:t>Create the Report</a:t>
            </a:r>
          </a:p>
          <a:p>
            <a:endParaRPr lang="en-US"/>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82904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E532-335B-4785-A4C3-DD55309A0A83}"/>
              </a:ext>
            </a:extLst>
          </p:cNvPr>
          <p:cNvSpPr>
            <a:spLocks noGrp="1"/>
          </p:cNvSpPr>
          <p:nvPr>
            <p:ph type="title"/>
          </p:nvPr>
        </p:nvSpPr>
        <p:spPr/>
        <p:txBody>
          <a:bodyPr/>
          <a:lstStyle/>
          <a:p>
            <a:r>
              <a:rPr lang="en-US"/>
              <a:t>Designing report layouts</a:t>
            </a:r>
          </a:p>
        </p:txBody>
      </p:sp>
      <p:sp>
        <p:nvSpPr>
          <p:cNvPr id="3" name="Text Placeholder 2" hidden="1">
            <a:extLst>
              <a:ext uri="{FF2B5EF4-FFF2-40B4-BE49-F238E27FC236}">
                <a16:creationId xmlns:a16="http://schemas.microsoft.com/office/drawing/2014/main" id="{91929832-3A8C-487B-883A-D517FA48EE27}"/>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FCB2FFA1-7E2E-47EA-B883-D05D24A580D7}"/>
              </a:ext>
            </a:extLst>
          </p:cNvPr>
          <p:cNvSpPr>
            <a:spLocks noGrp="1"/>
          </p:cNvSpPr>
          <p:nvPr>
            <p:ph idx="1"/>
          </p:nvPr>
        </p:nvSpPr>
        <p:spPr/>
        <p:txBody>
          <a:bodyPr/>
          <a:lstStyle/>
          <a:p>
            <a:r>
              <a:rPr lang="en-US"/>
              <a:t>Each report consists of a body, and can optionally include a header and/or footer that repeat for each page</a:t>
            </a:r>
          </a:p>
          <a:p>
            <a:pPr lvl="1"/>
            <a:r>
              <a:rPr lang="en-US"/>
              <a:t>Headers/footers can be omitted for the first and/or last pages</a:t>
            </a:r>
          </a:p>
          <a:p>
            <a:endParaRPr lang="en-US"/>
          </a:p>
          <a:p>
            <a:endParaRPr lang="en-US"/>
          </a:p>
        </p:txBody>
      </p:sp>
      <p:pic>
        <p:nvPicPr>
          <p:cNvPr id="6" name="Picture 5">
            <a:extLst>
              <a:ext uri="{FF2B5EF4-FFF2-40B4-BE49-F238E27FC236}">
                <a16:creationId xmlns:a16="http://schemas.microsoft.com/office/drawing/2014/main" id="{78448C09-F011-4B5B-A496-A4DD7402F5D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0062" y="3524366"/>
            <a:ext cx="9550748" cy="1362728"/>
          </a:xfrm>
          <a:prstGeom prst="rect">
            <a:avLst/>
          </a:prstGeom>
        </p:spPr>
      </p:pic>
      <p:sp>
        <p:nvSpPr>
          <p:cNvPr id="7" name="Rectangle 6">
            <a:extLst>
              <a:ext uri="{FF2B5EF4-FFF2-40B4-BE49-F238E27FC236}">
                <a16:creationId xmlns:a16="http://schemas.microsoft.com/office/drawing/2014/main" id="{4BFC8612-E031-4A87-9A11-6D0E5B784E61}"/>
              </a:ext>
              <a:ext uri="{C183D7F6-B498-43B3-948B-1728B52AA6E4}">
                <adec:decorative xmlns:adec="http://schemas.microsoft.com/office/drawing/2017/decorative" val="1"/>
              </a:ext>
            </a:extLst>
          </p:cNvPr>
          <p:cNvSpPr/>
          <p:nvPr/>
        </p:nvSpPr>
        <p:spPr>
          <a:xfrm>
            <a:off x="8625016" y="3429001"/>
            <a:ext cx="1556952" cy="156312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3EF7BDA-0F24-44FA-AA2E-7924EF1150B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07144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826A-14C4-4493-8F98-E2933FBB18B1}"/>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01604FE0-2FA4-46DE-933F-8803937CEE88}"/>
              </a:ext>
            </a:extLst>
          </p:cNvPr>
          <p:cNvSpPr>
            <a:spLocks noGrp="1"/>
          </p:cNvSpPr>
          <p:nvPr>
            <p:ph type="body" sz="quarter" idx="10"/>
          </p:nvPr>
        </p:nvSpPr>
        <p:spPr/>
        <p:txBody>
          <a:bodyPr/>
          <a:lstStyle/>
          <a:p>
            <a:r>
              <a:rPr lang="en-US"/>
              <a:t>Report</a:t>
            </a:r>
          </a:p>
        </p:txBody>
      </p:sp>
      <p:sp>
        <p:nvSpPr>
          <p:cNvPr id="4" name="Content Placeholder 3">
            <a:extLst>
              <a:ext uri="{FF2B5EF4-FFF2-40B4-BE49-F238E27FC236}">
                <a16:creationId xmlns:a16="http://schemas.microsoft.com/office/drawing/2014/main" id="{B8F0AEA5-CBBC-4FA8-870D-6368AE1AEA5A}"/>
              </a:ext>
            </a:extLst>
          </p:cNvPr>
          <p:cNvSpPr>
            <a:spLocks noGrp="1"/>
          </p:cNvSpPr>
          <p:nvPr>
            <p:ph idx="1"/>
          </p:nvPr>
        </p:nvSpPr>
        <p:spPr/>
        <p:txBody>
          <a:bodyPr/>
          <a:lstStyle/>
          <a:p>
            <a:r>
              <a:rPr lang="en-US"/>
              <a:t>Configure the report with the properties page to set:</a:t>
            </a:r>
          </a:p>
          <a:p>
            <a:pPr lvl="1"/>
            <a:r>
              <a:rPr lang="en-US"/>
              <a:t>Page units (inches or centimeters)</a:t>
            </a:r>
          </a:p>
          <a:p>
            <a:pPr lvl="1"/>
            <a:r>
              <a:rPr lang="en-US"/>
              <a:t>Page orientation</a:t>
            </a:r>
          </a:p>
          <a:p>
            <a:pPr lvl="1"/>
            <a:r>
              <a:rPr lang="en-US"/>
              <a:t>Page size—using standard sizes, or custom width and height</a:t>
            </a:r>
          </a:p>
          <a:p>
            <a:pPr lvl="1"/>
            <a:r>
              <a:rPr lang="en-US"/>
              <a:t>Margins</a:t>
            </a:r>
          </a:p>
          <a:p>
            <a:r>
              <a:rPr lang="en-US"/>
              <a:t>The page size </a:t>
            </a:r>
            <a:r>
              <a:rPr lang="en-US" i="1"/>
              <a:t>less margins </a:t>
            </a:r>
            <a:r>
              <a:rPr lang="en-US"/>
              <a:t>determines the available page space for the report design</a:t>
            </a:r>
          </a:p>
          <a:p>
            <a:endParaRPr lang="en-US"/>
          </a:p>
          <a:p>
            <a:endParaRPr lang="en-US"/>
          </a:p>
        </p:txBody>
      </p:sp>
      <p:sp>
        <p:nvSpPr>
          <p:cNvPr id="6" name="TextBox 5">
            <a:extLst>
              <a:ext uri="{FF2B5EF4-FFF2-40B4-BE49-F238E27FC236}">
                <a16:creationId xmlns:a16="http://schemas.microsoft.com/office/drawing/2014/main" id="{28A6C5D6-BFC8-4CC6-9960-D07B5F5F4360}"/>
              </a:ext>
            </a:extLst>
          </p:cNvPr>
          <p:cNvSpPr txBox="1"/>
          <p:nvPr/>
        </p:nvSpPr>
        <p:spPr>
          <a:xfrm>
            <a:off x="790832" y="5131669"/>
            <a:ext cx="4448433" cy="1043363"/>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t>Tip: Take care to ensure that the report body width fits within the page size, factoring in margins and header/footers</a:t>
            </a:r>
          </a:p>
        </p:txBody>
      </p:sp>
      <p:sp>
        <p:nvSpPr>
          <p:cNvPr id="5" name="Footer Placeholder 4">
            <a:extLst>
              <a:ext uri="{FF2B5EF4-FFF2-40B4-BE49-F238E27FC236}">
                <a16:creationId xmlns:a16="http://schemas.microsoft.com/office/drawing/2014/main" id="{4F800036-815C-4341-97CF-1165E586FAC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6832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826A-14C4-4493-8F98-E2933FBB18B1}"/>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01604FE0-2FA4-46DE-933F-8803937CEE88}"/>
              </a:ext>
            </a:extLst>
          </p:cNvPr>
          <p:cNvSpPr>
            <a:spLocks noGrp="1"/>
          </p:cNvSpPr>
          <p:nvPr>
            <p:ph type="body" sz="quarter" idx="10"/>
          </p:nvPr>
        </p:nvSpPr>
        <p:spPr/>
        <p:txBody>
          <a:bodyPr/>
          <a:lstStyle/>
          <a:p>
            <a:r>
              <a:rPr lang="en-US"/>
              <a:t>Report » Additional properties</a:t>
            </a:r>
          </a:p>
        </p:txBody>
      </p:sp>
      <p:sp>
        <p:nvSpPr>
          <p:cNvPr id="4" name="Content Placeholder 3">
            <a:extLst>
              <a:ext uri="{FF2B5EF4-FFF2-40B4-BE49-F238E27FC236}">
                <a16:creationId xmlns:a16="http://schemas.microsoft.com/office/drawing/2014/main" id="{B8F0AEA5-CBBC-4FA8-870D-6368AE1AEA5A}"/>
              </a:ext>
            </a:extLst>
          </p:cNvPr>
          <p:cNvSpPr>
            <a:spLocks noGrp="1"/>
          </p:cNvSpPr>
          <p:nvPr>
            <p:ph idx="1"/>
          </p:nvPr>
        </p:nvSpPr>
        <p:spPr/>
        <p:txBody>
          <a:bodyPr/>
          <a:lstStyle/>
          <a:p>
            <a:r>
              <a:rPr lang="en-US"/>
              <a:t>Use the properties pane to configure additional report properties:</a:t>
            </a:r>
          </a:p>
          <a:p>
            <a:pPr lvl="1"/>
            <a:r>
              <a:rPr lang="en-US"/>
              <a:t>Author</a:t>
            </a:r>
          </a:p>
          <a:p>
            <a:pPr lvl="1"/>
            <a:r>
              <a:rPr lang="en-US"/>
              <a:t>Description</a:t>
            </a:r>
          </a:p>
          <a:p>
            <a:pPr lvl="1"/>
            <a:r>
              <a:rPr lang="en-US"/>
              <a:t>Language</a:t>
            </a:r>
          </a:p>
          <a:p>
            <a:pPr lvl="1"/>
            <a:r>
              <a:rPr lang="en-US"/>
              <a:t>Columns</a:t>
            </a:r>
          </a:p>
          <a:p>
            <a:pPr lvl="1"/>
            <a:r>
              <a:rPr lang="en-US"/>
              <a:t>Background color, or image</a:t>
            </a:r>
          </a:p>
          <a:p>
            <a:pPr lvl="1"/>
            <a:r>
              <a:rPr lang="en-US"/>
              <a:t>Auto refresh interval (in seconds)</a:t>
            </a:r>
          </a:p>
          <a:p>
            <a:endParaRPr lang="en-US"/>
          </a:p>
        </p:txBody>
      </p:sp>
      <p:sp>
        <p:nvSpPr>
          <p:cNvPr id="5" name="Footer Placeholder 4">
            <a:extLst>
              <a:ext uri="{FF2B5EF4-FFF2-40B4-BE49-F238E27FC236}">
                <a16:creationId xmlns:a16="http://schemas.microsoft.com/office/drawing/2014/main" id="{4F800036-815C-4341-97CF-1165E586FAC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29825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826A-14C4-4493-8F98-E2933FBB18B1}"/>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01604FE0-2FA4-46DE-933F-8803937CEE88}"/>
              </a:ext>
            </a:extLst>
          </p:cNvPr>
          <p:cNvSpPr>
            <a:spLocks noGrp="1"/>
          </p:cNvSpPr>
          <p:nvPr>
            <p:ph type="body" sz="quarter" idx="10"/>
          </p:nvPr>
        </p:nvSpPr>
        <p:spPr/>
        <p:txBody>
          <a:bodyPr/>
          <a:lstStyle/>
          <a:p>
            <a:r>
              <a:rPr lang="en-US"/>
              <a:t>Report » Variables</a:t>
            </a:r>
          </a:p>
        </p:txBody>
      </p:sp>
      <p:sp>
        <p:nvSpPr>
          <p:cNvPr id="4" name="Content Placeholder 3">
            <a:extLst>
              <a:ext uri="{FF2B5EF4-FFF2-40B4-BE49-F238E27FC236}">
                <a16:creationId xmlns:a16="http://schemas.microsoft.com/office/drawing/2014/main" id="{B8F0AEA5-CBBC-4FA8-870D-6368AE1AEA5A}"/>
              </a:ext>
            </a:extLst>
          </p:cNvPr>
          <p:cNvSpPr>
            <a:spLocks noGrp="1"/>
          </p:cNvSpPr>
          <p:nvPr>
            <p:ph idx="1"/>
          </p:nvPr>
        </p:nvSpPr>
        <p:spPr/>
        <p:txBody>
          <a:bodyPr/>
          <a:lstStyle/>
          <a:p>
            <a:r>
              <a:rPr lang="en-US"/>
              <a:t>Use a </a:t>
            </a:r>
            <a:r>
              <a:rPr lang="en-US" b="1"/>
              <a:t>report variable </a:t>
            </a:r>
            <a:r>
              <a:rPr lang="en-US"/>
              <a:t>to hold a value for time-dependent calculations</a:t>
            </a:r>
          </a:p>
          <a:p>
            <a:r>
              <a:rPr lang="en-US"/>
              <a:t>They are calculated once, and can be used in expressions throughout a report</a:t>
            </a:r>
          </a:p>
          <a:p>
            <a:r>
              <a:rPr lang="en-US"/>
              <a:t>They are read-only by default, and can be set to read-write</a:t>
            </a:r>
          </a:p>
          <a:p>
            <a:r>
              <a:rPr lang="en-US"/>
              <a:t>The value is preserved throughout a session, until the report is processed again</a:t>
            </a:r>
          </a:p>
          <a:p>
            <a:endParaRPr lang="en-US"/>
          </a:p>
        </p:txBody>
      </p:sp>
      <p:sp>
        <p:nvSpPr>
          <p:cNvPr id="6" name="TextBox 5">
            <a:extLst>
              <a:ext uri="{FF2B5EF4-FFF2-40B4-BE49-F238E27FC236}">
                <a16:creationId xmlns:a16="http://schemas.microsoft.com/office/drawing/2014/main" id="{DB1FFF8C-25D3-449E-9565-31A2D605F3BE}"/>
              </a:ext>
            </a:extLst>
          </p:cNvPr>
          <p:cNvSpPr txBox="1"/>
          <p:nvPr/>
        </p:nvSpPr>
        <p:spPr>
          <a:xfrm>
            <a:off x="778476" y="5380968"/>
            <a:ext cx="3126260"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t>Variables are an advanced design concept</a:t>
            </a:r>
          </a:p>
        </p:txBody>
      </p:sp>
      <p:sp>
        <p:nvSpPr>
          <p:cNvPr id="5" name="Footer Placeholder 4">
            <a:extLst>
              <a:ext uri="{FF2B5EF4-FFF2-40B4-BE49-F238E27FC236}">
                <a16:creationId xmlns:a16="http://schemas.microsoft.com/office/drawing/2014/main" id="{4F800036-815C-4341-97CF-1165E586FAC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6688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826A-14C4-4493-8F98-E2933FBB18B1}"/>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01604FE0-2FA4-46DE-933F-8803937CEE88}"/>
              </a:ext>
            </a:extLst>
          </p:cNvPr>
          <p:cNvSpPr>
            <a:spLocks noGrp="1"/>
          </p:cNvSpPr>
          <p:nvPr>
            <p:ph type="body" sz="quarter" idx="10"/>
          </p:nvPr>
        </p:nvSpPr>
        <p:spPr/>
        <p:txBody>
          <a:bodyPr/>
          <a:lstStyle/>
          <a:p>
            <a:r>
              <a:rPr lang="en-US"/>
              <a:t>Report objects</a:t>
            </a:r>
          </a:p>
        </p:txBody>
      </p:sp>
      <p:sp>
        <p:nvSpPr>
          <p:cNvPr id="4" name="Content Placeholder 3">
            <a:extLst>
              <a:ext uri="{FF2B5EF4-FFF2-40B4-BE49-F238E27FC236}">
                <a16:creationId xmlns:a16="http://schemas.microsoft.com/office/drawing/2014/main" id="{B8F0AEA5-CBBC-4FA8-870D-6368AE1AEA5A}"/>
              </a:ext>
            </a:extLst>
          </p:cNvPr>
          <p:cNvSpPr>
            <a:spLocks noGrp="1"/>
          </p:cNvSpPr>
          <p:nvPr>
            <p:ph idx="1"/>
          </p:nvPr>
        </p:nvSpPr>
        <p:spPr/>
        <p:txBody>
          <a:bodyPr/>
          <a:lstStyle/>
          <a:p>
            <a:r>
              <a:rPr lang="en-US"/>
              <a:t>Report objects can be added from the </a:t>
            </a:r>
            <a:r>
              <a:rPr lang="en-US" b="1"/>
              <a:t>Insert</a:t>
            </a:r>
            <a:r>
              <a:rPr lang="en-US"/>
              <a:t> ribbon tab</a:t>
            </a:r>
          </a:p>
          <a:p>
            <a:r>
              <a:rPr lang="en-US"/>
              <a:t>They consist of:</a:t>
            </a:r>
          </a:p>
          <a:p>
            <a:pPr lvl="1"/>
            <a:r>
              <a:rPr lang="en-US"/>
              <a:t>Data regions</a:t>
            </a:r>
          </a:p>
          <a:p>
            <a:pPr lvl="1"/>
            <a:r>
              <a:rPr lang="en-US"/>
              <a:t>Data visualizations</a:t>
            </a:r>
          </a:p>
          <a:p>
            <a:pPr lvl="1"/>
            <a:r>
              <a:rPr lang="en-US"/>
              <a:t>Report items</a:t>
            </a:r>
          </a:p>
          <a:p>
            <a:pPr lvl="1"/>
            <a:r>
              <a:rPr lang="en-US"/>
              <a:t>Subreports</a:t>
            </a:r>
          </a:p>
          <a:p>
            <a:endParaRPr lang="en-US"/>
          </a:p>
        </p:txBody>
      </p:sp>
      <p:sp>
        <p:nvSpPr>
          <p:cNvPr id="7" name="Right Brace 6" descr="Data regions and data visualizations are...">
            <a:extLst>
              <a:ext uri="{FF2B5EF4-FFF2-40B4-BE49-F238E27FC236}">
                <a16:creationId xmlns:a16="http://schemas.microsoft.com/office/drawing/2014/main" id="{27E9B358-BCE4-4179-8601-3981D848CCCF}"/>
              </a:ext>
              <a:ext uri="{C183D7F6-B498-43B3-948B-1728B52AA6E4}">
                <adec:decorative xmlns:adec="http://schemas.microsoft.com/office/drawing/2017/decorative" val="0"/>
              </a:ext>
            </a:extLst>
          </p:cNvPr>
          <p:cNvSpPr/>
          <p:nvPr/>
        </p:nvSpPr>
        <p:spPr>
          <a:xfrm>
            <a:off x="3682314" y="3052709"/>
            <a:ext cx="335560" cy="728460"/>
          </a:xfrm>
          <a:prstGeom prst="rightBrace">
            <a:avLst/>
          </a:prstGeom>
          <a:noFill/>
          <a:ln w="952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B1FFF8C-25D3-449E-9565-31A2D605F3BE}"/>
              </a:ext>
            </a:extLst>
          </p:cNvPr>
          <p:cNvSpPr txBox="1"/>
          <p:nvPr/>
        </p:nvSpPr>
        <p:spPr>
          <a:xfrm>
            <a:off x="4201297" y="3144556"/>
            <a:ext cx="2903838"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t>Introduced in Module 05</a:t>
            </a:r>
          </a:p>
        </p:txBody>
      </p:sp>
      <p:sp>
        <p:nvSpPr>
          <p:cNvPr id="5" name="Footer Placeholder 4">
            <a:extLst>
              <a:ext uri="{FF2B5EF4-FFF2-40B4-BE49-F238E27FC236}">
                <a16:creationId xmlns:a16="http://schemas.microsoft.com/office/drawing/2014/main" id="{4F800036-815C-4341-97CF-1165E586FAC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7514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Report objects » Report items</a:t>
            </a:r>
          </a:p>
        </p:txBody>
      </p:sp>
      <p:pic>
        <p:nvPicPr>
          <p:cNvPr id="7" name="Picture 6">
            <a:extLst>
              <a:ext uri="{FF2B5EF4-FFF2-40B4-BE49-F238E27FC236}">
                <a16:creationId xmlns:a16="http://schemas.microsoft.com/office/drawing/2014/main" id="{80F7CF47-09B3-4C51-B454-AFCE58E2730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0062" y="1993856"/>
            <a:ext cx="9550748" cy="1362728"/>
          </a:xfrm>
          <a:prstGeom prst="rect">
            <a:avLst/>
          </a:prstGeom>
        </p:spPr>
      </p:pic>
      <p:sp>
        <p:nvSpPr>
          <p:cNvPr id="9" name="Rectangle 8">
            <a:extLst>
              <a:ext uri="{FF2B5EF4-FFF2-40B4-BE49-F238E27FC236}">
                <a16:creationId xmlns:a16="http://schemas.microsoft.com/office/drawing/2014/main" id="{469357D7-542E-4DC9-A4E9-84A1091D49A0}"/>
              </a:ext>
              <a:ext uri="{C183D7F6-B498-43B3-948B-1728B52AA6E4}">
                <adec:decorative xmlns:adec="http://schemas.microsoft.com/office/drawing/2017/decorative" val="1"/>
              </a:ext>
            </a:extLst>
          </p:cNvPr>
          <p:cNvSpPr/>
          <p:nvPr/>
        </p:nvSpPr>
        <p:spPr>
          <a:xfrm>
            <a:off x="5560541" y="1898491"/>
            <a:ext cx="2347783" cy="156312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a:lstStyle/>
          <a:p>
            <a:r>
              <a:rPr lang="en-US"/>
              <a:t>Use </a:t>
            </a:r>
            <a:r>
              <a:rPr lang="en-US" b="1"/>
              <a:t>report items </a:t>
            </a:r>
            <a:r>
              <a:rPr lang="en-US"/>
              <a:t>to add visual interest to the layout</a:t>
            </a:r>
          </a:p>
          <a:p>
            <a:pPr lvl="1"/>
            <a:r>
              <a:rPr lang="en-US"/>
              <a:t>They are often configured independent of report data</a:t>
            </a:r>
          </a:p>
          <a:p>
            <a:r>
              <a:rPr lang="en-US"/>
              <a:t>Report items include:</a:t>
            </a:r>
          </a:p>
          <a:p>
            <a:pPr lvl="1"/>
            <a:r>
              <a:rPr lang="en-US" sz="2000"/>
              <a:t>Textbox</a:t>
            </a:r>
          </a:p>
          <a:p>
            <a:pPr lvl="1"/>
            <a:r>
              <a:rPr lang="en-US" sz="2000"/>
              <a:t>Image</a:t>
            </a:r>
          </a:p>
          <a:p>
            <a:pPr lvl="1"/>
            <a:r>
              <a:rPr lang="en-US" sz="2000"/>
              <a:t>Line</a:t>
            </a:r>
          </a:p>
          <a:p>
            <a:pPr lvl="1"/>
            <a:r>
              <a:rPr lang="en-US" sz="2000"/>
              <a:t>Rectangle</a:t>
            </a: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89434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B079-82B7-4635-8FF4-92B629D1C391}"/>
              </a:ext>
            </a:extLst>
          </p:cNvPr>
          <p:cNvSpPr>
            <a:spLocks noGrp="1"/>
          </p:cNvSpPr>
          <p:nvPr>
            <p:ph type="title"/>
          </p:nvPr>
        </p:nvSpPr>
        <p:spPr/>
        <p:txBody>
          <a:bodyPr/>
          <a:lstStyle/>
          <a:p>
            <a:r>
              <a:rPr lang="en-US"/>
              <a:t>Labs</a:t>
            </a:r>
          </a:p>
        </p:txBody>
      </p:sp>
      <p:sp>
        <p:nvSpPr>
          <p:cNvPr id="3" name="Text Placeholder 2" hidden="1">
            <a:extLst>
              <a:ext uri="{FF2B5EF4-FFF2-40B4-BE49-F238E27FC236}">
                <a16:creationId xmlns:a16="http://schemas.microsoft.com/office/drawing/2014/main" id="{24D949B1-5F59-4E66-A9D0-1DE706FEBE83}"/>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AB6262F0-B81E-4ABB-90F6-9C0B10C32374}"/>
              </a:ext>
            </a:extLst>
          </p:cNvPr>
          <p:cNvSpPr>
            <a:spLocks noGrp="1"/>
          </p:cNvSpPr>
          <p:nvPr>
            <p:ph idx="1"/>
          </p:nvPr>
        </p:nvSpPr>
        <p:spPr/>
        <p:txBody>
          <a:bodyPr/>
          <a:lstStyle/>
          <a:p>
            <a:pPr marL="0" indent="0">
              <a:buNone/>
            </a:pPr>
            <a:r>
              <a:rPr lang="en-US"/>
              <a:t>01A: Get Started</a:t>
            </a:r>
            <a:r>
              <a:rPr lang="en-US" sz="1400"/>
              <a:t>  15 minutes</a:t>
            </a:r>
          </a:p>
          <a:p>
            <a:pPr marL="0" indent="0">
              <a:buNone/>
            </a:pPr>
            <a:r>
              <a:rPr lang="en-US"/>
              <a:t>02A: Create Your First Report</a:t>
            </a:r>
            <a:r>
              <a:rPr lang="en-US" sz="1400"/>
              <a:t>  20 minutes</a:t>
            </a:r>
          </a:p>
          <a:p>
            <a:pPr marL="0" indent="0">
              <a:buNone/>
            </a:pPr>
            <a:r>
              <a:rPr lang="en-US"/>
              <a:t>02B: Develop a Report Template</a:t>
            </a:r>
            <a:r>
              <a:rPr lang="en-US" sz="1400"/>
              <a:t>  30 minutes</a:t>
            </a:r>
          </a:p>
          <a:p>
            <a:pPr marL="0" indent="0">
              <a:buNone/>
            </a:pPr>
            <a:r>
              <a:rPr lang="en-US"/>
              <a:t>03A: Develop a List Report</a:t>
            </a:r>
            <a:r>
              <a:rPr lang="en-US" sz="1400"/>
              <a:t>  45 minutes</a:t>
            </a:r>
          </a:p>
          <a:p>
            <a:pPr marL="0" indent="0">
              <a:buNone/>
            </a:pPr>
            <a:r>
              <a:rPr lang="en-US"/>
              <a:t>04A: Work with Parameters</a:t>
            </a:r>
            <a:r>
              <a:rPr lang="en-US" sz="1400"/>
              <a:t>  45 minutes</a:t>
            </a:r>
          </a:p>
          <a:p>
            <a:pPr marL="0" indent="0">
              <a:buNone/>
            </a:pPr>
            <a:r>
              <a:rPr lang="en-US"/>
              <a:t>05A: Develop a Table Report – Part 1</a:t>
            </a:r>
            <a:r>
              <a:rPr lang="en-US" sz="1400"/>
              <a:t>  60 minutes</a:t>
            </a:r>
          </a:p>
          <a:p>
            <a:pPr marL="0" indent="0">
              <a:buNone/>
            </a:pPr>
            <a:r>
              <a:rPr lang="en-US"/>
              <a:t>05B: Develop a Table Report – Part 2</a:t>
            </a:r>
            <a:r>
              <a:rPr lang="en-US" sz="1400"/>
              <a:t>  20 minutes</a:t>
            </a:r>
          </a:p>
          <a:p>
            <a:pPr marL="0" indent="0">
              <a:buNone/>
            </a:pPr>
            <a:r>
              <a:rPr lang="en-US"/>
              <a:t>06A: Add Interactivity Features</a:t>
            </a:r>
            <a:r>
              <a:rPr lang="en-US" sz="1400"/>
              <a:t>  10 minutes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191919"/>
                </a:solidFill>
                <a:effectLst/>
                <a:uLnTx/>
                <a:uFillTx/>
                <a:latin typeface="Segoe UI"/>
                <a:ea typeface="+mn-ea"/>
                <a:cs typeface="+mn-cs"/>
              </a:rPr>
              <a:t>07A: Use the Paginated Report Visual</a:t>
            </a:r>
            <a:r>
              <a:rPr kumimoji="0" lang="en-US" sz="1400" b="0" i="0" u="none" strike="noStrike" kern="1200" cap="none" spc="0" normalizeH="0" baseline="0" noProof="0">
                <a:ln>
                  <a:noFill/>
                </a:ln>
                <a:solidFill>
                  <a:srgbClr val="191919"/>
                </a:solidFill>
                <a:effectLst/>
                <a:uLnTx/>
                <a:uFillTx/>
                <a:latin typeface="Segoe UI"/>
                <a:ea typeface="+mn-ea"/>
                <a:cs typeface="+mn-cs"/>
              </a:rPr>
              <a:t>  10 minutes</a:t>
            </a:r>
          </a:p>
          <a:p>
            <a:pPr marL="0" indent="0">
              <a:buNone/>
            </a:pPr>
            <a:endParaRPr lang="en-US" sz="1400"/>
          </a:p>
          <a:p>
            <a:pPr marL="0" indent="0">
              <a:buNone/>
            </a:pPr>
            <a:endParaRPr lang="en-US"/>
          </a:p>
        </p:txBody>
      </p:sp>
      <p:sp>
        <p:nvSpPr>
          <p:cNvPr id="7" name="Footer Placeholder 6">
            <a:extLst>
              <a:ext uri="{FF2B5EF4-FFF2-40B4-BE49-F238E27FC236}">
                <a16:creationId xmlns:a16="http://schemas.microsoft.com/office/drawing/2014/main" id="{F8FCA313-410D-4EB5-94FC-58DC831B133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06864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en-US"/>
              <a:t>Report objects » Report items » Textbox</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p:txBody>
          <a:bodyPr/>
          <a:lstStyle/>
          <a:p>
            <a:r>
              <a:rPr lang="en-US"/>
              <a:t>Use a </a:t>
            </a:r>
            <a:r>
              <a:rPr lang="en-US" b="1"/>
              <a:t>Textbox</a:t>
            </a:r>
            <a:r>
              <a:rPr lang="en-US"/>
              <a:t> to display a value</a:t>
            </a:r>
          </a:p>
          <a:p>
            <a:pPr lvl="1"/>
            <a:r>
              <a:rPr lang="en-US"/>
              <a:t>Value can be static text or an expression</a:t>
            </a:r>
          </a:p>
          <a:p>
            <a:pPr lvl="1"/>
            <a:r>
              <a:rPr lang="en-US"/>
              <a:t>Can consist of multiple text placeholders, each for a different value and format</a:t>
            </a:r>
          </a:p>
          <a:p>
            <a:pPr lvl="1"/>
            <a:r>
              <a:rPr lang="en-US"/>
              <a:t>HTML tags can be rendered in placeholder text</a:t>
            </a:r>
          </a:p>
          <a:p>
            <a:r>
              <a:rPr lang="en-US"/>
              <a:t>Formatting properties:</a:t>
            </a:r>
          </a:p>
          <a:p>
            <a:pPr lvl="1"/>
            <a:r>
              <a:rPr lang="en-US" sz="2000"/>
              <a:t>Font</a:t>
            </a:r>
          </a:p>
          <a:p>
            <a:pPr lvl="1"/>
            <a:r>
              <a:rPr lang="en-US" sz="2000"/>
              <a:t>Color (fore color) and background color</a:t>
            </a:r>
          </a:p>
          <a:p>
            <a:pPr lvl="1"/>
            <a:r>
              <a:rPr lang="en-US" sz="2000"/>
              <a:t>Borders</a:t>
            </a:r>
          </a:p>
          <a:p>
            <a:pPr lvl="1"/>
            <a:r>
              <a:rPr lang="en-US" sz="2000"/>
              <a:t>Padding</a:t>
            </a:r>
          </a:p>
          <a:p>
            <a:pPr lvl="1"/>
            <a:r>
              <a:rPr lang="en-US" sz="2000"/>
              <a:t>Can grow</a:t>
            </a:r>
          </a:p>
          <a:p>
            <a:pPr lvl="1"/>
            <a:r>
              <a:rPr lang="en-US" sz="2000"/>
              <a:t>Visibility</a:t>
            </a:r>
          </a:p>
          <a:p>
            <a:pPr lvl="1"/>
            <a:r>
              <a:rPr lang="en-US" sz="2000"/>
              <a:t>Writing mode</a:t>
            </a:r>
          </a:p>
          <a:p>
            <a:endParaRPr lang="en-US"/>
          </a:p>
        </p:txBody>
      </p:sp>
      <p:sp>
        <p:nvSpPr>
          <p:cNvPr id="6" name="TextBox 5">
            <a:extLst>
              <a:ext uri="{FF2B5EF4-FFF2-40B4-BE49-F238E27FC236}">
                <a16:creationId xmlns:a16="http://schemas.microsoft.com/office/drawing/2014/main" id="{DD1B03B6-0377-4B1A-9DB8-3E0C9B6C899F}"/>
              </a:ext>
            </a:extLst>
          </p:cNvPr>
          <p:cNvSpPr txBox="1"/>
          <p:nvPr/>
        </p:nvSpPr>
        <p:spPr>
          <a:xfrm>
            <a:off x="8717286" y="5555842"/>
            <a:ext cx="3225113"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t>Expressions will be covered later in this module</a:t>
            </a:r>
          </a:p>
        </p:txBody>
      </p:sp>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5681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en-US"/>
              <a:t>Report objects » Report items » Image</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p:txBody>
          <a:bodyPr/>
          <a:lstStyle/>
          <a:p>
            <a:r>
              <a:rPr lang="en-US"/>
              <a:t>Use an </a:t>
            </a:r>
            <a:r>
              <a:rPr lang="en-US" b="1"/>
              <a:t>Image</a:t>
            </a:r>
            <a:r>
              <a:rPr lang="en-US"/>
              <a:t> to display a graphic like a company logo</a:t>
            </a:r>
          </a:p>
          <a:p>
            <a:r>
              <a:rPr lang="en-US"/>
              <a:t>Image storage:</a:t>
            </a:r>
          </a:p>
          <a:p>
            <a:pPr lvl="1"/>
            <a:r>
              <a:rPr lang="en-US"/>
              <a:t>On a web server</a:t>
            </a:r>
          </a:p>
          <a:p>
            <a:pPr lvl="1"/>
            <a:r>
              <a:rPr lang="en-US"/>
              <a:t>Embedded within the report</a:t>
            </a:r>
          </a:p>
          <a:p>
            <a:pPr lvl="1"/>
            <a:r>
              <a:rPr lang="en-US"/>
              <a:t>In a database, which can be retrieved by a dataset</a:t>
            </a:r>
          </a:p>
          <a:p>
            <a:endParaRPr lang="en-US"/>
          </a:p>
        </p:txBody>
      </p:sp>
      <p:pic>
        <p:nvPicPr>
          <p:cNvPr id="7" name="Picture 6">
            <a:extLst>
              <a:ext uri="{FF2B5EF4-FFF2-40B4-BE49-F238E27FC236}">
                <a16:creationId xmlns:a16="http://schemas.microsoft.com/office/drawing/2014/main" id="{DD25888D-BBA3-4FD0-B5A3-C79D69E438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3282" y="1984990"/>
            <a:ext cx="1952653" cy="1952653"/>
          </a:xfrm>
          <a:prstGeom prst="rect">
            <a:avLst/>
          </a:prstGeom>
          <a:solidFill>
            <a:schemeClr val="bg1"/>
          </a:solidFill>
        </p:spPr>
      </p:pic>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77667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en-US"/>
              <a:t>Report objects » Report items » Image (Continued)</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p:txBody>
          <a:bodyPr/>
          <a:lstStyle/>
          <a:p>
            <a:r>
              <a:rPr lang="en-US"/>
              <a:t>Image usage:</a:t>
            </a:r>
          </a:p>
          <a:p>
            <a:pPr lvl="1"/>
            <a:r>
              <a:rPr lang="en-US"/>
              <a:t>Free-standing logo, or picture</a:t>
            </a:r>
          </a:p>
          <a:p>
            <a:pPr lvl="1"/>
            <a:r>
              <a:rPr lang="en-US"/>
              <a:t>Pictures associated with rows of data</a:t>
            </a:r>
          </a:p>
          <a:p>
            <a:pPr lvl="1"/>
            <a:r>
              <a:rPr lang="en-US"/>
              <a:t>Background for certain report items:</a:t>
            </a:r>
          </a:p>
          <a:p>
            <a:pPr lvl="2"/>
            <a:r>
              <a:rPr lang="en-US"/>
              <a:t>Report body</a:t>
            </a:r>
          </a:p>
          <a:p>
            <a:pPr lvl="2"/>
            <a:r>
              <a:rPr lang="en-US"/>
              <a:t>Textbox</a:t>
            </a:r>
          </a:p>
          <a:p>
            <a:pPr lvl="2"/>
            <a:r>
              <a:rPr lang="en-US"/>
              <a:t>Rectangle</a:t>
            </a:r>
          </a:p>
          <a:p>
            <a:pPr lvl="2"/>
            <a:r>
              <a:rPr lang="en-US"/>
              <a:t>Table, matrix, or list</a:t>
            </a:r>
          </a:p>
          <a:p>
            <a:endParaRPr lang="en-US"/>
          </a:p>
        </p:txBody>
      </p:sp>
      <p:pic>
        <p:nvPicPr>
          <p:cNvPr id="7" name="Picture 6">
            <a:extLst>
              <a:ext uri="{FF2B5EF4-FFF2-40B4-BE49-F238E27FC236}">
                <a16:creationId xmlns:a16="http://schemas.microsoft.com/office/drawing/2014/main" id="{DD25888D-BBA3-4FD0-B5A3-C79D69E438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3282" y="1984990"/>
            <a:ext cx="1952653" cy="1952653"/>
          </a:xfrm>
          <a:prstGeom prst="rect">
            <a:avLst/>
          </a:prstGeom>
          <a:solidFill>
            <a:schemeClr val="bg1"/>
          </a:solidFill>
        </p:spPr>
      </p:pic>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66373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en-US"/>
              <a:t>Report objects » Report items » Line</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p:txBody>
          <a:bodyPr/>
          <a:lstStyle/>
          <a:p>
            <a:r>
              <a:rPr lang="en-US"/>
              <a:t>Use a </a:t>
            </a:r>
            <a:r>
              <a:rPr lang="en-US" b="1"/>
              <a:t>Line</a:t>
            </a:r>
            <a:r>
              <a:rPr lang="en-US"/>
              <a:t> to add visual effects</a:t>
            </a:r>
          </a:p>
          <a:p>
            <a:pPr lvl="1"/>
            <a:r>
              <a:rPr lang="en-US"/>
              <a:t>Properties determine length, width, color, and style</a:t>
            </a:r>
          </a:p>
          <a:p>
            <a:r>
              <a:rPr lang="en-US"/>
              <a:t>However, consider using textbox borders to achieve a similar effect</a:t>
            </a:r>
          </a:p>
          <a:p>
            <a:pPr lvl="1"/>
            <a:r>
              <a:rPr lang="en-US"/>
              <a:t>Borders expand or contract as textbox size changes</a:t>
            </a:r>
          </a:p>
          <a:p>
            <a:pPr lvl="1"/>
            <a:r>
              <a:rPr lang="en-US"/>
              <a:t>These lines, however, have a fixed size and cannot be diagonal</a:t>
            </a:r>
          </a:p>
          <a:p>
            <a:endParaRPr lang="en-US"/>
          </a:p>
        </p:txBody>
      </p:sp>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6225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en-US"/>
              <a:t>Report objects » Report items » Rectangle</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p:txBody>
          <a:bodyPr/>
          <a:lstStyle/>
          <a:p>
            <a:r>
              <a:rPr lang="en-US"/>
              <a:t>Use a </a:t>
            </a:r>
            <a:r>
              <a:rPr lang="en-US" b="1"/>
              <a:t>Rectangle</a:t>
            </a:r>
            <a:r>
              <a:rPr lang="en-US"/>
              <a:t> to add visual effects</a:t>
            </a:r>
          </a:p>
          <a:p>
            <a:pPr lvl="1"/>
            <a:r>
              <a:rPr lang="en-US"/>
              <a:t>Properties determine length, width, color, and style</a:t>
            </a:r>
          </a:p>
          <a:p>
            <a:r>
              <a:rPr lang="en-US"/>
              <a:t>Also, use a rectangle as a container</a:t>
            </a:r>
          </a:p>
          <a:p>
            <a:pPr lvl="1"/>
            <a:r>
              <a:rPr lang="en-US"/>
              <a:t>Data regions and report items can be placed inside a rectangle</a:t>
            </a:r>
          </a:p>
          <a:p>
            <a:pPr lvl="1"/>
            <a:r>
              <a:rPr lang="en-US"/>
              <a:t>Items contained within a rectangle move with it and retain relative position</a:t>
            </a:r>
          </a:p>
          <a:p>
            <a:r>
              <a:rPr lang="en-US"/>
              <a:t>The body, and page header/footer are special instances of a rectangle</a:t>
            </a:r>
          </a:p>
          <a:p>
            <a:endParaRPr lang="en-US"/>
          </a:p>
        </p:txBody>
      </p:sp>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31694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en-US"/>
              <a:t>Report objects » Subreports</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a:lstStyle/>
          <a:p>
            <a:r>
              <a:rPr lang="en-US"/>
              <a:t>Use a </a:t>
            </a:r>
            <a:r>
              <a:rPr lang="en-US" b="1"/>
              <a:t>Subreport</a:t>
            </a:r>
            <a:r>
              <a:rPr lang="en-US"/>
              <a:t> to display another paginated report inside the body of a main paginated report</a:t>
            </a:r>
          </a:p>
          <a:p>
            <a:pPr lvl="1"/>
            <a:r>
              <a:rPr lang="en-US"/>
              <a:t>Conceptually, it is similar to a frame in a web page</a:t>
            </a:r>
          </a:p>
          <a:p>
            <a:r>
              <a:rPr lang="en-US"/>
              <a:t>Any paginated report can be embedded, providing it is stored in the same workspace as the parent report</a:t>
            </a: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p:txBody>
          <a:bodyPr/>
          <a:lstStyle/>
          <a:p>
            <a:r>
              <a:rPr lang="en-AU"/>
              <a:t>© 2022 Microsoft. All rights reserved. </a:t>
            </a:r>
          </a:p>
        </p:txBody>
      </p:sp>
      <p:pic>
        <p:nvPicPr>
          <p:cNvPr id="6" name="Picture 7" descr="Graphical user interface, application, Teams&#10;&#10;Description automatically generated">
            <a:extLst>
              <a:ext uri="{FF2B5EF4-FFF2-40B4-BE49-F238E27FC236}">
                <a16:creationId xmlns:a16="http://schemas.microsoft.com/office/drawing/2014/main" id="{EDD20C78-95B3-6BFE-776D-3F338BCCDF97}"/>
              </a:ext>
            </a:extLst>
          </p:cNvPr>
          <p:cNvPicPr>
            <a:picLocks noChangeAspect="1"/>
          </p:cNvPicPr>
          <p:nvPr/>
        </p:nvPicPr>
        <p:blipFill>
          <a:blip r:embed="rId3"/>
          <a:stretch>
            <a:fillRect/>
          </a:stretch>
        </p:blipFill>
        <p:spPr>
          <a:xfrm>
            <a:off x="533401" y="1938477"/>
            <a:ext cx="10124267" cy="1573284"/>
          </a:xfrm>
          <a:prstGeom prst="rect">
            <a:avLst/>
          </a:prstGeom>
        </p:spPr>
      </p:pic>
    </p:spTree>
    <p:extLst>
      <p:ext uri="{BB962C8B-B14F-4D97-AF65-F5344CB8AC3E}">
        <p14:creationId xmlns:p14="http://schemas.microsoft.com/office/powerpoint/2010/main" val="54956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en-US"/>
              <a:t>Designing report 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en-US"/>
              <a:t>Report objects » Subreports (Continued)</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p:txBody>
          <a:bodyPr/>
          <a:lstStyle/>
          <a:p>
            <a:r>
              <a:rPr lang="en-US"/>
              <a:t>Typically, the parent reports passes parameters to the subreport</a:t>
            </a:r>
          </a:p>
          <a:p>
            <a:r>
              <a:rPr lang="en-US"/>
              <a:t>Subreports can repeat within data regions, especially the List</a:t>
            </a:r>
          </a:p>
          <a:p>
            <a:endParaRPr lang="en-US"/>
          </a:p>
        </p:txBody>
      </p:sp>
      <p:sp>
        <p:nvSpPr>
          <p:cNvPr id="7" name="TextBox 6">
            <a:extLst>
              <a:ext uri="{FF2B5EF4-FFF2-40B4-BE49-F238E27FC236}">
                <a16:creationId xmlns:a16="http://schemas.microsoft.com/office/drawing/2014/main" id="{4819D1F5-EEC1-4576-B174-1B0A138CB4C9}"/>
              </a:ext>
            </a:extLst>
          </p:cNvPr>
          <p:cNvSpPr txBox="1"/>
          <p:nvPr/>
        </p:nvSpPr>
        <p:spPr>
          <a:xfrm>
            <a:off x="710107" y="3219936"/>
            <a:ext cx="4677439"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t>Parameters will be covered in Module 04</a:t>
            </a:r>
          </a:p>
        </p:txBody>
      </p:sp>
      <p:sp>
        <p:nvSpPr>
          <p:cNvPr id="6" name="TextBox 5">
            <a:extLst>
              <a:ext uri="{FF2B5EF4-FFF2-40B4-BE49-F238E27FC236}">
                <a16:creationId xmlns:a16="http://schemas.microsoft.com/office/drawing/2014/main" id="{FCBBE9D8-64A0-4FD8-952F-2A8DE5009890}"/>
              </a:ext>
            </a:extLst>
          </p:cNvPr>
          <p:cNvSpPr txBox="1"/>
          <p:nvPr/>
        </p:nvSpPr>
        <p:spPr>
          <a:xfrm>
            <a:off x="710107" y="3919235"/>
            <a:ext cx="4677439"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t>Lists will be covered in Module 05</a:t>
            </a:r>
          </a:p>
        </p:txBody>
      </p:sp>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67539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en-AU"/>
              <a:t>Setting dynamic properties</a:t>
            </a:r>
            <a:endParaRPr lang="en-US"/>
          </a:p>
        </p:txBody>
      </p:sp>
      <p:sp>
        <p:nvSpPr>
          <p:cNvPr id="3" name="Text Placeholder 2" hidden="1">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BB12024C-A1CF-4C2E-A660-64CD1DFA5942}"/>
              </a:ext>
            </a:extLst>
          </p:cNvPr>
          <p:cNvSpPr>
            <a:spLocks noGrp="1"/>
          </p:cNvSpPr>
          <p:nvPr>
            <p:ph idx="1"/>
          </p:nvPr>
        </p:nvSpPr>
        <p:spPr/>
        <p:txBody>
          <a:bodyPr vert="horz" lIns="91440" tIns="45720" rIns="91440" bIns="45720" rtlCol="0" anchor="t">
            <a:noAutofit/>
          </a:bodyPr>
          <a:lstStyle/>
          <a:p>
            <a:r>
              <a:rPr lang="en-US"/>
              <a:t>Use </a:t>
            </a:r>
            <a:r>
              <a:rPr lang="en-US" b="1"/>
              <a:t>expressions</a:t>
            </a:r>
            <a:r>
              <a:rPr lang="en-US"/>
              <a:t> to assign dynamic values to properties</a:t>
            </a:r>
          </a:p>
          <a:p>
            <a:pPr marL="445770" lvl="1" indent="-183515"/>
            <a:r>
              <a:rPr lang="en-US"/>
              <a:t>Every expression must commence with an equals sign (=)</a:t>
            </a:r>
            <a:endParaRPr lang="en-US">
              <a:cs typeface="Segoe UI"/>
            </a:endParaRPr>
          </a:p>
          <a:p>
            <a:r>
              <a:rPr lang="en-US"/>
              <a:t>Expressions can be assigned to:</a:t>
            </a:r>
          </a:p>
          <a:p>
            <a:pPr marL="445770" lvl="1" indent="-183515"/>
            <a:r>
              <a:rPr lang="en-US"/>
              <a:t>Textbox and placeholder values (very common)</a:t>
            </a:r>
            <a:endParaRPr lang="en-US">
              <a:cs typeface="Segoe UI"/>
            </a:endParaRPr>
          </a:p>
          <a:p>
            <a:pPr marL="445770" lvl="1" indent="-183515"/>
            <a:r>
              <a:rPr lang="en-US"/>
              <a:t>Style and formatting properties</a:t>
            </a:r>
            <a:endParaRPr lang="en-US">
              <a:cs typeface="Segoe UI"/>
            </a:endParaRPr>
          </a:p>
          <a:p>
            <a:pPr marL="445770" lvl="1" indent="-183515"/>
            <a:r>
              <a:rPr lang="en-US"/>
              <a:t>As well as many other report object properties—but not location or size, or data source connection strings</a:t>
            </a:r>
            <a:endParaRPr lang="en-US">
              <a:cs typeface="Segoe UI"/>
            </a:endParaRPr>
          </a:p>
          <a:p>
            <a:r>
              <a:rPr lang="en-US"/>
              <a:t>Use functions from:</a:t>
            </a:r>
          </a:p>
          <a:p>
            <a:pPr marL="445770" lvl="1" indent="-183515"/>
            <a:r>
              <a:rPr lang="en-US"/>
              <a:t>A variety of .NET namespaces</a:t>
            </a:r>
            <a:endParaRPr lang="en-US">
              <a:cs typeface="Segoe UI"/>
            </a:endParaRPr>
          </a:p>
          <a:p>
            <a:pPr marL="445770" lvl="1" indent="-183515"/>
            <a:r>
              <a:rPr lang="en-US"/>
              <a:t>Custom code (code block)</a:t>
            </a:r>
            <a:endParaRPr lang="en-US">
              <a:cs typeface="Segoe UI"/>
            </a:endParaRPr>
          </a:p>
          <a:p>
            <a:endParaRPr lang="en-US"/>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60772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en-AU"/>
              <a:t>Setting dynamic properties</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en-US"/>
              <a:t>Expression editor</a:t>
            </a:r>
          </a:p>
        </p:txBody>
      </p:sp>
      <p:sp>
        <p:nvSpPr>
          <p:cNvPr id="4" name="Content Placeholder 3">
            <a:extLst>
              <a:ext uri="{FF2B5EF4-FFF2-40B4-BE49-F238E27FC236}">
                <a16:creationId xmlns:a16="http://schemas.microsoft.com/office/drawing/2014/main" id="{BB12024C-A1CF-4C2E-A660-64CD1DFA5942}"/>
              </a:ext>
            </a:extLst>
          </p:cNvPr>
          <p:cNvSpPr>
            <a:spLocks noGrp="1"/>
          </p:cNvSpPr>
          <p:nvPr>
            <p:ph idx="1"/>
          </p:nvPr>
        </p:nvSpPr>
        <p:spPr/>
        <p:txBody>
          <a:bodyPr/>
          <a:lstStyle/>
          <a:p>
            <a:r>
              <a:rPr lang="en-US"/>
              <a:t>Use the </a:t>
            </a:r>
            <a:r>
              <a:rPr lang="en-US" b="1"/>
              <a:t>Expression editor </a:t>
            </a:r>
            <a:r>
              <a:rPr lang="en-US"/>
              <a:t>to help construct expressions</a:t>
            </a:r>
          </a:p>
          <a:p>
            <a:r>
              <a:rPr lang="en-US"/>
              <a:t>Launch from the </a:t>
            </a:r>
            <a:r>
              <a:rPr lang="en-US" b="1"/>
              <a:t>Properties</a:t>
            </a:r>
            <a:r>
              <a:rPr lang="en-US"/>
              <a:t> pane or from a </a:t>
            </a:r>
            <a:r>
              <a:rPr lang="en-US" b="1"/>
              <a:t>Properties</a:t>
            </a:r>
            <a:r>
              <a:rPr lang="en-US"/>
              <a:t> page</a:t>
            </a:r>
          </a:p>
          <a:p>
            <a:r>
              <a:rPr lang="en-US"/>
              <a:t>Provides access to helpful resources:</a:t>
            </a:r>
          </a:p>
          <a:p>
            <a:pPr lvl="1"/>
            <a:r>
              <a:rPr lang="en-US"/>
              <a:t>Constants, and report collections</a:t>
            </a:r>
          </a:p>
          <a:p>
            <a:pPr lvl="1"/>
            <a:r>
              <a:rPr lang="en-US"/>
              <a:t>Operators</a:t>
            </a:r>
          </a:p>
          <a:p>
            <a:pPr lvl="1"/>
            <a:r>
              <a:rPr lang="en-US"/>
              <a:t>Common functions</a:t>
            </a:r>
          </a:p>
          <a:p>
            <a:endParaRPr lang="en-US"/>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63410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en-AU"/>
              <a:t>Setting dynamic properties</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en-US"/>
              <a:t>Expression editor » Usage</a:t>
            </a:r>
          </a:p>
        </p:txBody>
      </p:sp>
      <p:pic>
        <p:nvPicPr>
          <p:cNvPr id="6" name="Picture 5" descr="Launch the editor from the FX button on a properties page.">
            <a:extLst>
              <a:ext uri="{FF2B5EF4-FFF2-40B4-BE49-F238E27FC236}">
                <a16:creationId xmlns:a16="http://schemas.microsoft.com/office/drawing/2014/main" id="{5B4F84EC-D1EC-4D28-8685-513DCC367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062" y="4388216"/>
            <a:ext cx="831679" cy="617054"/>
          </a:xfrm>
          <a:prstGeom prst="rect">
            <a:avLst/>
          </a:prstGeom>
        </p:spPr>
      </p:pic>
      <p:pic>
        <p:nvPicPr>
          <p:cNvPr id="7" name="Picture 6" descr="Launch the editor in the Properties pane by selecting &lt;Expression&gt;.">
            <a:extLst>
              <a:ext uri="{FF2B5EF4-FFF2-40B4-BE49-F238E27FC236}">
                <a16:creationId xmlns:a16="http://schemas.microsoft.com/office/drawing/2014/main" id="{EDA49855-03B3-4DC4-904E-67F02383CFA1}"/>
              </a:ext>
            </a:extLst>
          </p:cNvPr>
          <p:cNvPicPr>
            <a:picLocks noChangeAspect="1"/>
          </p:cNvPicPr>
          <p:nvPr/>
        </p:nvPicPr>
        <p:blipFill>
          <a:blip r:embed="rId3"/>
          <a:stretch>
            <a:fillRect/>
          </a:stretch>
        </p:blipFill>
        <p:spPr>
          <a:xfrm>
            <a:off x="2061230" y="4388216"/>
            <a:ext cx="3516055" cy="1626002"/>
          </a:xfrm>
          <a:prstGeom prst="rect">
            <a:avLst/>
          </a:prstGeom>
        </p:spPr>
      </p:pic>
      <p:pic>
        <p:nvPicPr>
          <p:cNvPr id="8" name="Picture 7" descr="In the Expression editor, use the resources to help construct an expression. Resources include constants, built-in fields, parameters, fields, datasets, variables, operators, and common functions.">
            <a:extLst>
              <a:ext uri="{FF2B5EF4-FFF2-40B4-BE49-F238E27FC236}">
                <a16:creationId xmlns:a16="http://schemas.microsoft.com/office/drawing/2014/main" id="{CA2972E6-29B8-4850-9F31-1AAB3261C063}"/>
              </a:ext>
            </a:extLst>
          </p:cNvPr>
          <p:cNvPicPr>
            <a:picLocks noChangeAspect="1"/>
          </p:cNvPicPr>
          <p:nvPr/>
        </p:nvPicPr>
        <p:blipFill>
          <a:blip r:embed="rId4"/>
          <a:stretch>
            <a:fillRect/>
          </a:stretch>
        </p:blipFill>
        <p:spPr>
          <a:xfrm>
            <a:off x="8023013" y="2168345"/>
            <a:ext cx="3669560" cy="4148491"/>
          </a:xfrm>
          <a:prstGeom prst="rect">
            <a:avLst/>
          </a:prstGeom>
        </p:spPr>
      </p:pic>
      <p:grpSp>
        <p:nvGrpSpPr>
          <p:cNvPr id="9" name="Group 8">
            <a:extLst>
              <a:ext uri="{FF2B5EF4-FFF2-40B4-BE49-F238E27FC236}">
                <a16:creationId xmlns:a16="http://schemas.microsoft.com/office/drawing/2014/main" id="{14A2AF64-AC37-42C7-BB80-ACDB0067EEBA}"/>
              </a:ext>
              <a:ext uri="{C183D7F6-B498-43B3-948B-1728B52AA6E4}">
                <adec:decorative xmlns:adec="http://schemas.microsoft.com/office/drawing/2017/decorative" val="1"/>
              </a:ext>
            </a:extLst>
          </p:cNvPr>
          <p:cNvGrpSpPr/>
          <p:nvPr/>
        </p:nvGrpSpPr>
        <p:grpSpPr>
          <a:xfrm>
            <a:off x="5825631" y="2292969"/>
            <a:ext cx="2187146" cy="369332"/>
            <a:chOff x="748927" y="1915934"/>
            <a:chExt cx="2187146" cy="369332"/>
          </a:xfrm>
        </p:grpSpPr>
        <p:sp>
          <p:nvSpPr>
            <p:cNvPr id="10" name="Text Box 10">
              <a:extLst>
                <a:ext uri="{FF2B5EF4-FFF2-40B4-BE49-F238E27FC236}">
                  <a16:creationId xmlns:a16="http://schemas.microsoft.com/office/drawing/2014/main" id="{BDA9C4CA-0ACB-448A-8017-CAFCA87C9717}"/>
                </a:ext>
                <a:ext uri="{C183D7F6-B498-43B3-948B-1728B52AA6E4}">
                  <adec:decorative xmlns:adec="http://schemas.microsoft.com/office/drawing/2017/decorative" val="1"/>
                </a:ext>
              </a:extLst>
            </p:cNvPr>
            <p:cNvSpPr txBox="1">
              <a:spLocks noChangeArrowheads="1"/>
            </p:cNvSpPr>
            <p:nvPr/>
          </p:nvSpPr>
          <p:spPr bwMode="auto">
            <a:xfrm>
              <a:off x="748927" y="1915934"/>
              <a:ext cx="1607420" cy="369332"/>
            </a:xfrm>
            <a:prstGeom prst="rect">
              <a:avLst/>
            </a:prstGeom>
            <a:noFill/>
            <a:ln w="9525">
              <a:noFill/>
              <a:miter lim="800000"/>
              <a:headEnd/>
              <a:tailEnd type="none" w="lg" len="lg"/>
            </a:ln>
          </p:spPr>
          <p:txBody>
            <a:bodyPr wrap="square">
              <a:spAutoFit/>
            </a:bodyPr>
            <a:lstStyle/>
            <a:p>
              <a:pPr algn="r" defTabSz="914363">
                <a:spcBef>
                  <a:spcPct val="50000"/>
                </a:spcBef>
              </a:pPr>
              <a:r>
                <a:rPr lang="en-US"/>
                <a:t>Property</a:t>
              </a:r>
            </a:p>
          </p:txBody>
        </p:sp>
        <p:cxnSp>
          <p:nvCxnSpPr>
            <p:cNvPr id="11" name="Straight Arrow Connector 10">
              <a:extLst>
                <a:ext uri="{FF2B5EF4-FFF2-40B4-BE49-F238E27FC236}">
                  <a16:creationId xmlns:a16="http://schemas.microsoft.com/office/drawing/2014/main" id="{A66F558F-BF4C-4419-9492-DEE90F768CB3}"/>
                </a:ext>
                <a:ext uri="{C183D7F6-B498-43B3-948B-1728B52AA6E4}">
                  <adec:decorative xmlns:adec="http://schemas.microsoft.com/office/drawing/2017/decorative" val="1"/>
                </a:ext>
              </a:extLst>
            </p:cNvPr>
            <p:cNvCxnSpPr>
              <a:cxnSpLocks/>
            </p:cNvCxnSpPr>
            <p:nvPr/>
          </p:nvCxnSpPr>
          <p:spPr>
            <a:xfrm flipH="1">
              <a:off x="2356347" y="2098851"/>
              <a:ext cx="579726" cy="0"/>
            </a:xfrm>
            <a:prstGeom prst="straightConnector1">
              <a:avLst/>
            </a:prstGeom>
            <a:noFill/>
            <a:ln w="38100">
              <a:solidFill>
                <a:schemeClr val="accent6"/>
              </a:solidFill>
              <a:round/>
              <a:headEnd type="triangle" w="med" len="med"/>
              <a:tailEnd/>
            </a:ln>
          </p:spPr>
        </p:cxnSp>
      </p:grpSp>
      <p:grpSp>
        <p:nvGrpSpPr>
          <p:cNvPr id="12" name="Group 11">
            <a:extLst>
              <a:ext uri="{FF2B5EF4-FFF2-40B4-BE49-F238E27FC236}">
                <a16:creationId xmlns:a16="http://schemas.microsoft.com/office/drawing/2014/main" id="{849D40AE-B9BD-43C3-98EE-F11E03E4F4B7}"/>
              </a:ext>
              <a:ext uri="{C183D7F6-B498-43B3-948B-1728B52AA6E4}">
                <adec:decorative xmlns:adec="http://schemas.microsoft.com/office/drawing/2017/decorative" val="1"/>
              </a:ext>
            </a:extLst>
          </p:cNvPr>
          <p:cNvGrpSpPr/>
          <p:nvPr/>
        </p:nvGrpSpPr>
        <p:grpSpPr>
          <a:xfrm>
            <a:off x="5825631" y="2767914"/>
            <a:ext cx="2490466" cy="545371"/>
            <a:chOff x="748927" y="1739895"/>
            <a:chExt cx="2490466" cy="545371"/>
          </a:xfrm>
        </p:grpSpPr>
        <p:sp>
          <p:nvSpPr>
            <p:cNvPr id="13" name="Text Box 10">
              <a:extLst>
                <a:ext uri="{FF2B5EF4-FFF2-40B4-BE49-F238E27FC236}">
                  <a16:creationId xmlns:a16="http://schemas.microsoft.com/office/drawing/2014/main" id="{CE0AC457-84EA-49B2-B923-041AF675BABE}"/>
                </a:ext>
                <a:ext uri="{C183D7F6-B498-43B3-948B-1728B52AA6E4}">
                  <adec:decorative xmlns:adec="http://schemas.microsoft.com/office/drawing/2017/decorative" val="1"/>
                </a:ext>
              </a:extLst>
            </p:cNvPr>
            <p:cNvSpPr txBox="1">
              <a:spLocks noChangeArrowheads="1"/>
            </p:cNvSpPr>
            <p:nvPr/>
          </p:nvSpPr>
          <p:spPr bwMode="auto">
            <a:xfrm>
              <a:off x="748927" y="1915934"/>
              <a:ext cx="1607420" cy="369332"/>
            </a:xfrm>
            <a:prstGeom prst="rect">
              <a:avLst/>
            </a:prstGeom>
            <a:noFill/>
            <a:ln w="9525">
              <a:noFill/>
              <a:miter lim="800000"/>
              <a:headEnd/>
              <a:tailEnd type="none" w="lg" len="lg"/>
            </a:ln>
          </p:spPr>
          <p:txBody>
            <a:bodyPr wrap="square">
              <a:spAutoFit/>
            </a:bodyPr>
            <a:lstStyle/>
            <a:p>
              <a:pPr algn="r" defTabSz="914363">
                <a:spcBef>
                  <a:spcPct val="50000"/>
                </a:spcBef>
              </a:pPr>
              <a:r>
                <a:rPr lang="en-US"/>
                <a:t>Expression</a:t>
              </a:r>
            </a:p>
          </p:txBody>
        </p:sp>
        <p:cxnSp>
          <p:nvCxnSpPr>
            <p:cNvPr id="14" name="Straight Arrow Connector 13">
              <a:extLst>
                <a:ext uri="{FF2B5EF4-FFF2-40B4-BE49-F238E27FC236}">
                  <a16:creationId xmlns:a16="http://schemas.microsoft.com/office/drawing/2014/main" id="{67653AEB-4E19-493A-9233-33E6E50FC3C9}"/>
                </a:ext>
                <a:ext uri="{C183D7F6-B498-43B3-948B-1728B52AA6E4}">
                  <adec:decorative xmlns:adec="http://schemas.microsoft.com/office/drawing/2017/decorative" val="1"/>
                </a:ext>
              </a:extLst>
            </p:cNvPr>
            <p:cNvCxnSpPr>
              <a:cxnSpLocks/>
              <a:endCxn id="13" idx="3"/>
            </p:cNvCxnSpPr>
            <p:nvPr/>
          </p:nvCxnSpPr>
          <p:spPr>
            <a:xfrm flipH="1">
              <a:off x="2356347" y="1739895"/>
              <a:ext cx="883046" cy="360705"/>
            </a:xfrm>
            <a:prstGeom prst="straightConnector1">
              <a:avLst/>
            </a:prstGeom>
            <a:noFill/>
            <a:ln w="38100">
              <a:solidFill>
                <a:schemeClr val="accent6"/>
              </a:solidFill>
              <a:round/>
              <a:headEnd type="triangle" w="med" len="med"/>
              <a:tailEnd/>
            </a:ln>
          </p:spPr>
        </p:cxnSp>
      </p:grpSp>
      <p:grpSp>
        <p:nvGrpSpPr>
          <p:cNvPr id="15" name="Group 14">
            <a:extLst>
              <a:ext uri="{FF2B5EF4-FFF2-40B4-BE49-F238E27FC236}">
                <a16:creationId xmlns:a16="http://schemas.microsoft.com/office/drawing/2014/main" id="{3CCC17BD-1D95-45E3-B446-A9E22696C2B1}"/>
              </a:ext>
              <a:ext uri="{C183D7F6-B498-43B3-948B-1728B52AA6E4}">
                <adec:decorative xmlns:adec="http://schemas.microsoft.com/office/drawing/2017/decorative" val="1"/>
              </a:ext>
            </a:extLst>
          </p:cNvPr>
          <p:cNvGrpSpPr/>
          <p:nvPr/>
        </p:nvGrpSpPr>
        <p:grpSpPr>
          <a:xfrm>
            <a:off x="5856484" y="3987209"/>
            <a:ext cx="1993631" cy="1919320"/>
            <a:chOff x="5856484" y="3987209"/>
            <a:chExt cx="1993631" cy="1919320"/>
          </a:xfrm>
        </p:grpSpPr>
        <p:sp>
          <p:nvSpPr>
            <p:cNvPr id="16" name="Right Brace 15">
              <a:extLst>
                <a:ext uri="{FF2B5EF4-FFF2-40B4-BE49-F238E27FC236}">
                  <a16:creationId xmlns:a16="http://schemas.microsoft.com/office/drawing/2014/main" id="{3412CAF9-C6D7-4AB5-8AF6-13FDAA6C7B90}"/>
                </a:ext>
                <a:ext uri="{C183D7F6-B498-43B3-948B-1728B52AA6E4}">
                  <adec:decorative xmlns:adec="http://schemas.microsoft.com/office/drawing/2017/decorative" val="1"/>
                </a:ext>
              </a:extLst>
            </p:cNvPr>
            <p:cNvSpPr/>
            <p:nvPr/>
          </p:nvSpPr>
          <p:spPr>
            <a:xfrm rot="10800000">
              <a:off x="7514555" y="3987209"/>
              <a:ext cx="335560" cy="1919320"/>
            </a:xfrm>
            <a:prstGeom prst="rightBrace">
              <a:avLst/>
            </a:prstGeom>
            <a:noFill/>
            <a:ln w="952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Text Box 10">
              <a:extLst>
                <a:ext uri="{FF2B5EF4-FFF2-40B4-BE49-F238E27FC236}">
                  <a16:creationId xmlns:a16="http://schemas.microsoft.com/office/drawing/2014/main" id="{3AF8DEAD-3D74-4353-9349-59C3ED8385CE}"/>
                </a:ext>
                <a:ext uri="{C183D7F6-B498-43B3-948B-1728B52AA6E4}">
                  <adec:decorative xmlns:adec="http://schemas.microsoft.com/office/drawing/2017/decorative" val="1"/>
                </a:ext>
              </a:extLst>
            </p:cNvPr>
            <p:cNvSpPr txBox="1">
              <a:spLocks noChangeArrowheads="1"/>
            </p:cNvSpPr>
            <p:nvPr/>
          </p:nvSpPr>
          <p:spPr bwMode="auto">
            <a:xfrm>
              <a:off x="5856484" y="4182360"/>
              <a:ext cx="1607420" cy="1477328"/>
            </a:xfrm>
            <a:prstGeom prst="rect">
              <a:avLst/>
            </a:prstGeom>
            <a:noFill/>
            <a:ln w="9525">
              <a:noFill/>
              <a:miter lim="800000"/>
              <a:headEnd/>
              <a:tailEnd type="none" w="lg" len="lg"/>
            </a:ln>
          </p:spPr>
          <p:txBody>
            <a:bodyPr wrap="square">
              <a:spAutoFit/>
            </a:bodyPr>
            <a:lstStyle/>
            <a:p>
              <a:pPr algn="r" defTabSz="914363">
                <a:spcBef>
                  <a:spcPct val="50000"/>
                </a:spcBef>
              </a:pPr>
              <a:r>
                <a:rPr lang="en-US"/>
                <a:t>Resources—use drag-drop to insert into the expression</a:t>
              </a:r>
            </a:p>
          </p:txBody>
        </p:sp>
      </p:grpSp>
      <p:grpSp>
        <p:nvGrpSpPr>
          <p:cNvPr id="18" name="Group 17">
            <a:extLst>
              <a:ext uri="{FF2B5EF4-FFF2-40B4-BE49-F238E27FC236}">
                <a16:creationId xmlns:a16="http://schemas.microsoft.com/office/drawing/2014/main" id="{CB08EC07-69E5-4452-BD16-CA3C28925EC3}"/>
              </a:ext>
              <a:ext uri="{C183D7F6-B498-43B3-948B-1728B52AA6E4}">
                <adec:decorative xmlns:adec="http://schemas.microsoft.com/office/drawing/2017/decorative" val="1"/>
              </a:ext>
            </a:extLst>
          </p:cNvPr>
          <p:cNvGrpSpPr/>
          <p:nvPr/>
        </p:nvGrpSpPr>
        <p:grpSpPr>
          <a:xfrm>
            <a:off x="1460183" y="2836232"/>
            <a:ext cx="2809515" cy="2169039"/>
            <a:chOff x="1648865" y="2836232"/>
            <a:chExt cx="2809515" cy="2169039"/>
          </a:xfrm>
        </p:grpSpPr>
        <p:grpSp>
          <p:nvGrpSpPr>
            <p:cNvPr id="19" name="Group 18">
              <a:extLst>
                <a:ext uri="{FF2B5EF4-FFF2-40B4-BE49-F238E27FC236}">
                  <a16:creationId xmlns:a16="http://schemas.microsoft.com/office/drawing/2014/main" id="{C7B556F8-5622-4F08-AD9A-FE1B97D3A730}"/>
                </a:ext>
              </a:extLst>
            </p:cNvPr>
            <p:cNvGrpSpPr/>
            <p:nvPr/>
          </p:nvGrpSpPr>
          <p:grpSpPr>
            <a:xfrm>
              <a:off x="1648865" y="2836232"/>
              <a:ext cx="2208467" cy="1406359"/>
              <a:chOff x="1461349" y="1984252"/>
              <a:chExt cx="2208467" cy="1406359"/>
            </a:xfrm>
          </p:grpSpPr>
          <p:sp>
            <p:nvSpPr>
              <p:cNvPr id="21" name="Text Box 10">
                <a:extLst>
                  <a:ext uri="{FF2B5EF4-FFF2-40B4-BE49-F238E27FC236}">
                    <a16:creationId xmlns:a16="http://schemas.microsoft.com/office/drawing/2014/main" id="{9E3A8B85-FBCD-45D4-A6DE-582C95F49B72}"/>
                  </a:ext>
                  <a:ext uri="{C183D7F6-B498-43B3-948B-1728B52AA6E4}">
                    <adec:decorative xmlns:adec="http://schemas.microsoft.com/office/drawing/2017/decorative" val="1"/>
                  </a:ext>
                </a:extLst>
              </p:cNvPr>
              <p:cNvSpPr txBox="1">
                <a:spLocks noChangeArrowheads="1"/>
              </p:cNvSpPr>
              <p:nvPr/>
            </p:nvSpPr>
            <p:spPr bwMode="auto">
              <a:xfrm>
                <a:off x="2062396" y="1984252"/>
                <a:ext cx="1607420" cy="923330"/>
              </a:xfrm>
              <a:prstGeom prst="rect">
                <a:avLst/>
              </a:prstGeom>
              <a:noFill/>
              <a:ln w="9525">
                <a:noFill/>
                <a:miter lim="800000"/>
                <a:headEnd/>
                <a:tailEnd type="none" w="lg" len="lg"/>
              </a:ln>
            </p:spPr>
            <p:txBody>
              <a:bodyPr wrap="square">
                <a:spAutoFit/>
              </a:bodyPr>
              <a:lstStyle/>
              <a:p>
                <a:pPr algn="ctr" defTabSz="914363">
                  <a:spcBef>
                    <a:spcPct val="50000"/>
                  </a:spcBef>
                </a:pPr>
                <a:r>
                  <a:rPr lang="en-US"/>
                  <a:t>Launch the expression editor</a:t>
                </a:r>
              </a:p>
            </p:txBody>
          </p:sp>
          <p:cxnSp>
            <p:nvCxnSpPr>
              <p:cNvPr id="22" name="Straight Arrow Connector 21">
                <a:extLst>
                  <a:ext uri="{FF2B5EF4-FFF2-40B4-BE49-F238E27FC236}">
                    <a16:creationId xmlns:a16="http://schemas.microsoft.com/office/drawing/2014/main" id="{78E4E686-145A-4D90-95A2-D62C5D4DD011}"/>
                  </a:ext>
                  <a:ext uri="{C183D7F6-B498-43B3-948B-1728B52AA6E4}">
                    <adec:decorative xmlns:adec="http://schemas.microsoft.com/office/drawing/2017/decorative" val="1"/>
                  </a:ext>
                </a:extLst>
              </p:cNvPr>
              <p:cNvCxnSpPr>
                <a:cxnSpLocks/>
                <a:endCxn id="21" idx="2"/>
              </p:cNvCxnSpPr>
              <p:nvPr/>
            </p:nvCxnSpPr>
            <p:spPr>
              <a:xfrm flipV="1">
                <a:off x="1461349" y="2907582"/>
                <a:ext cx="1404757" cy="483029"/>
              </a:xfrm>
              <a:prstGeom prst="straightConnector1">
                <a:avLst/>
              </a:prstGeom>
              <a:noFill/>
              <a:ln w="38100">
                <a:solidFill>
                  <a:schemeClr val="accent6"/>
                </a:solidFill>
                <a:round/>
                <a:headEnd type="triangle" w="med" len="med"/>
                <a:tailEnd/>
              </a:ln>
            </p:spPr>
          </p:cxnSp>
        </p:grpSp>
        <p:cxnSp>
          <p:nvCxnSpPr>
            <p:cNvPr id="20" name="Straight Arrow Connector 19">
              <a:extLst>
                <a:ext uri="{FF2B5EF4-FFF2-40B4-BE49-F238E27FC236}">
                  <a16:creationId xmlns:a16="http://schemas.microsoft.com/office/drawing/2014/main" id="{AF1C2F8E-DBFC-482B-AF46-36FD68708C6D}"/>
                </a:ext>
                <a:ext uri="{C183D7F6-B498-43B3-948B-1728B52AA6E4}">
                  <adec:decorative xmlns:adec="http://schemas.microsoft.com/office/drawing/2017/decorative" val="1"/>
                </a:ext>
              </a:extLst>
            </p:cNvPr>
            <p:cNvCxnSpPr>
              <a:cxnSpLocks/>
              <a:endCxn id="21" idx="2"/>
            </p:cNvCxnSpPr>
            <p:nvPr/>
          </p:nvCxnSpPr>
          <p:spPr>
            <a:xfrm flipH="1" flipV="1">
              <a:off x="3053622" y="3759562"/>
              <a:ext cx="1404758" cy="1245709"/>
            </a:xfrm>
            <a:prstGeom prst="straightConnector1">
              <a:avLst/>
            </a:prstGeom>
            <a:noFill/>
            <a:ln w="38100">
              <a:solidFill>
                <a:schemeClr val="accent6"/>
              </a:solidFill>
              <a:round/>
              <a:headEnd type="triangle" w="med" len="med"/>
              <a:tailEnd/>
            </a:ln>
          </p:spPr>
        </p:cxnSp>
      </p:grpSp>
      <p:sp>
        <p:nvSpPr>
          <p:cNvPr id="23" name="Text Box 10">
            <a:extLst>
              <a:ext uri="{FF2B5EF4-FFF2-40B4-BE49-F238E27FC236}">
                <a16:creationId xmlns:a16="http://schemas.microsoft.com/office/drawing/2014/main" id="{56574C74-FA37-4BC2-9BC9-57BD951FA68E}"/>
              </a:ext>
              <a:ext uri="{C183D7F6-B498-43B3-948B-1728B52AA6E4}">
                <adec:decorative xmlns:adec="http://schemas.microsoft.com/office/drawing/2017/decorative" val="1"/>
              </a:ext>
            </a:extLst>
          </p:cNvPr>
          <p:cNvSpPr txBox="1">
            <a:spLocks noChangeArrowheads="1"/>
          </p:cNvSpPr>
          <p:nvPr/>
        </p:nvSpPr>
        <p:spPr bwMode="auto">
          <a:xfrm>
            <a:off x="499428" y="5100757"/>
            <a:ext cx="1388904" cy="646331"/>
          </a:xfrm>
          <a:prstGeom prst="rect">
            <a:avLst/>
          </a:prstGeom>
          <a:noFill/>
          <a:ln w="9525">
            <a:noFill/>
            <a:miter lim="800000"/>
            <a:headEnd/>
            <a:tailEnd type="none" w="lg" len="lg"/>
          </a:ln>
        </p:spPr>
        <p:txBody>
          <a:bodyPr wrap="square">
            <a:spAutoFit/>
          </a:bodyPr>
          <a:lstStyle/>
          <a:p>
            <a:pPr algn="ctr" defTabSz="914363">
              <a:spcBef>
                <a:spcPct val="50000"/>
              </a:spcBef>
            </a:pPr>
            <a:r>
              <a:rPr lang="en-US">
                <a:latin typeface="Segoe"/>
              </a:rPr>
              <a:t>Properties </a:t>
            </a:r>
            <a:br>
              <a:rPr lang="en-US">
                <a:latin typeface="Segoe"/>
              </a:rPr>
            </a:br>
            <a:r>
              <a:rPr lang="en-US">
                <a:latin typeface="Segoe"/>
              </a:rPr>
              <a:t>page</a:t>
            </a:r>
          </a:p>
        </p:txBody>
      </p:sp>
      <p:sp>
        <p:nvSpPr>
          <p:cNvPr id="24" name="Text Box 10">
            <a:extLst>
              <a:ext uri="{FF2B5EF4-FFF2-40B4-BE49-F238E27FC236}">
                <a16:creationId xmlns:a16="http://schemas.microsoft.com/office/drawing/2014/main" id="{286EA1B9-A515-4EAB-8D9C-17A192A4C7A6}"/>
              </a:ext>
              <a:ext uri="{C183D7F6-B498-43B3-948B-1728B52AA6E4}">
                <adec:decorative xmlns:adec="http://schemas.microsoft.com/office/drawing/2017/decorative" val="1"/>
              </a:ext>
            </a:extLst>
          </p:cNvPr>
          <p:cNvSpPr txBox="1">
            <a:spLocks noChangeArrowheads="1"/>
          </p:cNvSpPr>
          <p:nvPr/>
        </p:nvSpPr>
        <p:spPr bwMode="auto">
          <a:xfrm>
            <a:off x="3668650" y="3953314"/>
            <a:ext cx="1877609" cy="369332"/>
          </a:xfrm>
          <a:prstGeom prst="rect">
            <a:avLst/>
          </a:prstGeom>
          <a:noFill/>
          <a:ln w="9525">
            <a:noFill/>
            <a:miter lim="800000"/>
            <a:headEnd/>
            <a:tailEnd type="none" w="lg" len="lg"/>
          </a:ln>
        </p:spPr>
        <p:txBody>
          <a:bodyPr wrap="square">
            <a:spAutoFit/>
          </a:bodyPr>
          <a:lstStyle/>
          <a:p>
            <a:pPr algn="ctr" defTabSz="914363">
              <a:spcBef>
                <a:spcPct val="50000"/>
              </a:spcBef>
            </a:pPr>
            <a:r>
              <a:rPr lang="en-US" b="1"/>
              <a:t>Properties</a:t>
            </a:r>
            <a:r>
              <a:rPr lang="en-US"/>
              <a:t> pane</a:t>
            </a:r>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55399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900"/>
                                        <p:tgtEl>
                                          <p:spTgt spid="8"/>
                                        </p:tgtEl>
                                      </p:cBhvr>
                                    </p:animEffect>
                                    <p:anim calcmode="lin" valueType="num">
                                      <p:cBhvr>
                                        <p:cTn id="12" dur="900" fill="hold"/>
                                        <p:tgtEl>
                                          <p:spTgt spid="8"/>
                                        </p:tgtEl>
                                        <p:attrNameLst>
                                          <p:attrName>ppt_x</p:attrName>
                                        </p:attrNameLst>
                                      </p:cBhvr>
                                      <p:tavLst>
                                        <p:tav tm="0">
                                          <p:val>
                                            <p:strVal val="#ppt_x"/>
                                          </p:val>
                                        </p:tav>
                                        <p:tav tm="100000">
                                          <p:val>
                                            <p:strVal val="#ppt_x"/>
                                          </p:val>
                                        </p:tav>
                                      </p:tavLst>
                                    </p:anim>
                                    <p:anim calcmode="lin" valueType="num">
                                      <p:cBhvr>
                                        <p:cTn id="13" dur="9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24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29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34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C5B-F652-442B-A680-5ADDD46DF14E}"/>
              </a:ext>
            </a:extLst>
          </p:cNvPr>
          <p:cNvSpPr>
            <a:spLocks noGrp="1"/>
          </p:cNvSpPr>
          <p:nvPr>
            <p:ph type="title"/>
          </p:nvPr>
        </p:nvSpPr>
        <p:spPr/>
        <p:txBody>
          <a:bodyPr/>
          <a:lstStyle/>
          <a:p>
            <a:r>
              <a:rPr lang="en-US"/>
              <a:t>Labs</a:t>
            </a:r>
          </a:p>
        </p:txBody>
      </p:sp>
      <p:sp>
        <p:nvSpPr>
          <p:cNvPr id="3" name="Text Placeholder 2">
            <a:extLst>
              <a:ext uri="{FF2B5EF4-FFF2-40B4-BE49-F238E27FC236}">
                <a16:creationId xmlns:a16="http://schemas.microsoft.com/office/drawing/2014/main" id="{E02E50B7-AB62-4F4C-ADE1-BD45D91E289C}"/>
              </a:ext>
            </a:extLst>
          </p:cNvPr>
          <p:cNvSpPr>
            <a:spLocks noGrp="1"/>
          </p:cNvSpPr>
          <p:nvPr>
            <p:ph type="body" sz="quarter" idx="10"/>
          </p:nvPr>
        </p:nvSpPr>
        <p:spPr/>
        <p:txBody>
          <a:bodyPr/>
          <a:lstStyle/>
          <a:p>
            <a:r>
              <a:rPr lang="en-US"/>
              <a:t>Scenario</a:t>
            </a:r>
          </a:p>
        </p:txBody>
      </p:sp>
      <p:sp>
        <p:nvSpPr>
          <p:cNvPr id="4" name="Content Placeholder 3">
            <a:extLst>
              <a:ext uri="{FF2B5EF4-FFF2-40B4-BE49-F238E27FC236}">
                <a16:creationId xmlns:a16="http://schemas.microsoft.com/office/drawing/2014/main" id="{F53E8AAF-8247-40B6-9D8E-649B2DB40062}"/>
              </a:ext>
            </a:extLst>
          </p:cNvPr>
          <p:cNvSpPr>
            <a:spLocks noGrp="1"/>
          </p:cNvSpPr>
          <p:nvPr>
            <p:ph idx="1"/>
          </p:nvPr>
        </p:nvSpPr>
        <p:spPr>
          <a:xfrm>
            <a:off x="2483708" y="2070000"/>
            <a:ext cx="9209092" cy="4788000"/>
          </a:xfrm>
        </p:spPr>
        <p:txBody>
          <a:bodyPr/>
          <a:lstStyle/>
          <a:p>
            <a:r>
              <a:rPr lang="en-US"/>
              <a:t>The labs are based on the sales activities of the fictitious </a:t>
            </a:r>
            <a:br>
              <a:rPr lang="en-US"/>
            </a:br>
            <a:r>
              <a:rPr lang="en-US"/>
              <a:t>Adventure Works company</a:t>
            </a:r>
          </a:p>
          <a:p>
            <a:r>
              <a:rPr lang="en-US"/>
              <a:t>The Adventure Works company:</a:t>
            </a:r>
          </a:p>
          <a:p>
            <a:pPr lvl="1"/>
            <a:r>
              <a:rPr lang="en-US"/>
              <a:t>Represents a bicycle manufacturer that sells bicycles and accessories to global markets</a:t>
            </a:r>
          </a:p>
          <a:p>
            <a:pPr lvl="1"/>
            <a:r>
              <a:rPr lang="en-US"/>
              <a:t>Accumulates operational data in an Azure SQL Database</a:t>
            </a:r>
          </a:p>
          <a:p>
            <a:pPr lvl="1"/>
            <a:r>
              <a:rPr lang="en-US"/>
              <a:t>Needs to explore and discover deeper insight from their data</a:t>
            </a:r>
          </a:p>
          <a:p>
            <a:r>
              <a:rPr lang="en-US"/>
              <a:t>In the labs, as their report author, you will develop several sales performance reports</a:t>
            </a:r>
          </a:p>
          <a:p>
            <a:endParaRPr lang="en-US"/>
          </a:p>
        </p:txBody>
      </p:sp>
      <p:pic>
        <p:nvPicPr>
          <p:cNvPr id="11" name="Picture 10">
            <a:extLst>
              <a:ext uri="{FF2B5EF4-FFF2-40B4-BE49-F238E27FC236}">
                <a16:creationId xmlns:a16="http://schemas.microsoft.com/office/drawing/2014/main" id="{8CCE484F-B198-4872-87BA-117BDE10A706}"/>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82" y="2041297"/>
            <a:ext cx="1952653" cy="1952653"/>
          </a:xfrm>
          <a:prstGeom prst="rect">
            <a:avLst/>
          </a:prstGeom>
          <a:solidFill>
            <a:schemeClr val="bg1"/>
          </a:solidFill>
        </p:spPr>
      </p:pic>
      <p:sp>
        <p:nvSpPr>
          <p:cNvPr id="6" name="Footer Placeholder 5">
            <a:extLst>
              <a:ext uri="{FF2B5EF4-FFF2-40B4-BE49-F238E27FC236}">
                <a16:creationId xmlns:a16="http://schemas.microsoft.com/office/drawing/2014/main" id="{6A3B2BAB-B6DA-4946-A25E-F396D94E04D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5705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E93D-507C-467C-A3AD-AEBFB0268110}"/>
              </a:ext>
            </a:extLst>
          </p:cNvPr>
          <p:cNvSpPr>
            <a:spLocks noGrp="1"/>
          </p:cNvSpPr>
          <p:nvPr>
            <p:ph type="title"/>
          </p:nvPr>
        </p:nvSpPr>
        <p:spPr/>
        <p:txBody>
          <a:bodyPr/>
          <a:lstStyle/>
          <a:p>
            <a:r>
              <a:rPr lang="en-AU"/>
              <a:t>Setting dynamic properties</a:t>
            </a:r>
            <a:endParaRPr lang="en-US"/>
          </a:p>
        </p:txBody>
      </p:sp>
      <p:sp>
        <p:nvSpPr>
          <p:cNvPr id="3" name="Text Placeholder 2">
            <a:extLst>
              <a:ext uri="{FF2B5EF4-FFF2-40B4-BE49-F238E27FC236}">
                <a16:creationId xmlns:a16="http://schemas.microsoft.com/office/drawing/2014/main" id="{72FF8B36-A5DF-4563-8610-9AC8C0D8496D}"/>
              </a:ext>
            </a:extLst>
          </p:cNvPr>
          <p:cNvSpPr>
            <a:spLocks noGrp="1"/>
          </p:cNvSpPr>
          <p:nvPr>
            <p:ph type="body" sz="quarter" idx="10"/>
          </p:nvPr>
        </p:nvSpPr>
        <p:spPr/>
        <p:txBody>
          <a:bodyPr/>
          <a:lstStyle/>
          <a:p>
            <a:r>
              <a:rPr lang="en-US"/>
              <a:t>Expression editor » Resources</a:t>
            </a:r>
          </a:p>
        </p:txBody>
      </p:sp>
      <p:sp>
        <p:nvSpPr>
          <p:cNvPr id="4" name="Content Placeholder 3">
            <a:extLst>
              <a:ext uri="{FF2B5EF4-FFF2-40B4-BE49-F238E27FC236}">
                <a16:creationId xmlns:a16="http://schemas.microsoft.com/office/drawing/2014/main" id="{515FB2FC-E2C4-4025-8ECF-A7791FEBE234}"/>
              </a:ext>
            </a:extLst>
          </p:cNvPr>
          <p:cNvSpPr>
            <a:spLocks noGrp="1"/>
          </p:cNvSpPr>
          <p:nvPr>
            <p:ph idx="1"/>
          </p:nvPr>
        </p:nvSpPr>
        <p:spPr/>
        <p:txBody>
          <a:bodyPr vert="horz" lIns="91440" tIns="45720" rIns="91440" bIns="45720" numCol="2" rtlCol="0" anchor="t">
            <a:noAutofit/>
          </a:bodyPr>
          <a:lstStyle/>
          <a:p>
            <a:r>
              <a:rPr lang="en-US"/>
              <a:t>Built-in fields</a:t>
            </a:r>
          </a:p>
          <a:p>
            <a:pPr marL="445770" lvl="1" indent="-183515"/>
            <a:r>
              <a:rPr lang="en-US" b="1"/>
              <a:t>Globals</a:t>
            </a:r>
            <a:endParaRPr lang="en-US" b="1">
              <a:cs typeface="Segoe UI"/>
            </a:endParaRPr>
          </a:p>
          <a:p>
            <a:pPr marL="629920" lvl="2" indent="-183515"/>
            <a:r>
              <a:rPr lang="en-US" sz="1600"/>
              <a:t>ExecutionTime</a:t>
            </a:r>
            <a:endParaRPr lang="en-US" sz="1600">
              <a:cs typeface="Segoe UI"/>
            </a:endParaRPr>
          </a:p>
          <a:p>
            <a:pPr marL="629920" lvl="2" indent="-183515"/>
            <a:r>
              <a:rPr lang="en-US" sz="1600"/>
              <a:t>OverallPageNumber and OverallTotalPages</a:t>
            </a:r>
            <a:endParaRPr lang="en-US" sz="1600">
              <a:cs typeface="Segoe UI"/>
            </a:endParaRPr>
          </a:p>
          <a:p>
            <a:pPr marL="629920" lvl="2" indent="-183515"/>
            <a:r>
              <a:rPr lang="en-US" sz="1600"/>
              <a:t>PageName</a:t>
            </a:r>
            <a:endParaRPr lang="en-US" sz="1600">
              <a:cs typeface="Segoe UI"/>
            </a:endParaRPr>
          </a:p>
          <a:p>
            <a:pPr marL="629920" lvl="2" indent="-183515"/>
            <a:r>
              <a:rPr lang="en-US" sz="1600"/>
              <a:t>PageNumber and TotalPages</a:t>
            </a:r>
            <a:endParaRPr lang="en-US" sz="1600">
              <a:cs typeface="Segoe UI"/>
            </a:endParaRPr>
          </a:p>
          <a:p>
            <a:pPr marL="629920" lvl="2" indent="-183515"/>
            <a:r>
              <a:rPr lang="en-US" sz="1600"/>
              <a:t>ReportFolder *</a:t>
            </a:r>
            <a:endParaRPr lang="en-US" sz="1600">
              <a:cs typeface="Segoe UI"/>
            </a:endParaRPr>
          </a:p>
          <a:p>
            <a:pPr marL="629920" lvl="2" indent="-183515"/>
            <a:r>
              <a:rPr lang="en-US" sz="1600"/>
              <a:t>ReportName</a:t>
            </a:r>
            <a:endParaRPr lang="en-US" sz="1600">
              <a:cs typeface="Segoe UI"/>
            </a:endParaRPr>
          </a:p>
          <a:p>
            <a:pPr marL="629920" lvl="2" indent="-183515"/>
            <a:r>
              <a:rPr lang="en-US" sz="1600"/>
              <a:t>ReportServerUrl *</a:t>
            </a:r>
            <a:endParaRPr lang="en-US" sz="1600">
              <a:cs typeface="Segoe UI"/>
            </a:endParaRPr>
          </a:p>
          <a:p>
            <a:pPr marL="445770" lvl="1" indent="-183515"/>
            <a:r>
              <a:rPr lang="en-US" b="1"/>
              <a:t>RenderFormat</a:t>
            </a:r>
            <a:endParaRPr lang="en-US" b="1">
              <a:cs typeface="Segoe UI"/>
            </a:endParaRPr>
          </a:p>
          <a:p>
            <a:pPr marL="629920" lvl="2" indent="-183515"/>
            <a:r>
              <a:rPr lang="en-US" sz="1600"/>
              <a:t>RenderFormat.IsInteractive</a:t>
            </a:r>
            <a:endParaRPr lang="en-US" sz="1600">
              <a:cs typeface="Segoe UI"/>
            </a:endParaRPr>
          </a:p>
          <a:p>
            <a:pPr marL="629920" lvl="2" indent="-183515"/>
            <a:r>
              <a:rPr lang="en-US" sz="1600"/>
              <a:t>RenderFormat.Name</a:t>
            </a:r>
            <a:endParaRPr lang="en-US" sz="1600">
              <a:cs typeface="Segoe UI"/>
            </a:endParaRPr>
          </a:p>
          <a:p>
            <a:pPr marL="445770" lvl="1" indent="-183515"/>
            <a:r>
              <a:rPr lang="en-US" b="1"/>
              <a:t>User</a:t>
            </a:r>
            <a:endParaRPr lang="en-US" b="1">
              <a:cs typeface="Segoe UI"/>
            </a:endParaRPr>
          </a:p>
          <a:p>
            <a:pPr marL="629920" lvl="2" indent="-183515"/>
            <a:r>
              <a:rPr lang="en-US" sz="1600"/>
              <a:t>Language and UserID</a:t>
            </a:r>
            <a:endParaRPr lang="en-US" sz="1600">
              <a:cs typeface="Segoe UI"/>
            </a:endParaRPr>
          </a:p>
          <a:p>
            <a:r>
              <a:rPr lang="en-US"/>
              <a:t>Dataset fields</a:t>
            </a:r>
          </a:p>
          <a:p>
            <a:r>
              <a:rPr lang="en-US"/>
              <a:t>Report parameters</a:t>
            </a:r>
          </a:p>
          <a:p>
            <a:r>
              <a:rPr lang="en-US"/>
              <a:t>Variables</a:t>
            </a:r>
          </a:p>
          <a:p>
            <a:r>
              <a:rPr lang="en-US"/>
              <a:t>Report items</a:t>
            </a:r>
          </a:p>
          <a:p>
            <a:endParaRPr lang="en-US"/>
          </a:p>
        </p:txBody>
      </p:sp>
      <p:sp>
        <p:nvSpPr>
          <p:cNvPr id="6" name="TextBox 5">
            <a:extLst>
              <a:ext uri="{FF2B5EF4-FFF2-40B4-BE49-F238E27FC236}">
                <a16:creationId xmlns:a16="http://schemas.microsoft.com/office/drawing/2014/main" id="{382A4519-759B-4F94-B3C6-8BC698D40ADF}"/>
              </a:ext>
            </a:extLst>
          </p:cNvPr>
          <p:cNvSpPr txBox="1"/>
          <p:nvPr/>
        </p:nvSpPr>
        <p:spPr>
          <a:xfrm>
            <a:off x="7970108" y="6005384"/>
            <a:ext cx="3929450" cy="369332"/>
          </a:xfrm>
          <a:prstGeom prst="rect">
            <a:avLst/>
          </a:prstGeom>
          <a:noFill/>
        </p:spPr>
        <p:txBody>
          <a:bodyPr wrap="square" rtlCol="0">
            <a:spAutoFit/>
          </a:bodyPr>
          <a:lstStyle/>
          <a:p>
            <a:r>
              <a:rPr lang="en-US"/>
              <a:t>* Not applicable to Power BI service</a:t>
            </a:r>
          </a:p>
        </p:txBody>
      </p:sp>
      <p:sp>
        <p:nvSpPr>
          <p:cNvPr id="5" name="Footer Placeholder 4">
            <a:extLst>
              <a:ext uri="{FF2B5EF4-FFF2-40B4-BE49-F238E27FC236}">
                <a16:creationId xmlns:a16="http://schemas.microsoft.com/office/drawing/2014/main" id="{E6574AB4-887B-4C8D-A32E-166E856D8686}"/>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1165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29E5-7308-4433-B3A0-AB19C0844FB6}"/>
              </a:ext>
            </a:extLst>
          </p:cNvPr>
          <p:cNvSpPr>
            <a:spLocks noGrp="1"/>
          </p:cNvSpPr>
          <p:nvPr>
            <p:ph type="title"/>
          </p:nvPr>
        </p:nvSpPr>
        <p:spPr/>
        <p:txBody>
          <a:bodyPr/>
          <a:lstStyle/>
          <a:p>
            <a:r>
              <a:rPr lang="en-AU"/>
              <a:t>Setting dynamic properties</a:t>
            </a:r>
            <a:endParaRPr lang="en-US"/>
          </a:p>
        </p:txBody>
      </p:sp>
      <p:sp>
        <p:nvSpPr>
          <p:cNvPr id="3" name="Text Placeholder 2">
            <a:extLst>
              <a:ext uri="{FF2B5EF4-FFF2-40B4-BE49-F238E27FC236}">
                <a16:creationId xmlns:a16="http://schemas.microsoft.com/office/drawing/2014/main" id="{B3922BDE-5008-46E5-A385-D1D55B9212FE}"/>
              </a:ext>
            </a:extLst>
          </p:cNvPr>
          <p:cNvSpPr>
            <a:spLocks noGrp="1"/>
          </p:cNvSpPr>
          <p:nvPr>
            <p:ph type="body" sz="quarter" idx="10"/>
          </p:nvPr>
        </p:nvSpPr>
        <p:spPr/>
        <p:txBody>
          <a:bodyPr/>
          <a:lstStyle/>
          <a:p>
            <a:r>
              <a:rPr lang="en-US"/>
              <a:t>Expression editor » Resources » Different behavior</a:t>
            </a:r>
          </a:p>
        </p:txBody>
      </p:sp>
      <p:sp>
        <p:nvSpPr>
          <p:cNvPr id="4" name="Content Placeholder 3">
            <a:extLst>
              <a:ext uri="{FF2B5EF4-FFF2-40B4-BE49-F238E27FC236}">
                <a16:creationId xmlns:a16="http://schemas.microsoft.com/office/drawing/2014/main" id="{2D63952F-C59F-4666-AC1B-A97226EE59B4}"/>
              </a:ext>
            </a:extLst>
          </p:cNvPr>
          <p:cNvSpPr>
            <a:spLocks noGrp="1"/>
          </p:cNvSpPr>
          <p:nvPr>
            <p:ph idx="1"/>
          </p:nvPr>
        </p:nvSpPr>
        <p:spPr/>
        <p:txBody>
          <a:bodyPr/>
          <a:lstStyle/>
          <a:p>
            <a:r>
              <a:rPr lang="en-US"/>
              <a:t>Note: Some built-in fields behave differently in RB, and the </a:t>
            </a:r>
            <a:br>
              <a:rPr lang="en-US"/>
            </a:br>
            <a:r>
              <a:rPr lang="en-US"/>
              <a:t>Power BI service</a:t>
            </a:r>
          </a:p>
          <a:p>
            <a:endParaRPr lang="en-US"/>
          </a:p>
        </p:txBody>
      </p:sp>
      <p:graphicFrame>
        <p:nvGraphicFramePr>
          <p:cNvPr id="6" name="Table 5" descr="The ExecutionTime built-in field shows local time in Report Builder and UTC time in the Power BI service. The ReportName built-in field shows an empty string in Report Builder and the report name (as named in the workspace) in the Power BI service. The UserID built-in field shows the NT account name in Report Builders and the User Principal Name is the Power BI services.">
            <a:extLst>
              <a:ext uri="{FF2B5EF4-FFF2-40B4-BE49-F238E27FC236}">
                <a16:creationId xmlns:a16="http://schemas.microsoft.com/office/drawing/2014/main" id="{2140F631-D8B6-4546-992D-D1B08DCC163D}"/>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52229820"/>
              </p:ext>
            </p:extLst>
          </p:nvPr>
        </p:nvGraphicFramePr>
        <p:xfrm>
          <a:off x="782190" y="3034767"/>
          <a:ext cx="10627620" cy="1752600"/>
        </p:xfrm>
        <a:graphic>
          <a:graphicData uri="http://schemas.openxmlformats.org/drawingml/2006/table">
            <a:tbl>
              <a:tblPr firstRow="1" bandRow="1">
                <a:tableStyleId>{21E4AEA4-8DFA-4A89-87EB-49C32662AFE0}</a:tableStyleId>
              </a:tblPr>
              <a:tblGrid>
                <a:gridCol w="2262098">
                  <a:extLst>
                    <a:ext uri="{9D8B030D-6E8A-4147-A177-3AD203B41FA5}">
                      <a16:colId xmlns:a16="http://schemas.microsoft.com/office/drawing/2014/main" val="1541012296"/>
                    </a:ext>
                  </a:extLst>
                </a:gridCol>
                <a:gridCol w="3645243">
                  <a:extLst>
                    <a:ext uri="{9D8B030D-6E8A-4147-A177-3AD203B41FA5}">
                      <a16:colId xmlns:a16="http://schemas.microsoft.com/office/drawing/2014/main" val="1138222667"/>
                    </a:ext>
                  </a:extLst>
                </a:gridCol>
                <a:gridCol w="4720279">
                  <a:extLst>
                    <a:ext uri="{9D8B030D-6E8A-4147-A177-3AD203B41FA5}">
                      <a16:colId xmlns:a16="http://schemas.microsoft.com/office/drawing/2014/main" val="2978184014"/>
                    </a:ext>
                  </a:extLst>
                </a:gridCol>
              </a:tblGrid>
              <a:tr h="370840">
                <a:tc>
                  <a:txBody>
                    <a:bodyPr/>
                    <a:lstStyle/>
                    <a:p>
                      <a:r>
                        <a:rPr lang="en-AU">
                          <a:solidFill>
                            <a:schemeClr val="bg1"/>
                          </a:solidFill>
                        </a:rPr>
                        <a:t>Built-in field</a:t>
                      </a:r>
                    </a:p>
                  </a:txBody>
                  <a:tcPr>
                    <a:solidFill>
                      <a:schemeClr val="tx1"/>
                    </a:solidFill>
                  </a:tcPr>
                </a:tc>
                <a:tc>
                  <a:txBody>
                    <a:bodyPr/>
                    <a:lstStyle/>
                    <a:p>
                      <a:r>
                        <a:rPr lang="en-AU">
                          <a:solidFill>
                            <a:schemeClr val="bg1"/>
                          </a:solidFill>
                        </a:rPr>
                        <a:t>Report Builder</a:t>
                      </a:r>
                    </a:p>
                  </a:txBody>
                  <a:tcPr>
                    <a:solidFill>
                      <a:schemeClr val="tx1"/>
                    </a:solidFill>
                  </a:tcPr>
                </a:tc>
                <a:tc>
                  <a:txBody>
                    <a:bodyPr/>
                    <a:lstStyle/>
                    <a:p>
                      <a:r>
                        <a:rPr lang="en-AU">
                          <a:solidFill>
                            <a:schemeClr val="bg1"/>
                          </a:solidFill>
                        </a:rPr>
                        <a:t>Power BI service</a:t>
                      </a:r>
                    </a:p>
                  </a:txBody>
                  <a:tcPr>
                    <a:solidFill>
                      <a:schemeClr val="tx1"/>
                    </a:solidFill>
                  </a:tcPr>
                </a:tc>
                <a:extLst>
                  <a:ext uri="{0D108BD9-81ED-4DB2-BD59-A6C34878D82A}">
                    <a16:rowId xmlns:a16="http://schemas.microsoft.com/office/drawing/2014/main" val="402806191"/>
                  </a:ext>
                </a:extLst>
              </a:tr>
              <a:tr h="370840">
                <a:tc>
                  <a:txBody>
                    <a:bodyPr/>
                    <a:lstStyle/>
                    <a:p>
                      <a:r>
                        <a:rPr lang="en-AU">
                          <a:solidFill>
                            <a:schemeClr val="tx1"/>
                          </a:solidFill>
                        </a:rPr>
                        <a:t>ExecutionTime</a:t>
                      </a:r>
                      <a:endParaRPr lang="en-AU" b="1" baseline="30000">
                        <a:solidFill>
                          <a:schemeClr val="tx1"/>
                        </a:solidFill>
                      </a:endParaRPr>
                    </a:p>
                  </a:txBody>
                  <a:tcPr/>
                </a:tc>
                <a:tc>
                  <a:txBody>
                    <a:bodyPr/>
                    <a:lstStyle/>
                    <a:p>
                      <a:r>
                        <a:rPr lang="en-AU" baseline="0">
                          <a:solidFill>
                            <a:schemeClr val="tx1"/>
                          </a:solidFill>
                        </a:rPr>
                        <a:t>Local time</a:t>
                      </a:r>
                    </a:p>
                  </a:txBody>
                  <a:tcPr/>
                </a:tc>
                <a:tc>
                  <a:txBody>
                    <a:bodyPr/>
                    <a:lstStyle/>
                    <a:p>
                      <a:r>
                        <a:rPr lang="en-AU" baseline="0">
                          <a:solidFill>
                            <a:schemeClr val="tx1"/>
                          </a:solidFill>
                        </a:rPr>
                        <a:t>Co-ordinated Universal Time (UTC)</a:t>
                      </a: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a:solidFill>
                            <a:schemeClr val="tx1"/>
                          </a:solidFill>
                        </a:rPr>
                        <a:t>ReportName</a:t>
                      </a:r>
                      <a:endParaRPr lang="en-AU" b="1" baseline="30000">
                        <a:solidFill>
                          <a:schemeClr val="tx1"/>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baseline="0">
                          <a:solidFill>
                            <a:schemeClr val="tx1"/>
                          </a:solidFill>
                        </a:rPr>
                        <a:t>Empty string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baseline="0">
                          <a:solidFill>
                            <a:schemeClr val="tx1"/>
                          </a:solidFill>
                        </a:rPr>
                        <a:t>Report name, as named in workspace</a:t>
                      </a:r>
                    </a:p>
                  </a:txBody>
                  <a:tcPr/>
                </a:tc>
                <a:extLst>
                  <a:ext uri="{0D108BD9-81ED-4DB2-BD59-A6C34878D82A}">
                    <a16:rowId xmlns:a16="http://schemas.microsoft.com/office/drawing/2014/main" val="85882117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a:solidFill>
                            <a:schemeClr val="tx1"/>
                          </a:solidFill>
                        </a:rPr>
                        <a:t>UserID</a:t>
                      </a:r>
                      <a:endParaRPr lang="en-AU" b="1" baseline="30000">
                        <a:solidFill>
                          <a:schemeClr val="tx1"/>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baseline="0">
                          <a:solidFill>
                            <a:schemeClr val="tx1"/>
                          </a:solidFill>
                        </a:rPr>
                        <a:t>NT account name</a:t>
                      </a:r>
                      <a:br>
                        <a:rPr lang="en-AU" baseline="0">
                          <a:solidFill>
                            <a:schemeClr val="tx1"/>
                          </a:solidFill>
                        </a:rPr>
                      </a:br>
                      <a:r>
                        <a:rPr lang="en-AU" baseline="0">
                          <a:solidFill>
                            <a:schemeClr val="tx1"/>
                          </a:solidFill>
                        </a:rPr>
                        <a:t>For example, AW\mblythe</a:t>
                      </a:r>
                      <a:endParaRPr lang="en-AU" i="1" baseline="0">
                        <a:solidFill>
                          <a:schemeClr val="tx1"/>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baseline="0">
                          <a:solidFill>
                            <a:schemeClr val="tx1"/>
                          </a:solidFill>
                        </a:rPr>
                        <a:t>User Principal Name (UPN)</a:t>
                      </a:r>
                      <a:br>
                        <a:rPr lang="en-AU" baseline="0">
                          <a:solidFill>
                            <a:schemeClr val="tx1"/>
                          </a:solidFill>
                        </a:rPr>
                      </a:br>
                      <a:r>
                        <a:rPr lang="en-AU" baseline="0">
                          <a:solidFill>
                            <a:schemeClr val="tx1"/>
                          </a:solidFill>
                        </a:rPr>
                        <a:t>For example, m.blythe@adventureworks.com</a:t>
                      </a:r>
                      <a:endParaRPr lang="en-AU" i="1" baseline="0">
                        <a:solidFill>
                          <a:schemeClr val="tx1"/>
                        </a:solidFill>
                      </a:endParaRPr>
                    </a:p>
                  </a:txBody>
                  <a:tcPr/>
                </a:tc>
                <a:extLst>
                  <a:ext uri="{0D108BD9-81ED-4DB2-BD59-A6C34878D82A}">
                    <a16:rowId xmlns:a16="http://schemas.microsoft.com/office/drawing/2014/main" val="602290053"/>
                  </a:ext>
                </a:extLst>
              </a:tr>
            </a:tbl>
          </a:graphicData>
        </a:graphic>
      </p:graphicFrame>
      <p:sp>
        <p:nvSpPr>
          <p:cNvPr id="7" name="TextBox 6">
            <a:extLst>
              <a:ext uri="{FF2B5EF4-FFF2-40B4-BE49-F238E27FC236}">
                <a16:creationId xmlns:a16="http://schemas.microsoft.com/office/drawing/2014/main" id="{E786C03A-3728-4C00-91E3-725C53B7F63A}"/>
              </a:ext>
            </a:extLst>
          </p:cNvPr>
          <p:cNvSpPr txBox="1"/>
          <p:nvPr/>
        </p:nvSpPr>
        <p:spPr>
          <a:xfrm>
            <a:off x="782190" y="5237367"/>
            <a:ext cx="6574533"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t>The </a:t>
            </a:r>
            <a:r>
              <a:rPr lang="en-US" b="1"/>
              <a:t>UserID</a:t>
            </a:r>
            <a:r>
              <a:rPr lang="en-US"/>
              <a:t> built-in field is useful for managing data per-user permissions, and it is covered in the next module</a:t>
            </a:r>
          </a:p>
        </p:txBody>
      </p:sp>
      <p:sp>
        <p:nvSpPr>
          <p:cNvPr id="5" name="Footer Placeholder 4">
            <a:extLst>
              <a:ext uri="{FF2B5EF4-FFF2-40B4-BE49-F238E27FC236}">
                <a16:creationId xmlns:a16="http://schemas.microsoft.com/office/drawing/2014/main" id="{39856DEC-9234-47DB-BF06-8E305FEB8985}"/>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6024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en-AU"/>
              <a:t>Setting dynamic properties</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en-US"/>
              <a:t>Expression syntax</a:t>
            </a:r>
          </a:p>
        </p:txBody>
      </p:sp>
      <p:sp>
        <p:nvSpPr>
          <p:cNvPr id="25" name="Text Box 5">
            <a:extLst>
              <a:ext uri="{FF2B5EF4-FFF2-40B4-BE49-F238E27FC236}">
                <a16:creationId xmlns:a16="http://schemas.microsoft.com/office/drawing/2014/main" id="{C89E71C6-1123-4026-A511-377CD130EFCE}"/>
              </a:ext>
            </a:extLst>
          </p:cNvPr>
          <p:cNvSpPr txBox="1">
            <a:spLocks noChangeArrowheads="1"/>
          </p:cNvSpPr>
          <p:nvPr/>
        </p:nvSpPr>
        <p:spPr bwMode="auto">
          <a:xfrm>
            <a:off x="548157" y="2159400"/>
            <a:ext cx="5395443" cy="2308324"/>
          </a:xfrm>
          <a:prstGeom prst="rect">
            <a:avLst/>
          </a:prstGeom>
          <a:noFill/>
          <a:ln w="6350" cap="flat" cmpd="sng" algn="ctr">
            <a:solidFill>
              <a:schemeClr val="tx1"/>
            </a:solidFill>
            <a:prstDash val="solid"/>
            <a:miter lim="800000"/>
          </a:ln>
          <a:effectLst/>
        </p:spPr>
        <p:txBody>
          <a:bodyPr wrap="square" rtlCol="0">
            <a:spAutoFit/>
          </a:bodyPr>
          <a:lstStyle>
            <a:defPPr>
              <a:defRPr lang="en-US"/>
            </a:defPPr>
            <a:lvl1pPr algn="ctr">
              <a:defRPr>
                <a:solidFill>
                  <a:schemeClr val="dk1"/>
                </a:solidFill>
                <a:latin typeface="+mj-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onsolas" panose="020B0609020204030204" pitchFamily="49" charset="0"/>
              </a:rPr>
              <a:t>Collection!ObjectName.Property</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=Fields!Sales.Value</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onsolas" panose="020B0609020204030204" pitchFamily="49" charset="0"/>
              </a:rPr>
              <a:t>Collection.Item("ObjectName").Property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=Fields.Item("Sales").Value</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onsolas" panose="020B0609020204030204" pitchFamily="49" charset="0"/>
              </a:rPr>
              <a:t>Collection("ObjectName").Property</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=Fields("Sales").Value</a:t>
            </a:r>
          </a:p>
        </p:txBody>
      </p:sp>
      <p:grpSp>
        <p:nvGrpSpPr>
          <p:cNvPr id="26" name="Group 25">
            <a:extLst>
              <a:ext uri="{FF2B5EF4-FFF2-40B4-BE49-F238E27FC236}">
                <a16:creationId xmlns:a16="http://schemas.microsoft.com/office/drawing/2014/main" id="{28F4351E-0281-42F6-98DF-616D89685D37}"/>
              </a:ext>
              <a:ext uri="{C183D7F6-B498-43B3-948B-1728B52AA6E4}">
                <adec:decorative xmlns:adec="http://schemas.microsoft.com/office/drawing/2017/decorative" val="1"/>
              </a:ext>
            </a:extLst>
          </p:cNvPr>
          <p:cNvGrpSpPr/>
          <p:nvPr/>
        </p:nvGrpSpPr>
        <p:grpSpPr>
          <a:xfrm>
            <a:off x="3132667" y="2460980"/>
            <a:ext cx="5648476" cy="369332"/>
            <a:chOff x="-15654" y="1582737"/>
            <a:chExt cx="5648476" cy="369332"/>
          </a:xfrm>
        </p:grpSpPr>
        <p:sp>
          <p:nvSpPr>
            <p:cNvPr id="27" name="Text Box 10">
              <a:extLst>
                <a:ext uri="{FF2B5EF4-FFF2-40B4-BE49-F238E27FC236}">
                  <a16:creationId xmlns:a16="http://schemas.microsoft.com/office/drawing/2014/main" id="{44766BBF-4FE9-4E82-909A-A5B7785732B3}"/>
                </a:ext>
                <a:ext uri="{C183D7F6-B498-43B3-948B-1728B52AA6E4}">
                  <adec:decorative xmlns:adec="http://schemas.microsoft.com/office/drawing/2017/decorative" val="1"/>
                </a:ext>
              </a:extLst>
            </p:cNvPr>
            <p:cNvSpPr txBox="1">
              <a:spLocks noChangeArrowheads="1"/>
            </p:cNvSpPr>
            <p:nvPr/>
          </p:nvSpPr>
          <p:spPr bwMode="auto">
            <a:xfrm>
              <a:off x="3316434" y="1582737"/>
              <a:ext cx="2316388" cy="369332"/>
            </a:xfrm>
            <a:prstGeom prst="rect">
              <a:avLst/>
            </a:prstGeom>
            <a:noFill/>
            <a:ln w="9525">
              <a:noFill/>
              <a:miter lim="800000"/>
              <a:headEnd/>
              <a:tailEnd type="none" w="lg" len="lg"/>
            </a:ln>
          </p:spPr>
          <p:txBody>
            <a:bodyPr wrap="square">
              <a:spAutoFit/>
            </a:bodyPr>
            <a:lstStyle/>
            <a:p>
              <a:pPr defTabSz="914363">
                <a:spcBef>
                  <a:spcPct val="50000"/>
                </a:spcBef>
              </a:pPr>
              <a:r>
                <a:rPr lang="en-US"/>
                <a:t>Most common form</a:t>
              </a:r>
            </a:p>
          </p:txBody>
        </p:sp>
        <p:cxnSp>
          <p:nvCxnSpPr>
            <p:cNvPr id="28" name="Straight Arrow Connector 27" descr="The first syntax is the most common form.">
              <a:extLst>
                <a:ext uri="{FF2B5EF4-FFF2-40B4-BE49-F238E27FC236}">
                  <a16:creationId xmlns:a16="http://schemas.microsoft.com/office/drawing/2014/main" id="{373726DF-109D-48F2-9D6D-CCD61F79112C}"/>
                </a:ext>
              </a:extLst>
            </p:cNvPr>
            <p:cNvCxnSpPr>
              <a:cxnSpLocks/>
            </p:cNvCxnSpPr>
            <p:nvPr/>
          </p:nvCxnSpPr>
          <p:spPr>
            <a:xfrm>
              <a:off x="-15654" y="1765654"/>
              <a:ext cx="3332088" cy="0"/>
            </a:xfrm>
            <a:prstGeom prst="straightConnector1">
              <a:avLst/>
            </a:prstGeom>
            <a:noFill/>
            <a:ln w="38100">
              <a:solidFill>
                <a:schemeClr val="accent6"/>
              </a:solidFill>
              <a:round/>
              <a:headEnd type="triangle" w="med" len="med"/>
              <a:tailEnd/>
            </a:ln>
          </p:spPr>
        </p:cxnSp>
      </p:gr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61693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en-AU"/>
              <a:t>Setting dynamic properties</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en-US"/>
              <a:t>Expression examples</a:t>
            </a:r>
          </a:p>
        </p:txBody>
      </p:sp>
      <p:sp>
        <p:nvSpPr>
          <p:cNvPr id="4" name="Content Placeholder 3">
            <a:extLst>
              <a:ext uri="{FF2B5EF4-FFF2-40B4-BE49-F238E27FC236}">
                <a16:creationId xmlns:a16="http://schemas.microsoft.com/office/drawing/2014/main" id="{E1F85C7E-46BB-4B6F-AAA9-73A519FD49F3}"/>
              </a:ext>
            </a:extLst>
          </p:cNvPr>
          <p:cNvSpPr>
            <a:spLocks noGrp="1"/>
          </p:cNvSpPr>
          <p:nvPr>
            <p:ph idx="1"/>
          </p:nvPr>
        </p:nvSpPr>
        <p:spPr>
          <a:xfrm>
            <a:off x="457200" y="2070000"/>
            <a:ext cx="11235600" cy="1014132"/>
          </a:xfrm>
        </p:spPr>
        <p:txBody>
          <a:bodyPr/>
          <a:lstStyle/>
          <a:p>
            <a:r>
              <a:rPr lang="en-US" sz="2400"/>
              <a:t>Report title</a:t>
            </a:r>
          </a:p>
          <a:p>
            <a:endParaRPr lang="en-US" sz="2400"/>
          </a:p>
        </p:txBody>
      </p:sp>
      <p:sp>
        <p:nvSpPr>
          <p:cNvPr id="10" name="Rectangle 4">
            <a:extLst>
              <a:ext uri="{FF2B5EF4-FFF2-40B4-BE49-F238E27FC236}">
                <a16:creationId xmlns:a16="http://schemas.microsoft.com/office/drawing/2014/main" id="{74F4134C-CE70-4036-908B-8EDA1CBEE747}"/>
              </a:ext>
            </a:extLst>
          </p:cNvPr>
          <p:cNvSpPr>
            <a:spLocks noChangeArrowheads="1"/>
          </p:cNvSpPr>
          <p:nvPr/>
        </p:nvSpPr>
        <p:spPr bwMode="auto">
          <a:xfrm>
            <a:off x="794305" y="2595513"/>
            <a:ext cx="10898495" cy="495108"/>
          </a:xfrm>
          <a:prstGeom prst="rect">
            <a:avLst/>
          </a:prstGeom>
          <a:solidFill>
            <a:srgbClr val="FFFFFF"/>
          </a:solidFill>
          <a:ln w="19050">
            <a:solidFill>
              <a:schemeClr val="tx1"/>
            </a:solidFill>
            <a:miter lim="800000"/>
            <a:headEnd/>
            <a:tailEnd/>
          </a:ln>
        </p:spPr>
        <p:txBody>
          <a:bodyPr wrap="square" lIns="180000" tIns="108000" rIns="91434" bIns="108000" anchor="ctr">
            <a:spAutoFit/>
          </a:bodyPr>
          <a:lstStyle/>
          <a:p>
            <a:r>
              <a:rPr lang="en-US">
                <a:latin typeface="Consolas" panose="020B0609020204030204" pitchFamily="49" charset="0"/>
                <a:cs typeface="Consolas" panose="020B0609020204030204" pitchFamily="49" charset="0"/>
              </a:rPr>
              <a:t>=Globals!ReportName</a:t>
            </a:r>
          </a:p>
        </p:txBody>
      </p:sp>
      <p:sp>
        <p:nvSpPr>
          <p:cNvPr id="11" name="Content Placeholder 2">
            <a:extLst>
              <a:ext uri="{FF2B5EF4-FFF2-40B4-BE49-F238E27FC236}">
                <a16:creationId xmlns:a16="http://schemas.microsoft.com/office/drawing/2014/main" id="{1622742D-39B3-45CE-A76C-BE4035ADCA53}"/>
              </a:ext>
            </a:extLst>
          </p:cNvPr>
          <p:cNvSpPr txBox="1">
            <a:spLocks/>
          </p:cNvSpPr>
          <p:nvPr/>
        </p:nvSpPr>
        <p:spPr>
          <a:xfrm>
            <a:off x="457199" y="3205215"/>
            <a:ext cx="11234738" cy="1103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446088" indent="-182563"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628650" indent="-182563"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811213" indent="-1825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982663"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US" sz="2400">
                <a:latin typeface="+mn-lt"/>
              </a:rPr>
              <a:t>Page numbering</a:t>
            </a:r>
          </a:p>
        </p:txBody>
      </p:sp>
      <p:sp>
        <p:nvSpPr>
          <p:cNvPr id="12" name="Rectangle 4">
            <a:extLst>
              <a:ext uri="{FF2B5EF4-FFF2-40B4-BE49-F238E27FC236}">
                <a16:creationId xmlns:a16="http://schemas.microsoft.com/office/drawing/2014/main" id="{3942636F-5347-48D9-ABDE-B2F3B4F9FE16}"/>
              </a:ext>
            </a:extLst>
          </p:cNvPr>
          <p:cNvSpPr>
            <a:spLocks noChangeArrowheads="1"/>
          </p:cNvSpPr>
          <p:nvPr/>
        </p:nvSpPr>
        <p:spPr bwMode="auto">
          <a:xfrm>
            <a:off x="793443" y="3685680"/>
            <a:ext cx="10898494" cy="496800"/>
          </a:xfrm>
          <a:prstGeom prst="rect">
            <a:avLst/>
          </a:prstGeom>
          <a:solidFill>
            <a:srgbClr val="FFFFFF"/>
          </a:solidFill>
          <a:ln w="19050">
            <a:solidFill>
              <a:schemeClr val="tx1"/>
            </a:solidFill>
            <a:miter lim="800000"/>
            <a:headEnd/>
            <a:tailEnd/>
          </a:ln>
        </p:spPr>
        <p:txBody>
          <a:bodyPr wrap="square" lIns="180000" tIns="108000" rIns="91434" bIns="108000" anchor="ctr">
            <a:spAutoFit/>
          </a:bodyPr>
          <a:lstStyle/>
          <a:p>
            <a:r>
              <a:rPr lang="en-US">
                <a:latin typeface="Consolas" panose="020B0609020204030204" pitchFamily="49" charset="0"/>
                <a:cs typeface="Consolas" panose="020B0609020204030204" pitchFamily="49" charset="0"/>
              </a:rPr>
              <a:t>="Page " &amp; Globals!PageNumber &amp; " of " &amp; Globals!TotalPages</a:t>
            </a:r>
          </a:p>
        </p:txBody>
      </p:sp>
      <p:sp>
        <p:nvSpPr>
          <p:cNvPr id="13" name="Content Placeholder 2">
            <a:extLst>
              <a:ext uri="{FF2B5EF4-FFF2-40B4-BE49-F238E27FC236}">
                <a16:creationId xmlns:a16="http://schemas.microsoft.com/office/drawing/2014/main" id="{F2E20C6E-F70D-4F63-844B-D8EFBA84BCD9}"/>
              </a:ext>
            </a:extLst>
          </p:cNvPr>
          <p:cNvSpPr txBox="1">
            <a:spLocks/>
          </p:cNvSpPr>
          <p:nvPr/>
        </p:nvSpPr>
        <p:spPr>
          <a:xfrm>
            <a:off x="457199" y="4270635"/>
            <a:ext cx="11234738" cy="1103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446088" indent="-182563"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628650" indent="-182563"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811213" indent="-1825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982663"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US" sz="2400">
                <a:latin typeface="+mn-lt"/>
              </a:rPr>
              <a:t>Report execution details</a:t>
            </a:r>
          </a:p>
        </p:txBody>
      </p:sp>
      <p:sp>
        <p:nvSpPr>
          <p:cNvPr id="14" name="Rectangle 4">
            <a:extLst>
              <a:ext uri="{FF2B5EF4-FFF2-40B4-BE49-F238E27FC236}">
                <a16:creationId xmlns:a16="http://schemas.microsoft.com/office/drawing/2014/main" id="{6E2D9B58-DB2D-4E6E-BD2B-6EF9DEEDCF89}"/>
              </a:ext>
            </a:extLst>
          </p:cNvPr>
          <p:cNvSpPr>
            <a:spLocks noChangeArrowheads="1"/>
          </p:cNvSpPr>
          <p:nvPr/>
        </p:nvSpPr>
        <p:spPr bwMode="auto">
          <a:xfrm>
            <a:off x="793443" y="4761832"/>
            <a:ext cx="10898494" cy="496800"/>
          </a:xfrm>
          <a:prstGeom prst="rect">
            <a:avLst/>
          </a:prstGeom>
          <a:solidFill>
            <a:srgbClr val="FFFFFF"/>
          </a:solidFill>
          <a:ln w="19050">
            <a:solidFill>
              <a:schemeClr val="tx1"/>
            </a:solidFill>
            <a:miter lim="800000"/>
            <a:headEnd/>
            <a:tailEnd/>
          </a:ln>
        </p:spPr>
        <p:txBody>
          <a:bodyPr wrap="square" lIns="180000" tIns="108000" rIns="91434" bIns="108000" anchor="ctr">
            <a:spAutoFit/>
          </a:bodyPr>
          <a:lstStyle/>
          <a:p>
            <a:r>
              <a:rPr lang="en-US">
                <a:latin typeface="Consolas" panose="020B0609020204030204" pitchFamily="49" charset="0"/>
                <a:cs typeface="Consolas" panose="020B0609020204030204" pitchFamily="49" charset="0"/>
              </a:rPr>
              <a:t>="Generated: " &amp; Format(Globals!ExecutionTime, "f") &amp; " UTC"</a:t>
            </a:r>
          </a:p>
        </p:txBody>
      </p:sp>
      <p:sp>
        <p:nvSpPr>
          <p:cNvPr id="15" name="Content Placeholder 2">
            <a:extLst>
              <a:ext uri="{FF2B5EF4-FFF2-40B4-BE49-F238E27FC236}">
                <a16:creationId xmlns:a16="http://schemas.microsoft.com/office/drawing/2014/main" id="{9AAA3711-A594-4D8E-8719-2AEF58F37EAA}"/>
              </a:ext>
            </a:extLst>
          </p:cNvPr>
          <p:cNvSpPr txBox="1">
            <a:spLocks/>
          </p:cNvSpPr>
          <p:nvPr/>
        </p:nvSpPr>
        <p:spPr>
          <a:xfrm>
            <a:off x="457199" y="5323851"/>
            <a:ext cx="11234738" cy="1103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446088" indent="-182563"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628650" indent="-182563"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811213" indent="-1825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982663"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en-US" sz="2400">
                <a:latin typeface="+mn-lt"/>
              </a:rPr>
              <a:t>Conditional formatting (assigned to the </a:t>
            </a:r>
            <a:r>
              <a:rPr lang="en-US" sz="2400" b="1">
                <a:latin typeface="+mn-lt"/>
              </a:rPr>
              <a:t>Color</a:t>
            </a:r>
            <a:r>
              <a:rPr lang="en-US" sz="2400">
                <a:latin typeface="+mn-lt"/>
              </a:rPr>
              <a:t> property)</a:t>
            </a:r>
          </a:p>
        </p:txBody>
      </p:sp>
      <p:sp>
        <p:nvSpPr>
          <p:cNvPr id="16" name="Rectangle 4">
            <a:extLst>
              <a:ext uri="{FF2B5EF4-FFF2-40B4-BE49-F238E27FC236}">
                <a16:creationId xmlns:a16="http://schemas.microsoft.com/office/drawing/2014/main" id="{844F8DFC-E01C-436B-96C6-A0925FC37670}"/>
              </a:ext>
            </a:extLst>
          </p:cNvPr>
          <p:cNvSpPr>
            <a:spLocks noChangeArrowheads="1"/>
          </p:cNvSpPr>
          <p:nvPr/>
        </p:nvSpPr>
        <p:spPr bwMode="auto">
          <a:xfrm>
            <a:off x="793443" y="5844827"/>
            <a:ext cx="10898494" cy="496800"/>
          </a:xfrm>
          <a:prstGeom prst="rect">
            <a:avLst/>
          </a:prstGeom>
          <a:solidFill>
            <a:srgbClr val="FFFFFF"/>
          </a:solidFill>
          <a:ln w="19050">
            <a:solidFill>
              <a:schemeClr val="tx1"/>
            </a:solidFill>
            <a:miter lim="800000"/>
            <a:headEnd/>
            <a:tailEnd/>
          </a:ln>
        </p:spPr>
        <p:txBody>
          <a:bodyPr wrap="square" lIns="180000" tIns="108000" rIns="91434" bIns="108000" anchor="ctr">
            <a:spAutoFit/>
          </a:bodyPr>
          <a:lstStyle/>
          <a:p>
            <a:r>
              <a:rPr lang="en-US">
                <a:latin typeface="Consolas" panose="020B0609020204030204" pitchFamily="49" charset="0"/>
                <a:cs typeface="Consolas" panose="020B0609020204030204" pitchFamily="49" charset="0"/>
              </a:rPr>
              <a:t>=Iif(Fields!Profit.Value &lt; 0, "Red", "Black")</a:t>
            </a:r>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09463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en-AU"/>
              <a:t>Setting dynamic properties</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en-US"/>
              <a:t>Code block</a:t>
            </a:r>
          </a:p>
        </p:txBody>
      </p:sp>
      <p:sp>
        <p:nvSpPr>
          <p:cNvPr id="4" name="Content Placeholder 3">
            <a:extLst>
              <a:ext uri="{FF2B5EF4-FFF2-40B4-BE49-F238E27FC236}">
                <a16:creationId xmlns:a16="http://schemas.microsoft.com/office/drawing/2014/main" id="{E1F85C7E-46BB-4B6F-AAA9-73A519FD49F3}"/>
              </a:ext>
            </a:extLst>
          </p:cNvPr>
          <p:cNvSpPr>
            <a:spLocks noGrp="1"/>
          </p:cNvSpPr>
          <p:nvPr>
            <p:ph idx="1"/>
          </p:nvPr>
        </p:nvSpPr>
        <p:spPr/>
        <p:txBody>
          <a:bodyPr/>
          <a:lstStyle/>
          <a:p>
            <a:r>
              <a:rPr lang="en-US"/>
              <a:t>Use the </a:t>
            </a:r>
            <a:r>
              <a:rPr lang="en-US" b="1"/>
              <a:t>Code block </a:t>
            </a:r>
            <a:r>
              <a:rPr lang="en-US"/>
              <a:t>to embed complex functions, or functions that are used multiple times within a single report</a:t>
            </a:r>
          </a:p>
          <a:p>
            <a:r>
              <a:rPr lang="en-US"/>
              <a:t>Code must be written in VB.NET, and can leverage any available .NET Framework libraries</a:t>
            </a:r>
          </a:p>
          <a:p>
            <a:r>
              <a:rPr lang="en-US"/>
              <a:t>Power BI automatically adds references to:</a:t>
            </a:r>
          </a:p>
          <a:p>
            <a:pPr lvl="1"/>
            <a:r>
              <a:rPr lang="en-US"/>
              <a:t>Microsoft.VisualBasic</a:t>
            </a:r>
          </a:p>
          <a:p>
            <a:pPr lvl="1"/>
            <a:r>
              <a:rPr lang="en-US"/>
              <a:t>System.Convert</a:t>
            </a:r>
          </a:p>
          <a:p>
            <a:pPr lvl="1"/>
            <a:r>
              <a:rPr lang="en-US"/>
              <a:t>System.Math</a:t>
            </a:r>
          </a:p>
          <a:p>
            <a:endParaRPr lang="en-US"/>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3478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en-AU"/>
              <a:t>Setting dynamic properties</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en-US"/>
              <a:t>Code block » Usage</a:t>
            </a:r>
          </a:p>
        </p:txBody>
      </p:sp>
      <p:pic>
        <p:nvPicPr>
          <p:cNvPr id="6" name="Picture 5">
            <a:extLst>
              <a:ext uri="{FF2B5EF4-FFF2-40B4-BE49-F238E27FC236}">
                <a16:creationId xmlns:a16="http://schemas.microsoft.com/office/drawing/2014/main" id="{F3FB59D5-A44E-47AE-BF6C-EAE4C8A6721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61907" y="2068513"/>
            <a:ext cx="5340037" cy="4171647"/>
          </a:xfrm>
          <a:prstGeom prst="rect">
            <a:avLst/>
          </a:prstGeom>
        </p:spPr>
      </p:pic>
      <p:cxnSp>
        <p:nvCxnSpPr>
          <p:cNvPr id="7" name="Straight Arrow Connector 6">
            <a:extLst>
              <a:ext uri="{FF2B5EF4-FFF2-40B4-BE49-F238E27FC236}">
                <a16:creationId xmlns:a16="http://schemas.microsoft.com/office/drawing/2014/main" id="{3F3FA589-C85E-45C3-BFD2-D6DD845497D8}"/>
              </a:ext>
              <a:ext uri="{C183D7F6-B498-43B3-948B-1728B52AA6E4}">
                <adec:decorative xmlns:adec="http://schemas.microsoft.com/office/drawing/2017/decorative" val="1"/>
              </a:ext>
            </a:extLst>
          </p:cNvPr>
          <p:cNvCxnSpPr>
            <a:cxnSpLocks/>
          </p:cNvCxnSpPr>
          <p:nvPr/>
        </p:nvCxnSpPr>
        <p:spPr>
          <a:xfrm flipH="1">
            <a:off x="419582" y="2708374"/>
            <a:ext cx="642552" cy="0"/>
          </a:xfrm>
          <a:prstGeom prst="straightConnector1">
            <a:avLst/>
          </a:prstGeom>
          <a:noFill/>
          <a:ln w="38100">
            <a:solidFill>
              <a:schemeClr val="accent6"/>
            </a:solidFill>
            <a:round/>
            <a:headEnd type="triangle" w="med" len="med"/>
            <a:tailEnd/>
          </a:ln>
        </p:spPr>
      </p:cxnSp>
      <p:sp>
        <p:nvSpPr>
          <p:cNvPr id="4" name="Content Placeholder 3">
            <a:extLst>
              <a:ext uri="{FF2B5EF4-FFF2-40B4-BE49-F238E27FC236}">
                <a16:creationId xmlns:a16="http://schemas.microsoft.com/office/drawing/2014/main" id="{E1F85C7E-46BB-4B6F-AAA9-73A519FD49F3}"/>
              </a:ext>
            </a:extLst>
          </p:cNvPr>
          <p:cNvSpPr>
            <a:spLocks noGrp="1"/>
          </p:cNvSpPr>
          <p:nvPr>
            <p:ph idx="1"/>
          </p:nvPr>
        </p:nvSpPr>
        <p:spPr>
          <a:xfrm>
            <a:off x="6637866" y="2070000"/>
            <a:ext cx="5054933" cy="4788000"/>
          </a:xfrm>
        </p:spPr>
        <p:txBody>
          <a:bodyPr/>
          <a:lstStyle/>
          <a:p>
            <a:r>
              <a:rPr lang="en-US"/>
              <a:t>The </a:t>
            </a:r>
            <a:r>
              <a:rPr lang="en-US" b="1"/>
              <a:t>Report</a:t>
            </a:r>
            <a:r>
              <a:rPr lang="en-US"/>
              <a:t> properties page has a simple text interface to enter code</a:t>
            </a:r>
          </a:p>
          <a:p>
            <a:pPr lvl="1"/>
            <a:r>
              <a:rPr lang="en-US"/>
              <a:t>It does not support auto-complete or Intellisense</a:t>
            </a:r>
          </a:p>
          <a:p>
            <a:endParaRPr lang="en-US"/>
          </a:p>
          <a:p>
            <a:endParaRPr lang="en-US"/>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15298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en-AU"/>
              <a:t>Setting dynamic properties</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en-US"/>
              <a:t>Code block » Expression</a:t>
            </a:r>
          </a:p>
        </p:txBody>
      </p:sp>
      <p:sp>
        <p:nvSpPr>
          <p:cNvPr id="4" name="Content Placeholder 3">
            <a:extLst>
              <a:ext uri="{FF2B5EF4-FFF2-40B4-BE49-F238E27FC236}">
                <a16:creationId xmlns:a16="http://schemas.microsoft.com/office/drawing/2014/main" id="{E1F85C7E-46BB-4B6F-AAA9-73A519FD49F3}"/>
              </a:ext>
            </a:extLst>
          </p:cNvPr>
          <p:cNvSpPr>
            <a:spLocks noGrp="1"/>
          </p:cNvSpPr>
          <p:nvPr>
            <p:ph idx="1"/>
          </p:nvPr>
        </p:nvSpPr>
        <p:spPr/>
        <p:txBody>
          <a:bodyPr/>
          <a:lstStyle/>
          <a:p>
            <a:r>
              <a:rPr lang="en-US"/>
              <a:t>Use the </a:t>
            </a:r>
            <a:r>
              <a:rPr lang="en-US" b="1"/>
              <a:t>Code</a:t>
            </a:r>
            <a:r>
              <a:rPr lang="en-US"/>
              <a:t> element in expressions to refer to constants or functions in the code block</a:t>
            </a:r>
          </a:p>
          <a:p>
            <a:endParaRPr lang="en-US"/>
          </a:p>
        </p:txBody>
      </p:sp>
      <p:sp>
        <p:nvSpPr>
          <p:cNvPr id="6" name="Rectangle 5">
            <a:extLst>
              <a:ext uri="{FF2B5EF4-FFF2-40B4-BE49-F238E27FC236}">
                <a16:creationId xmlns:a16="http://schemas.microsoft.com/office/drawing/2014/main" id="{FA4E1636-47A9-4F86-A548-7F68EB7FCE0A}"/>
              </a:ext>
            </a:extLst>
          </p:cNvPr>
          <p:cNvSpPr>
            <a:spLocks noChangeArrowheads="1"/>
          </p:cNvSpPr>
          <p:nvPr/>
        </p:nvSpPr>
        <p:spPr bwMode="auto">
          <a:xfrm>
            <a:off x="793443" y="3045519"/>
            <a:ext cx="10898495" cy="495108"/>
          </a:xfrm>
          <a:prstGeom prst="rect">
            <a:avLst/>
          </a:prstGeom>
          <a:solidFill>
            <a:srgbClr val="FFFFFF"/>
          </a:solidFill>
          <a:ln w="19050">
            <a:solidFill>
              <a:schemeClr val="tx1"/>
            </a:solidFill>
            <a:miter lim="800000"/>
            <a:headEnd/>
            <a:tailEnd/>
          </a:ln>
        </p:spPr>
        <p:txBody>
          <a:bodyPr wrap="square" lIns="180000" tIns="108000" rIns="91434" bIns="108000" anchor="ctr">
            <a:spAutoFit/>
          </a:bodyPr>
          <a:lstStyle/>
          <a:p>
            <a:r>
              <a:rPr lang="en-US">
                <a:latin typeface="Consolas" panose="020B0609020204030204" pitchFamily="49" charset="0"/>
                <a:cs typeface="Consolas" panose="020B0609020204030204" pitchFamily="49" charset="0"/>
              </a:rPr>
              <a:t>=</a:t>
            </a:r>
            <a:r>
              <a:rPr lang="en-US">
                <a:highlight>
                  <a:srgbClr val="FFFF00"/>
                </a:highlight>
                <a:latin typeface="Consolas" panose="020B0609020204030204" pitchFamily="49" charset="0"/>
                <a:cs typeface="Consolas" panose="020B0609020204030204" pitchFamily="49" charset="0"/>
              </a:rPr>
              <a:t>Code.RemoveExtraSpaces</a:t>
            </a:r>
            <a:r>
              <a:rPr lang="en-US">
                <a:latin typeface="Consolas" panose="020B0609020204030204" pitchFamily="49" charset="0"/>
                <a:cs typeface="Consolas" panose="020B0609020204030204" pitchFamily="49" charset="0"/>
              </a:rPr>
              <a:t>(Join(Parameters!SalespersonGroup.Label, ", "))</a:t>
            </a:r>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5424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en-US"/>
              <a:t>Lab 02B</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en-US"/>
              <a:t>30 minutes</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en-US" sz="4400"/>
              <a:t>Develop a Report Template</a:t>
            </a:r>
          </a:p>
          <a:p>
            <a:pPr marL="0" indent="0">
              <a:buNone/>
            </a:pPr>
            <a:r>
              <a:rPr lang="en-US">
                <a:solidFill>
                  <a:schemeClr val="accent6"/>
                </a:solidFill>
              </a:rPr>
              <a:t>You must successfully complete </a:t>
            </a:r>
            <a:r>
              <a:rPr lang="en-US" b="1">
                <a:solidFill>
                  <a:schemeClr val="accent6"/>
                </a:solidFill>
              </a:rPr>
              <a:t>Lab 01A </a:t>
            </a:r>
            <a:r>
              <a:rPr lang="en-US">
                <a:solidFill>
                  <a:schemeClr val="accent6"/>
                </a:solidFill>
              </a:rPr>
              <a:t>before commencing this lab</a:t>
            </a:r>
          </a:p>
          <a:p>
            <a:pPr marL="0" indent="0">
              <a:buNone/>
            </a:pPr>
            <a:r>
              <a:rPr lang="en-US"/>
              <a:t>Lab document available at &lt;CourseFolder&gt;\PowerBIPRIAD\Lab02B</a:t>
            </a:r>
          </a:p>
          <a:p>
            <a:endParaRPr lang="en-US"/>
          </a:p>
          <a:p>
            <a:pPr marL="363538" indent="-363538">
              <a:buFont typeface="+mj-lt"/>
              <a:buAutoNum type="arabicPeriod"/>
            </a:pPr>
            <a:r>
              <a:rPr lang="en-US" sz="2000"/>
              <a:t>Create the report</a:t>
            </a:r>
          </a:p>
          <a:p>
            <a:pPr marL="363538" indent="-363538">
              <a:buFont typeface="+mj-lt"/>
              <a:buAutoNum type="arabicPeriod"/>
            </a:pPr>
            <a:r>
              <a:rPr lang="en-US" sz="2000"/>
              <a:t>Explore Report Builder</a:t>
            </a:r>
          </a:p>
          <a:p>
            <a:pPr marL="363538" indent="-363538">
              <a:buFont typeface="+mj-lt"/>
              <a:buAutoNum type="arabicPeriod"/>
            </a:pPr>
            <a:r>
              <a:rPr lang="en-US" sz="2000"/>
              <a:t>Design the report layout</a:t>
            </a:r>
          </a:p>
          <a:p>
            <a:pPr marL="363538" indent="-363538">
              <a:buFont typeface="+mj-lt"/>
              <a:buAutoNum type="arabicPeriod"/>
            </a:pPr>
            <a:r>
              <a:rPr lang="en-US" sz="2000"/>
              <a:t>Finalize the design</a:t>
            </a:r>
          </a:p>
          <a:p>
            <a:endParaRPr lang="en-US"/>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94917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E26473-79C2-478A-B39A-5DA39130E535}"/>
              </a:ext>
            </a:extLst>
          </p:cNvPr>
          <p:cNvSpPr>
            <a:spLocks noGrp="1"/>
          </p:cNvSpPr>
          <p:nvPr>
            <p:ph type="title"/>
          </p:nvPr>
        </p:nvSpPr>
        <p:spPr/>
        <p:txBody>
          <a:bodyPr/>
          <a:lstStyle/>
          <a:p>
            <a:r>
              <a:rPr lang="en-US"/>
              <a:t>Resources</a:t>
            </a:r>
          </a:p>
        </p:txBody>
      </p:sp>
      <p:sp>
        <p:nvSpPr>
          <p:cNvPr id="8" name="Text Placeholder 7" hidden="1">
            <a:extLst>
              <a:ext uri="{FF2B5EF4-FFF2-40B4-BE49-F238E27FC236}">
                <a16:creationId xmlns:a16="http://schemas.microsoft.com/office/drawing/2014/main" id="{E6736CF7-CBC3-42A5-8C36-91926DF0CE48}"/>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5FC7225D-06F6-4BED-99A8-1A763D328BB8}"/>
              </a:ext>
            </a:extLst>
          </p:cNvPr>
          <p:cNvSpPr>
            <a:spLocks noGrp="1"/>
          </p:cNvSpPr>
          <p:nvPr>
            <p:ph idx="1"/>
          </p:nvPr>
        </p:nvSpPr>
        <p:spPr/>
        <p:txBody>
          <a:bodyPr/>
          <a:lstStyle/>
          <a:p>
            <a:r>
              <a:rPr lang="en-US"/>
              <a:t>Power BI Report Builder</a:t>
            </a:r>
          </a:p>
          <a:p>
            <a:pPr lvl="1"/>
            <a:r>
              <a:rPr lang="en-US">
                <a:hlinkClick r:id="rId2"/>
              </a:rPr>
              <a:t>https://docs.microsoft.com/power-bi/report-builder-power-bi</a:t>
            </a:r>
            <a:endParaRPr lang="en-US"/>
          </a:p>
          <a:p>
            <a:r>
              <a:rPr lang="en-US"/>
              <a:t>Download Power BI Report Builder</a:t>
            </a:r>
          </a:p>
          <a:p>
            <a:pPr lvl="1"/>
            <a:r>
              <a:rPr lang="en-US">
                <a:hlinkClick r:id="rId3"/>
              </a:rPr>
              <a:t>https://aka.ms/pbireportbuilder</a:t>
            </a:r>
            <a:endParaRPr lang="en-US"/>
          </a:p>
          <a:p>
            <a:r>
              <a:rPr lang="en-US"/>
              <a:t>Getting around in Report Design View for paginated reports</a:t>
            </a:r>
          </a:p>
          <a:p>
            <a:pPr lvl="1"/>
            <a:r>
              <a:rPr lang="en-US">
                <a:hlinkClick r:id="rId4"/>
              </a:rPr>
              <a:t>https://docs.microsoft.com/power-bi/paginated-reports-report-design-view</a:t>
            </a:r>
            <a:endParaRPr lang="en-US"/>
          </a:p>
          <a:p>
            <a:r>
              <a:rPr lang="en-US"/>
              <a:t>Previewing reports in Power BI Report Builder</a:t>
            </a:r>
          </a:p>
          <a:p>
            <a:pPr lvl="1"/>
            <a:r>
              <a:rPr lang="en-US">
                <a:hlinkClick r:id="rId5"/>
              </a:rPr>
              <a:t>https://docs.microsoft.com/power-bi/report-builder-previewing-reports</a:t>
            </a:r>
            <a:endParaRPr lang="en-US"/>
          </a:p>
          <a:p>
            <a:r>
              <a:rPr lang="en-US"/>
              <a:t>Planning a report in Power BI Report Builder</a:t>
            </a:r>
          </a:p>
          <a:p>
            <a:pPr lvl="1"/>
            <a:r>
              <a:rPr lang="en-US">
                <a:hlinkClick r:id="rId6"/>
              </a:rPr>
              <a:t>https://docs.microsoft.com/power-bi/report-builder-planning-report</a:t>
            </a:r>
            <a:endParaRPr lang="en-US"/>
          </a:p>
          <a:p>
            <a:endParaRPr lang="en-US"/>
          </a:p>
        </p:txBody>
      </p:sp>
      <p:sp>
        <p:nvSpPr>
          <p:cNvPr id="5" name="Footer Placeholder 4">
            <a:extLst>
              <a:ext uri="{FF2B5EF4-FFF2-40B4-BE49-F238E27FC236}">
                <a16:creationId xmlns:a16="http://schemas.microsoft.com/office/drawing/2014/main" id="{94690F6F-4680-4185-96EF-319E7735303B}"/>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36977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E26473-79C2-478A-B39A-5DA39130E535}"/>
              </a:ext>
            </a:extLst>
          </p:cNvPr>
          <p:cNvSpPr>
            <a:spLocks noGrp="1"/>
          </p:cNvSpPr>
          <p:nvPr>
            <p:ph type="title"/>
          </p:nvPr>
        </p:nvSpPr>
        <p:spPr/>
        <p:txBody>
          <a:bodyPr/>
          <a:lstStyle/>
          <a:p>
            <a:r>
              <a:rPr lang="en-US"/>
              <a:t>Resources</a:t>
            </a:r>
          </a:p>
        </p:txBody>
      </p:sp>
      <p:sp>
        <p:nvSpPr>
          <p:cNvPr id="8" name="Text Placeholder 7">
            <a:extLst>
              <a:ext uri="{FF2B5EF4-FFF2-40B4-BE49-F238E27FC236}">
                <a16:creationId xmlns:a16="http://schemas.microsoft.com/office/drawing/2014/main" id="{E6736CF7-CBC3-42A5-8C36-91926DF0CE48}"/>
              </a:ext>
            </a:extLst>
          </p:cNvPr>
          <p:cNvSpPr>
            <a:spLocks noGrp="1"/>
          </p:cNvSpPr>
          <p:nvPr>
            <p:ph type="body" sz="quarter" idx="10"/>
          </p:nvPr>
        </p:nvSpPr>
        <p:spPr/>
        <p:txBody>
          <a:bodyPr/>
          <a:lstStyle/>
          <a:p>
            <a:r>
              <a:rPr lang="en-US"/>
              <a:t>(Continued)</a:t>
            </a:r>
          </a:p>
        </p:txBody>
      </p:sp>
      <p:sp>
        <p:nvSpPr>
          <p:cNvPr id="7" name="Content Placeholder 6">
            <a:extLst>
              <a:ext uri="{FF2B5EF4-FFF2-40B4-BE49-F238E27FC236}">
                <a16:creationId xmlns:a16="http://schemas.microsoft.com/office/drawing/2014/main" id="{5FC7225D-06F6-4BED-99A8-1A763D328BB8}"/>
              </a:ext>
            </a:extLst>
          </p:cNvPr>
          <p:cNvSpPr>
            <a:spLocks noGrp="1"/>
          </p:cNvSpPr>
          <p:nvPr>
            <p:ph idx="1"/>
          </p:nvPr>
        </p:nvSpPr>
        <p:spPr/>
        <p:txBody>
          <a:bodyPr/>
          <a:lstStyle/>
          <a:p>
            <a:r>
              <a:rPr lang="en-US"/>
              <a:t>Pagination in Power BI paginated reports</a:t>
            </a:r>
          </a:p>
          <a:p>
            <a:pPr lvl="1"/>
            <a:r>
              <a:rPr lang="en-US">
                <a:hlinkClick r:id="rId2"/>
              </a:rPr>
              <a:t>https://docs.microsoft.com/power-bi/paginated-reports-pagination</a:t>
            </a:r>
            <a:endParaRPr lang="en-US"/>
          </a:p>
          <a:p>
            <a:r>
              <a:rPr lang="en-US"/>
              <a:t>Expression examples in Power BI Report Builder</a:t>
            </a:r>
          </a:p>
          <a:p>
            <a:pPr lvl="1"/>
            <a:r>
              <a:rPr lang="en-US">
                <a:hlinkClick r:id="rId3"/>
              </a:rPr>
              <a:t>https://docs.microsoft.com/power-bi/report-builder-expression-examples</a:t>
            </a:r>
            <a:endParaRPr lang="en-US"/>
          </a:p>
          <a:p>
            <a:r>
              <a:rPr lang="en-US"/>
              <a:t>Image use guidance for paginated reports</a:t>
            </a:r>
          </a:p>
          <a:p>
            <a:pPr lvl="1"/>
            <a:r>
              <a:rPr lang="en-US">
                <a:hlinkClick r:id="rId4"/>
              </a:rPr>
              <a:t>https://docs.microsoft.com/power-bi/guidance/report-paginated-image</a:t>
            </a:r>
            <a:endParaRPr lang="en-US"/>
          </a:p>
          <a:p>
            <a:r>
              <a:rPr lang="en-US"/>
              <a:t>Subreports in Power BI paginated reports</a:t>
            </a:r>
          </a:p>
          <a:p>
            <a:pPr lvl="1"/>
            <a:r>
              <a:rPr lang="en-US">
                <a:hlinkClick r:id="rId5"/>
              </a:rPr>
              <a:t>https://docs.microsoft.com/power-bi/paginated-reports/subreports</a:t>
            </a:r>
            <a:endParaRPr lang="en-US"/>
          </a:p>
          <a:p>
            <a:endParaRPr lang="en-US"/>
          </a:p>
        </p:txBody>
      </p:sp>
      <p:sp>
        <p:nvSpPr>
          <p:cNvPr id="5" name="Footer Placeholder 4">
            <a:extLst>
              <a:ext uri="{FF2B5EF4-FFF2-40B4-BE49-F238E27FC236}">
                <a16:creationId xmlns:a16="http://schemas.microsoft.com/office/drawing/2014/main" id="{94690F6F-4680-4185-96EF-319E7735303B}"/>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181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EA0E-2A6B-470A-8363-79FF755E1102}"/>
              </a:ext>
            </a:extLst>
          </p:cNvPr>
          <p:cNvSpPr>
            <a:spLocks noGrp="1"/>
          </p:cNvSpPr>
          <p:nvPr>
            <p:ph type="title"/>
          </p:nvPr>
        </p:nvSpPr>
        <p:spPr/>
        <p:txBody>
          <a:bodyPr/>
          <a:lstStyle/>
          <a:p>
            <a:r>
              <a:rPr lang="en-US"/>
              <a:t>Labs</a:t>
            </a:r>
          </a:p>
        </p:txBody>
      </p:sp>
      <p:sp>
        <p:nvSpPr>
          <p:cNvPr id="3" name="Text Placeholder 2">
            <a:extLst>
              <a:ext uri="{FF2B5EF4-FFF2-40B4-BE49-F238E27FC236}">
                <a16:creationId xmlns:a16="http://schemas.microsoft.com/office/drawing/2014/main" id="{9857F117-22B8-4DDF-A655-1F04051E6E7F}"/>
              </a:ext>
            </a:extLst>
          </p:cNvPr>
          <p:cNvSpPr>
            <a:spLocks noGrp="1"/>
          </p:cNvSpPr>
          <p:nvPr>
            <p:ph type="body" sz="quarter" idx="10"/>
          </p:nvPr>
        </p:nvSpPr>
        <p:spPr/>
        <p:txBody>
          <a:bodyPr/>
          <a:lstStyle/>
          <a:p>
            <a:r>
              <a:rPr lang="en-US"/>
              <a:t>PC setup</a:t>
            </a:r>
          </a:p>
        </p:txBody>
      </p:sp>
      <p:sp>
        <p:nvSpPr>
          <p:cNvPr id="4" name="Content Placeholder 3">
            <a:extLst>
              <a:ext uri="{FF2B5EF4-FFF2-40B4-BE49-F238E27FC236}">
                <a16:creationId xmlns:a16="http://schemas.microsoft.com/office/drawing/2014/main" id="{44D6075B-5F7D-4965-82E2-5FE0548FA47B}"/>
              </a:ext>
            </a:extLst>
          </p:cNvPr>
          <p:cNvSpPr>
            <a:spLocks noGrp="1"/>
          </p:cNvSpPr>
          <p:nvPr>
            <p:ph idx="1"/>
          </p:nvPr>
        </p:nvSpPr>
        <p:spPr/>
        <p:txBody>
          <a:bodyPr/>
          <a:lstStyle/>
          <a:p>
            <a:r>
              <a:rPr lang="en-US"/>
              <a:t>You must use your own computer with:</a:t>
            </a:r>
          </a:p>
          <a:p>
            <a:pPr lvl="1"/>
            <a:r>
              <a:rPr lang="en-US"/>
              <a:t>Windows 7, or later</a:t>
            </a:r>
          </a:p>
          <a:p>
            <a:pPr lvl="1"/>
            <a:r>
              <a:rPr lang="en-US"/>
              <a:t>Microsoft .NET Framework version 4.7.2, or later</a:t>
            </a:r>
          </a:p>
          <a:p>
            <a:pPr lvl="1"/>
            <a:r>
              <a:rPr lang="en-US"/>
              <a:t>Latest version of Power BI Report Builder (</a:t>
            </a:r>
            <a:r>
              <a:rPr lang="en-AU"/>
              <a:t>15.7.01704.0001—September 2022</a:t>
            </a:r>
            <a:r>
              <a:rPr lang="en-US"/>
              <a:t>)</a:t>
            </a:r>
          </a:p>
          <a:p>
            <a:pPr lvl="1"/>
            <a:r>
              <a:rPr lang="en-US"/>
              <a:t>Microsoft Edge (based on Chromium) recommended—or another web browser supported by Power BI</a:t>
            </a:r>
          </a:p>
          <a:p>
            <a:r>
              <a:rPr lang="en-US"/>
              <a:t>It is </a:t>
            </a:r>
            <a:r>
              <a:rPr lang="en-US" b="1"/>
              <a:t>recommended</a:t>
            </a:r>
            <a:r>
              <a:rPr lang="en-US"/>
              <a:t> you have:</a:t>
            </a:r>
          </a:p>
          <a:p>
            <a:pPr lvl="1"/>
            <a:r>
              <a:rPr lang="en-US"/>
              <a:t>Another device like a tablet—you can use it to view the lab PDF documents</a:t>
            </a:r>
          </a:p>
          <a:p>
            <a:pPr lvl="1"/>
            <a:r>
              <a:rPr lang="en-US"/>
              <a:t>A mouse—report authoring involves precision design</a:t>
            </a:r>
          </a:p>
          <a:p>
            <a:endParaRPr lang="en-US"/>
          </a:p>
        </p:txBody>
      </p:sp>
      <p:sp>
        <p:nvSpPr>
          <p:cNvPr id="5" name="Footer Placeholder 4">
            <a:extLst>
              <a:ext uri="{FF2B5EF4-FFF2-40B4-BE49-F238E27FC236}">
                <a16:creationId xmlns:a16="http://schemas.microsoft.com/office/drawing/2014/main" id="{E1F18BB1-6CB5-4EC9-B73D-2D16B922F382}"/>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2958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en-US"/>
              <a:t>Questions?</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288695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en-US">
                <a:ea typeface="+mn-ea"/>
                <a:cs typeface="+mn-cs"/>
              </a:rPr>
              <a:t>Power BI </a:t>
            </a:r>
            <a:br>
              <a:rPr lang="en-US">
                <a:solidFill>
                  <a:srgbClr val="F2C811"/>
                </a:solidFill>
                <a:ea typeface="+mn-ea"/>
                <a:cs typeface="+mn-cs"/>
              </a:rPr>
            </a:br>
            <a:r>
              <a:rPr lang="en-US">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en-US"/>
              <a:t>Module 03</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en-US"/>
              <a:t>Retrieving Report Data</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p:txBody>
          <a:bodyPr/>
          <a:lstStyle/>
          <a:p>
            <a:r>
              <a:rPr lang="en-AU"/>
              <a:t>© 2022 Microsoft. All rights reserved. </a:t>
            </a:r>
          </a:p>
        </p:txBody>
      </p:sp>
    </p:spTree>
    <p:extLst>
      <p:ext uri="{BB962C8B-B14F-4D97-AF65-F5344CB8AC3E}">
        <p14:creationId xmlns:p14="http://schemas.microsoft.com/office/powerpoint/2010/main" val="406861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en-US"/>
              <a:t>Module outline</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en-US"/>
              <a:t>03: Retrieving Report Data</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en-US"/>
              <a:t>Creating data sources</a:t>
            </a:r>
          </a:p>
          <a:p>
            <a:r>
              <a:rPr lang="en-US"/>
              <a:t>Creating datasets</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81739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en-AU"/>
              <a:t>Creating data sources</a:t>
            </a:r>
            <a:endParaRPr lang="en-US"/>
          </a:p>
        </p:txBody>
      </p:sp>
      <p:sp>
        <p:nvSpPr>
          <p:cNvPr id="3" name="Text Placeholder 2" hidden="1">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p:txBody>
          <a:bodyPr/>
          <a:lstStyle/>
          <a:p>
            <a:r>
              <a:rPr lang="en-US"/>
              <a:t>Use </a:t>
            </a:r>
            <a:r>
              <a:rPr lang="en-US" b="1"/>
              <a:t>Data Sources </a:t>
            </a:r>
            <a:r>
              <a:rPr lang="en-US"/>
              <a:t>to connect to data stores</a:t>
            </a:r>
          </a:p>
          <a:p>
            <a:r>
              <a:rPr lang="en-US"/>
              <a:t>They can connect to:</a:t>
            </a:r>
          </a:p>
          <a:p>
            <a:pPr lvl="1"/>
            <a:r>
              <a:rPr lang="en-US"/>
              <a:t>Power BI datasets</a:t>
            </a:r>
          </a:p>
          <a:p>
            <a:pPr lvl="1"/>
            <a:r>
              <a:rPr lang="en-US"/>
              <a:t>External data stores (using .NET managed providers)</a:t>
            </a:r>
          </a:p>
          <a:p>
            <a:pPr lvl="1"/>
            <a:r>
              <a:rPr lang="en-US"/>
              <a:t>Static sets of data</a:t>
            </a:r>
          </a:p>
          <a:p>
            <a:r>
              <a:rPr lang="en-US"/>
              <a:t>One—or more—data sources can be created in a report by defining:</a:t>
            </a:r>
          </a:p>
          <a:p>
            <a:pPr lvl="1"/>
            <a:r>
              <a:rPr lang="en-US"/>
              <a:t>Name</a:t>
            </a:r>
          </a:p>
          <a:p>
            <a:pPr lvl="1"/>
            <a:r>
              <a:rPr lang="en-US"/>
              <a:t>Type (data provider)</a:t>
            </a:r>
          </a:p>
          <a:p>
            <a:pPr lvl="1"/>
            <a:r>
              <a:rPr lang="en-US"/>
              <a:t>Connection string</a:t>
            </a:r>
          </a:p>
          <a:p>
            <a:pPr lvl="1"/>
            <a:r>
              <a:rPr lang="en-US"/>
              <a:t>Authentication option</a:t>
            </a:r>
          </a:p>
          <a:p>
            <a:endParaRPr lang="en-US"/>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46478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en-AU"/>
              <a:t>Creating data sources</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en-US"/>
              <a:t>Data source type » Power BI datasets</a:t>
            </a:r>
          </a:p>
        </p:txBody>
      </p:sp>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p:txBody>
          <a:bodyPr/>
          <a:lstStyle/>
          <a:p>
            <a:r>
              <a:rPr lang="en-US"/>
              <a:t>A data source can connect to Premium and non-Premium Power BI datasets</a:t>
            </a:r>
          </a:p>
          <a:p>
            <a:r>
              <a:rPr lang="en-US"/>
              <a:t>Requirements:</a:t>
            </a:r>
          </a:p>
          <a:p>
            <a:pPr lvl="1"/>
            <a:r>
              <a:rPr lang="en-US"/>
              <a:t>The Power BI dataset must reside in the same tenant as the report (when published)</a:t>
            </a:r>
          </a:p>
          <a:p>
            <a:pPr lvl="1"/>
            <a:r>
              <a:rPr lang="en-US"/>
              <a:t>Report author must have </a:t>
            </a:r>
            <a:r>
              <a:rPr lang="en-US" b="1"/>
              <a:t>Build</a:t>
            </a:r>
            <a:r>
              <a:rPr lang="en-US"/>
              <a:t> permission for the Power BI dataset</a:t>
            </a:r>
          </a:p>
          <a:p>
            <a:r>
              <a:rPr lang="en-US"/>
              <a:t>If the Power BI dataset represents a live connection (to Analysis Services), you must connect directly to the data source, instead</a:t>
            </a:r>
          </a:p>
          <a:p>
            <a:r>
              <a:rPr lang="en-US"/>
              <a:t>XMLA can only be used to connect to Premium Power BI datasets</a:t>
            </a:r>
          </a:p>
          <a:p>
            <a:endParaRPr lang="en-US"/>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3762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en-AU"/>
              <a:t>Creating data sources</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en-US"/>
              <a:t>Data source type » External data sources</a:t>
            </a:r>
          </a:p>
        </p:txBody>
      </p:sp>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p:txBody>
          <a:bodyPr/>
          <a:lstStyle/>
          <a:p>
            <a:r>
              <a:rPr lang="en-US"/>
              <a:t>External data source are relational or analytic databases</a:t>
            </a:r>
          </a:p>
          <a:p>
            <a:r>
              <a:rPr lang="en-US"/>
              <a:t>They are either hosted in the cloud or are on-premises</a:t>
            </a:r>
          </a:p>
          <a:p>
            <a:endParaRPr lang="en-US"/>
          </a:p>
          <a:p>
            <a:endParaRPr lang="en-US"/>
          </a:p>
          <a:p>
            <a:endParaRPr lang="en-US"/>
          </a:p>
          <a:p>
            <a:endParaRPr lang="en-US"/>
          </a:p>
          <a:p>
            <a:r>
              <a:rPr lang="en-US"/>
              <a:t>Power BI accesses on-premises sources using the </a:t>
            </a:r>
            <a:r>
              <a:rPr lang="en-US" b="1"/>
              <a:t>On-premises data gateway</a:t>
            </a:r>
            <a:r>
              <a:rPr lang="en-US"/>
              <a:t>—even when sources are hosted inside cloud VMs</a:t>
            </a:r>
          </a:p>
          <a:p>
            <a:endParaRPr lang="en-US"/>
          </a:p>
        </p:txBody>
      </p:sp>
      <p:graphicFrame>
        <p:nvGraphicFramePr>
          <p:cNvPr id="6" name="Table 5">
            <a:extLst>
              <a:ext uri="{FF2B5EF4-FFF2-40B4-BE49-F238E27FC236}">
                <a16:creationId xmlns:a16="http://schemas.microsoft.com/office/drawing/2014/main" id="{8E6C8C10-E515-489C-AFF2-7D21C9B5BC0F}"/>
              </a:ext>
            </a:extLst>
          </p:cNvPr>
          <p:cNvGraphicFramePr>
            <a:graphicFrameLocks noGrp="1"/>
          </p:cNvGraphicFramePr>
          <p:nvPr>
            <p:extLst>
              <p:ext uri="{D42A27DB-BD31-4B8C-83A1-F6EECF244321}">
                <p14:modId xmlns:p14="http://schemas.microsoft.com/office/powerpoint/2010/main" val="747148504"/>
              </p:ext>
            </p:extLst>
          </p:nvPr>
        </p:nvGraphicFramePr>
        <p:xfrm>
          <a:off x="814735" y="3154738"/>
          <a:ext cx="3312422" cy="1854200"/>
        </p:xfrm>
        <a:graphic>
          <a:graphicData uri="http://schemas.openxmlformats.org/drawingml/2006/table">
            <a:tbl>
              <a:tblPr firstRow="1" bandRow="1">
                <a:tableStyleId>{21E4AEA4-8DFA-4A89-87EB-49C32662AFE0}</a:tableStyleId>
              </a:tblPr>
              <a:tblGrid>
                <a:gridCol w="3312422">
                  <a:extLst>
                    <a:ext uri="{9D8B030D-6E8A-4147-A177-3AD203B41FA5}">
                      <a16:colId xmlns:a16="http://schemas.microsoft.com/office/drawing/2014/main" val="1541012296"/>
                    </a:ext>
                  </a:extLst>
                </a:gridCol>
              </a:tblGrid>
              <a:tr h="370840">
                <a:tc>
                  <a:txBody>
                    <a:bodyPr/>
                    <a:lstStyle/>
                    <a:p>
                      <a:r>
                        <a:rPr lang="en-AU">
                          <a:solidFill>
                            <a:schemeClr val="bg1"/>
                          </a:solidFill>
                        </a:rPr>
                        <a:t>Cloud sources</a:t>
                      </a:r>
                    </a:p>
                  </a:txBody>
                  <a:tcPr>
                    <a:solidFill>
                      <a:schemeClr val="tx1"/>
                    </a:solidFill>
                  </a:tcPr>
                </a:tc>
                <a:extLst>
                  <a:ext uri="{0D108BD9-81ED-4DB2-BD59-A6C34878D82A}">
                    <a16:rowId xmlns:a16="http://schemas.microsoft.com/office/drawing/2014/main" val="402806191"/>
                  </a:ext>
                </a:extLst>
              </a:tr>
              <a:tr h="370840">
                <a:tc>
                  <a:txBody>
                    <a:bodyPr/>
                    <a:lstStyle/>
                    <a:p>
                      <a:r>
                        <a:rPr lang="en-AU">
                          <a:solidFill>
                            <a:schemeClr val="tx1"/>
                          </a:solidFill>
                        </a:rPr>
                        <a:t>Azure SQL Database</a:t>
                      </a:r>
                      <a:endParaRPr lang="en-AU" baseline="30000">
                        <a:solidFill>
                          <a:schemeClr val="tx1"/>
                        </a:solidFill>
                      </a:endParaRP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a:solidFill>
                            <a:schemeClr val="tx1"/>
                          </a:solidFill>
                        </a:rPr>
                        <a:t>Azure Synapse</a:t>
                      </a:r>
                      <a:endParaRPr lang="en-AU" baseline="30000">
                        <a:solidFill>
                          <a:schemeClr val="tx1"/>
                        </a:solidFill>
                      </a:endParaRPr>
                    </a:p>
                  </a:txBody>
                  <a:tcPr/>
                </a:tc>
                <a:extLst>
                  <a:ext uri="{0D108BD9-81ED-4DB2-BD59-A6C34878D82A}">
                    <a16:rowId xmlns:a16="http://schemas.microsoft.com/office/drawing/2014/main" val="85882117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a:solidFill>
                            <a:schemeClr val="tx1"/>
                          </a:solidFill>
                        </a:rPr>
                        <a:t>Azure SQL Managed Instance</a:t>
                      </a:r>
                      <a:endParaRPr lang="en-AU" baseline="30000">
                        <a:solidFill>
                          <a:schemeClr val="tx1"/>
                        </a:solidFill>
                      </a:endParaRPr>
                    </a:p>
                  </a:txBody>
                  <a:tcPr/>
                </a:tc>
                <a:extLst>
                  <a:ext uri="{0D108BD9-81ED-4DB2-BD59-A6C34878D82A}">
                    <a16:rowId xmlns:a16="http://schemas.microsoft.com/office/drawing/2014/main" val="60229005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a:solidFill>
                            <a:schemeClr val="tx1"/>
                          </a:solidFill>
                        </a:rPr>
                        <a:t>Azure Analysis Services</a:t>
                      </a:r>
                      <a:endParaRPr lang="en-AU" baseline="30000">
                        <a:solidFill>
                          <a:schemeClr val="tx1"/>
                        </a:solidFill>
                      </a:endParaRPr>
                    </a:p>
                  </a:txBody>
                  <a:tcPr/>
                </a:tc>
                <a:extLst>
                  <a:ext uri="{0D108BD9-81ED-4DB2-BD59-A6C34878D82A}">
                    <a16:rowId xmlns:a16="http://schemas.microsoft.com/office/drawing/2014/main" val="7401876"/>
                  </a:ext>
                </a:extLst>
              </a:tr>
            </a:tbl>
          </a:graphicData>
        </a:graphic>
      </p:graphicFrame>
      <p:graphicFrame>
        <p:nvGraphicFramePr>
          <p:cNvPr id="7" name="Table 6">
            <a:extLst>
              <a:ext uri="{FF2B5EF4-FFF2-40B4-BE49-F238E27FC236}">
                <a16:creationId xmlns:a16="http://schemas.microsoft.com/office/drawing/2014/main" id="{E78DE64B-61A2-4802-A7CF-7F3B9C79942D}"/>
              </a:ext>
            </a:extLst>
          </p:cNvPr>
          <p:cNvGraphicFramePr>
            <a:graphicFrameLocks noGrp="1"/>
          </p:cNvGraphicFramePr>
          <p:nvPr>
            <p:extLst>
              <p:ext uri="{D42A27DB-BD31-4B8C-83A1-F6EECF244321}">
                <p14:modId xmlns:p14="http://schemas.microsoft.com/office/powerpoint/2010/main" val="3022635836"/>
              </p:ext>
            </p:extLst>
          </p:nvPr>
        </p:nvGraphicFramePr>
        <p:xfrm>
          <a:off x="4484692" y="3154738"/>
          <a:ext cx="6892573" cy="1854200"/>
        </p:xfrm>
        <a:graphic>
          <a:graphicData uri="http://schemas.openxmlformats.org/drawingml/2006/table">
            <a:tbl>
              <a:tblPr firstRow="1" bandRow="1">
                <a:tableStyleId>{21E4AEA4-8DFA-4A89-87EB-49C32662AFE0}</a:tableStyleId>
              </a:tblPr>
              <a:tblGrid>
                <a:gridCol w="6892573">
                  <a:extLst>
                    <a:ext uri="{9D8B030D-6E8A-4147-A177-3AD203B41FA5}">
                      <a16:colId xmlns:a16="http://schemas.microsoft.com/office/drawing/2014/main" val="1541012296"/>
                    </a:ext>
                  </a:extLst>
                </a:gridCol>
              </a:tblGrid>
              <a:tr h="370840">
                <a:tc>
                  <a:txBody>
                    <a:bodyPr/>
                    <a:lstStyle/>
                    <a:p>
                      <a:r>
                        <a:rPr lang="en-AU">
                          <a:solidFill>
                            <a:schemeClr val="bg1"/>
                          </a:solidFill>
                        </a:rPr>
                        <a:t>On-premises sources</a:t>
                      </a:r>
                    </a:p>
                  </a:txBody>
                  <a:tcPr>
                    <a:solidFill>
                      <a:schemeClr val="tx1"/>
                    </a:solidFill>
                  </a:tcPr>
                </a:tc>
                <a:extLst>
                  <a:ext uri="{0D108BD9-81ED-4DB2-BD59-A6C34878D82A}">
                    <a16:rowId xmlns:a16="http://schemas.microsoft.com/office/drawing/2014/main" val="402806191"/>
                  </a:ext>
                </a:extLst>
              </a:tr>
              <a:tr h="370840">
                <a:tc>
                  <a:txBody>
                    <a:bodyPr/>
                    <a:lstStyle/>
                    <a:p>
                      <a:r>
                        <a:rPr lang="en-AU">
                          <a:solidFill>
                            <a:schemeClr val="tx1"/>
                          </a:solidFill>
                        </a:rPr>
                        <a:t>SQL Server, 2005+</a:t>
                      </a:r>
                      <a:endParaRPr lang="en-AU" baseline="30000">
                        <a:solidFill>
                          <a:schemeClr val="tx1"/>
                        </a:solidFill>
                      </a:endParaRP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a:solidFill>
                            <a:schemeClr val="tx1"/>
                          </a:solidFill>
                        </a:rPr>
                        <a:t>SQL Server Analysis Services, 2012+ (tabular or multidimensional)</a:t>
                      </a:r>
                      <a:endParaRPr lang="en-AU" baseline="30000">
                        <a:solidFill>
                          <a:schemeClr val="tx1"/>
                        </a:solidFill>
                      </a:endParaRPr>
                    </a:p>
                  </a:txBody>
                  <a:tcPr/>
                </a:tc>
                <a:extLst>
                  <a:ext uri="{0D108BD9-81ED-4DB2-BD59-A6C34878D82A}">
                    <a16:rowId xmlns:a16="http://schemas.microsoft.com/office/drawing/2014/main" val="85882117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a:solidFill>
                            <a:schemeClr val="tx1"/>
                          </a:solidFill>
                        </a:rPr>
                        <a:t>Oracle, 9.x+</a:t>
                      </a:r>
                      <a:endParaRPr lang="en-AU" baseline="30000">
                        <a:solidFill>
                          <a:schemeClr val="tx1"/>
                        </a:solidFill>
                      </a:endParaRPr>
                    </a:p>
                  </a:txBody>
                  <a:tcPr/>
                </a:tc>
                <a:extLst>
                  <a:ext uri="{0D108BD9-81ED-4DB2-BD59-A6C34878D82A}">
                    <a16:rowId xmlns:a16="http://schemas.microsoft.com/office/drawing/2014/main" val="60229005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a:solidFill>
                            <a:schemeClr val="tx1"/>
                          </a:solidFill>
                        </a:rPr>
                        <a:t>Teradata, 12+</a:t>
                      </a:r>
                      <a:endParaRPr lang="en-AU" baseline="30000">
                        <a:solidFill>
                          <a:schemeClr val="tx1"/>
                        </a:solidFill>
                      </a:endParaRPr>
                    </a:p>
                  </a:txBody>
                  <a:tcPr/>
                </a:tc>
                <a:extLst>
                  <a:ext uri="{0D108BD9-81ED-4DB2-BD59-A6C34878D82A}">
                    <a16:rowId xmlns:a16="http://schemas.microsoft.com/office/drawing/2014/main" val="7401876"/>
                  </a:ext>
                </a:extLst>
              </a:tr>
            </a:tbl>
          </a:graphicData>
        </a:graphic>
      </p:graphicFrame>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89371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en-AU"/>
              <a:t>Creating data sources</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en-AU"/>
              <a:t>Data source type » Static sets of data</a:t>
            </a:r>
          </a:p>
        </p:txBody>
      </p:sp>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p:txBody>
          <a:bodyPr/>
          <a:lstStyle/>
          <a:p>
            <a:r>
              <a:rPr lang="en-US"/>
              <a:t>Use the </a:t>
            </a:r>
            <a:r>
              <a:rPr lang="en-US" b="1"/>
              <a:t>Enter Data </a:t>
            </a:r>
            <a:r>
              <a:rPr lang="en-US"/>
              <a:t>source to define a static source of data</a:t>
            </a:r>
          </a:p>
          <a:p>
            <a:r>
              <a:rPr lang="en-US"/>
              <a:t>It can be useful for:</a:t>
            </a:r>
          </a:p>
          <a:p>
            <a:pPr lvl="1"/>
            <a:r>
              <a:rPr lang="en-US"/>
              <a:t>Supplementary data</a:t>
            </a:r>
          </a:p>
          <a:p>
            <a:pPr lvl="1"/>
            <a:r>
              <a:rPr lang="en-US"/>
              <a:t>Demonstrations</a:t>
            </a:r>
          </a:p>
          <a:p>
            <a:pPr lvl="1"/>
            <a:r>
              <a:rPr lang="en-US"/>
              <a:t>Proof of concepts (POCs)</a:t>
            </a:r>
          </a:p>
          <a:p>
            <a:endParaRPr lang="en-US"/>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24173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en-AU"/>
              <a:t>Creating data sources</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en-AU"/>
              <a:t>Authentication options</a:t>
            </a:r>
          </a:p>
        </p:txBody>
      </p:sp>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p:txBody>
          <a:bodyPr vert="horz" lIns="91440" tIns="45720" rIns="91440" bIns="45720" rtlCol="0" anchor="t">
            <a:noAutofit/>
          </a:bodyPr>
          <a:lstStyle/>
          <a:p>
            <a:r>
              <a:rPr lang="en-US"/>
              <a:t>Windows integrated security</a:t>
            </a:r>
          </a:p>
          <a:p>
            <a:pPr marL="445770" lvl="1" indent="-183515"/>
            <a:r>
              <a:rPr lang="en-US"/>
              <a:t>Use this option when an external data source must be queried by using the security context of the report user—applies only to cloud sources:</a:t>
            </a:r>
            <a:endParaRPr lang="en-US">
              <a:cs typeface="Segoe UI"/>
            </a:endParaRPr>
          </a:p>
          <a:p>
            <a:pPr marL="445770" lvl="1" indent="-183515"/>
            <a:r>
              <a:rPr lang="en-US"/>
              <a:t>Azure SQL Database</a:t>
            </a:r>
            <a:endParaRPr lang="en-US">
              <a:cs typeface="Segoe UI"/>
            </a:endParaRPr>
          </a:p>
          <a:p>
            <a:pPr marL="445770" lvl="1" indent="-183515"/>
            <a:r>
              <a:rPr lang="en-US"/>
              <a:t>Azure Synapse</a:t>
            </a:r>
            <a:endParaRPr lang="en-US">
              <a:cs typeface="Segoe UI"/>
            </a:endParaRPr>
          </a:p>
          <a:p>
            <a:pPr marL="445770" lvl="1" indent="-183515"/>
            <a:r>
              <a:rPr lang="en-US"/>
              <a:t>Azure Analysis Services</a:t>
            </a:r>
            <a:endParaRPr lang="en-US">
              <a:cs typeface="Segoe UI"/>
            </a:endParaRPr>
          </a:p>
          <a:p>
            <a:pPr marL="445770" lvl="1" indent="-183515"/>
            <a:r>
              <a:rPr lang="en-US"/>
              <a:t>For on-premises sources, Kerberos delegation must be configured if the data source does not reside on the gateway server</a:t>
            </a:r>
            <a:endParaRPr lang="en-US">
              <a:cs typeface="Segoe UI"/>
            </a:endParaRPr>
          </a:p>
          <a:p>
            <a:r>
              <a:rPr lang="en-US"/>
              <a:t>Specific credentials</a:t>
            </a:r>
          </a:p>
          <a:p>
            <a:pPr marL="445770" lvl="1" indent="-183515"/>
            <a:r>
              <a:rPr lang="en-US"/>
              <a:t>Can be Windows, or database credentials</a:t>
            </a:r>
            <a:endParaRPr lang="en-US">
              <a:cs typeface="Segoe UI"/>
            </a:endParaRPr>
          </a:p>
          <a:p>
            <a:endParaRPr lang="en-US"/>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25683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en-AU"/>
              <a:t>Creating data sources</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en-AU"/>
              <a:t>Authentication options » Authentication types</a:t>
            </a:r>
          </a:p>
        </p:txBody>
      </p:sp>
      <p:graphicFrame>
        <p:nvGraphicFramePr>
          <p:cNvPr id="6" name="Table 5" descr="Power BI dataset support SSO (Single-Sign On). Azure SQL Database and Azure SQL Data Warehouse support Basic, SSO, and OAuth2. Azure SQL Managed Instance support Basic, via public endpoint. Azure Analysis Services supports SSO, and OAuth2. SQL Server, SQL Server Analysis Services, Oracle, and Teradata only support stored credential in a gateway data source.">
            <a:extLst>
              <a:ext uri="{FF2B5EF4-FFF2-40B4-BE49-F238E27FC236}">
                <a16:creationId xmlns:a16="http://schemas.microsoft.com/office/drawing/2014/main" id="{142F0461-1A81-480D-8E2A-C083064DCD04}"/>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978909270"/>
              </p:ext>
            </p:extLst>
          </p:nvPr>
        </p:nvGraphicFramePr>
        <p:xfrm>
          <a:off x="588195" y="1993197"/>
          <a:ext cx="11104605" cy="3586480"/>
        </p:xfrm>
        <a:graphic>
          <a:graphicData uri="http://schemas.openxmlformats.org/drawingml/2006/table">
            <a:tbl>
              <a:tblPr firstRow="1" bandRow="1">
                <a:tableStyleId>{21E4AEA4-8DFA-4A89-87EB-49C32662AFE0}</a:tableStyleId>
              </a:tblPr>
              <a:tblGrid>
                <a:gridCol w="3465925">
                  <a:extLst>
                    <a:ext uri="{9D8B030D-6E8A-4147-A177-3AD203B41FA5}">
                      <a16:colId xmlns:a16="http://schemas.microsoft.com/office/drawing/2014/main" val="1541012296"/>
                    </a:ext>
                  </a:extLst>
                </a:gridCol>
                <a:gridCol w="7638680">
                  <a:extLst>
                    <a:ext uri="{9D8B030D-6E8A-4147-A177-3AD203B41FA5}">
                      <a16:colId xmlns:a16="http://schemas.microsoft.com/office/drawing/2014/main" val="2884642080"/>
                    </a:ext>
                  </a:extLst>
                </a:gridCol>
              </a:tblGrid>
              <a:tr h="370840">
                <a:tc>
                  <a:txBody>
                    <a:bodyPr/>
                    <a:lstStyle/>
                    <a:p>
                      <a:r>
                        <a:rPr lang="en-AU">
                          <a:solidFill>
                            <a:schemeClr val="bg1"/>
                          </a:solidFill>
                        </a:rPr>
                        <a:t>Source</a:t>
                      </a:r>
                    </a:p>
                  </a:txBody>
                  <a:tcPr>
                    <a:solidFill>
                      <a:schemeClr val="tx1"/>
                    </a:solidFill>
                  </a:tcPr>
                </a:tc>
                <a:tc>
                  <a:txBody>
                    <a:bodyPr/>
                    <a:lstStyle/>
                    <a:p>
                      <a:r>
                        <a:rPr lang="en-AU">
                          <a:solidFill>
                            <a:schemeClr val="bg1"/>
                          </a:solidFill>
                        </a:rPr>
                        <a:t>Supported authentication type</a:t>
                      </a:r>
                    </a:p>
                  </a:txBody>
                  <a:tcPr>
                    <a:solidFill>
                      <a:schemeClr val="tx1"/>
                    </a:solidFill>
                  </a:tcPr>
                </a:tc>
                <a:extLst>
                  <a:ext uri="{0D108BD9-81ED-4DB2-BD59-A6C34878D82A}">
                    <a16:rowId xmlns:a16="http://schemas.microsoft.com/office/drawing/2014/main" val="402806191"/>
                  </a:ext>
                </a:extLst>
              </a:tr>
              <a:tr h="370840">
                <a:tc>
                  <a:txBody>
                    <a:bodyPr/>
                    <a:lstStyle/>
                    <a:p>
                      <a:r>
                        <a:rPr lang="en-AU" sz="1800" baseline="0">
                          <a:solidFill>
                            <a:schemeClr val="tx1"/>
                          </a:solidFill>
                        </a:rPr>
                        <a:t>Power BI dataset</a:t>
                      </a:r>
                    </a:p>
                  </a:txBody>
                  <a:tcPr/>
                </a:tc>
                <a:tc>
                  <a:txBody>
                    <a:bodyPr/>
                    <a:lstStyle/>
                    <a:p>
                      <a:r>
                        <a:rPr lang="en-AU" sz="1800" baseline="0">
                          <a:solidFill>
                            <a:schemeClr val="tx1"/>
                          </a:solidFill>
                        </a:rPr>
                        <a:t>SSO (Single-Sign On)</a:t>
                      </a:r>
                    </a:p>
                  </a:txBody>
                  <a:tcPr/>
                </a:tc>
                <a:extLst>
                  <a:ext uri="{0D108BD9-81ED-4DB2-BD59-A6C34878D82A}">
                    <a16:rowId xmlns:a16="http://schemas.microsoft.com/office/drawing/2014/main" val="1426324114"/>
                  </a:ext>
                </a:extLst>
              </a:tr>
              <a:tr h="370840">
                <a:tc>
                  <a:txBody>
                    <a:bodyPr/>
                    <a:lstStyle/>
                    <a:p>
                      <a:r>
                        <a:rPr lang="en-AU" sz="1800" baseline="0">
                          <a:solidFill>
                            <a:schemeClr val="tx1"/>
                          </a:solidFill>
                        </a:rPr>
                        <a:t>Azure SQL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800" baseline="0">
                          <a:solidFill>
                            <a:schemeClr val="tx1"/>
                          </a:solidFill>
                        </a:rPr>
                        <a:t>Azure Synapse</a:t>
                      </a:r>
                      <a:br>
                        <a:rPr lang="en-AU" sz="1800" baseline="0">
                          <a:solidFill>
                            <a:srgbClr val="191919"/>
                          </a:solidFill>
                        </a:rPr>
                      </a:br>
                      <a:endParaRPr lang="en-AU" sz="1800" baseline="0">
                        <a:solidFill>
                          <a:schemeClr val="tx1"/>
                        </a:solidFill>
                      </a:endParaRPr>
                    </a:p>
                  </a:txBody>
                  <a:tcPr/>
                </a:tc>
                <a:tc>
                  <a:txBody>
                    <a:bodyPr/>
                    <a:lstStyle/>
                    <a:p>
                      <a:r>
                        <a:rPr lang="en-AU" sz="1800" baseline="0">
                          <a:solidFill>
                            <a:schemeClr val="tx1"/>
                          </a:solidFill>
                        </a:rPr>
                        <a:t>Basic (user name and password)</a:t>
                      </a:r>
                    </a:p>
                    <a:p>
                      <a:r>
                        <a:rPr lang="en-AU" sz="1800" baseline="0">
                          <a:solidFill>
                            <a:schemeClr val="tx1"/>
                          </a:solidFill>
                        </a:rPr>
                        <a:t>SSO</a:t>
                      </a:r>
                    </a:p>
                    <a:p>
                      <a:r>
                        <a:rPr lang="en-AU" sz="1800" baseline="0">
                          <a:solidFill>
                            <a:schemeClr val="tx1"/>
                          </a:solidFill>
                        </a:rPr>
                        <a:t>OAuth2 (stored AAD token)</a:t>
                      </a: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1800" baseline="0">
                          <a:solidFill>
                            <a:schemeClr val="tx1"/>
                          </a:solidFill>
                        </a:rPr>
                        <a:t>Azure SQL Managed Instance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1800" baseline="0">
                          <a:solidFill>
                            <a:schemeClr val="tx1"/>
                          </a:solidFill>
                        </a:rPr>
                        <a:t>Basic, via </a:t>
                      </a:r>
                      <a:r>
                        <a:rPr lang="en-US" sz="1800" baseline="0">
                          <a:solidFill>
                            <a:schemeClr val="tx1"/>
                          </a:solidFill>
                        </a:rPr>
                        <a:t>Public Endpoint using the Azure SQL Database Extension</a:t>
                      </a:r>
                      <a:endParaRPr lang="en-AU" sz="1800" baseline="0">
                        <a:solidFill>
                          <a:schemeClr val="tx1"/>
                        </a:solidFill>
                      </a:endParaRPr>
                    </a:p>
                  </a:txBody>
                  <a:tcPr/>
                </a:tc>
                <a:extLst>
                  <a:ext uri="{0D108BD9-81ED-4DB2-BD59-A6C34878D82A}">
                    <a16:rowId xmlns:a16="http://schemas.microsoft.com/office/drawing/2014/main" val="60229005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1800" baseline="0">
                          <a:solidFill>
                            <a:schemeClr val="tx1"/>
                          </a:solidFill>
                        </a:rPr>
                        <a:t>Azure Analysis Services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1800" baseline="0">
                          <a:solidFill>
                            <a:schemeClr val="tx1"/>
                          </a:solidFill>
                        </a:rPr>
                        <a:t>SSO, OAuth2</a:t>
                      </a:r>
                    </a:p>
                  </a:txBody>
                  <a:tcPr/>
                </a:tc>
                <a:extLst>
                  <a:ext uri="{0D108BD9-81ED-4DB2-BD59-A6C34878D82A}">
                    <a16:rowId xmlns:a16="http://schemas.microsoft.com/office/drawing/2014/main" val="7401876"/>
                  </a:ext>
                </a:extLst>
              </a:tr>
              <a:tr h="9297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1800" baseline="0">
                          <a:solidFill>
                            <a:schemeClr val="tx1"/>
                          </a:solidFill>
                        </a:rPr>
                        <a:t>SQL Server</a:t>
                      </a:r>
                      <a:br>
                        <a:rPr lang="en-AU" sz="1800" baseline="0">
                          <a:solidFill>
                            <a:schemeClr val="tx1"/>
                          </a:solidFill>
                        </a:rPr>
                      </a:br>
                      <a:r>
                        <a:rPr lang="en-AU" sz="1800" baseline="0">
                          <a:solidFill>
                            <a:schemeClr val="tx1"/>
                          </a:solidFill>
                        </a:rPr>
                        <a:t>SQL Server Analysis Services</a:t>
                      </a:r>
                      <a:br>
                        <a:rPr lang="en-AU" sz="1800" baseline="0">
                          <a:solidFill>
                            <a:schemeClr val="tx1"/>
                          </a:solidFill>
                        </a:rPr>
                      </a:br>
                      <a:r>
                        <a:rPr lang="en-AU" sz="1800" baseline="0">
                          <a:solidFill>
                            <a:schemeClr val="tx1"/>
                          </a:solidFill>
                        </a:rPr>
                        <a:t>Oracle</a:t>
                      </a:r>
                      <a:br>
                        <a:rPr lang="en-AU" sz="1800" baseline="0">
                          <a:solidFill>
                            <a:schemeClr val="tx1"/>
                          </a:solidFill>
                        </a:rPr>
                      </a:br>
                      <a:r>
                        <a:rPr lang="en-AU" sz="1800" baseline="0">
                          <a:solidFill>
                            <a:schemeClr val="tx1"/>
                          </a:solidFill>
                        </a:rPr>
                        <a:t>Teradata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1800" baseline="0">
                          <a:solidFill>
                            <a:schemeClr val="tx1"/>
                          </a:solidFill>
                        </a:rPr>
                        <a:t>Stored credential in gateway data source</a:t>
                      </a:r>
                    </a:p>
                  </a:txBody>
                  <a:tcPr/>
                </a:tc>
                <a:extLst>
                  <a:ext uri="{0D108BD9-81ED-4DB2-BD59-A6C34878D82A}">
                    <a16:rowId xmlns:a16="http://schemas.microsoft.com/office/drawing/2014/main" val="3072995964"/>
                  </a:ext>
                </a:extLst>
              </a:tr>
            </a:tbl>
          </a:graphicData>
        </a:graphic>
      </p:graphicFrame>
      <p:sp>
        <p:nvSpPr>
          <p:cNvPr id="7" name="TextBox 6">
            <a:extLst>
              <a:ext uri="{FF2B5EF4-FFF2-40B4-BE49-F238E27FC236}">
                <a16:creationId xmlns:a16="http://schemas.microsoft.com/office/drawing/2014/main" id="{1F1C558E-663E-48E1-A8B9-D2FF93F7F541}"/>
              </a:ext>
            </a:extLst>
          </p:cNvPr>
          <p:cNvSpPr txBox="1"/>
          <p:nvPr/>
        </p:nvSpPr>
        <p:spPr>
          <a:xfrm>
            <a:off x="588195" y="5928036"/>
            <a:ext cx="5660205"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Data sources default to using SSO, when applicable</a:t>
            </a:r>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06924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en-AU"/>
              <a:t>Creating data sources</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en-AU"/>
              <a:t>Note</a:t>
            </a:r>
          </a:p>
        </p:txBody>
      </p:sp>
      <p:pic>
        <p:nvPicPr>
          <p:cNvPr id="7" name="Graphic 6">
            <a:extLst>
              <a:ext uri="{FF2B5EF4-FFF2-40B4-BE49-F238E27FC236}">
                <a16:creationId xmlns:a16="http://schemas.microsoft.com/office/drawing/2014/main" id="{6F013EBD-77A2-4782-8723-D261E4DBE51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 y="2068513"/>
            <a:ext cx="914400" cy="914400"/>
          </a:xfrm>
          <a:prstGeom prst="rect">
            <a:avLst/>
          </a:prstGeom>
        </p:spPr>
      </p:pic>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a:xfrm>
            <a:off x="1608666" y="2070000"/>
            <a:ext cx="10084133" cy="4788000"/>
          </a:xfrm>
        </p:spPr>
        <p:txBody>
          <a:bodyPr/>
          <a:lstStyle/>
          <a:p>
            <a:r>
              <a:rPr lang="en-US"/>
              <a:t>In Power BI Report Builder, data source connections are made directly to data sources</a:t>
            </a:r>
          </a:p>
          <a:p>
            <a:r>
              <a:rPr lang="en-US"/>
              <a:t>Once published, however, data sources will connect:</a:t>
            </a:r>
          </a:p>
          <a:p>
            <a:pPr lvl="1"/>
            <a:r>
              <a:rPr lang="en-US"/>
              <a:t>Directly to Power BI datasets or cloud data sources</a:t>
            </a:r>
          </a:p>
          <a:p>
            <a:pPr lvl="1"/>
            <a:r>
              <a:rPr lang="en-US"/>
              <a:t>Via gateways to on-premises data sources</a:t>
            </a:r>
          </a:p>
          <a:p>
            <a:r>
              <a:rPr lang="en-US"/>
              <a:t>In the Power BI service, some report data sources will require post-publication configuration</a:t>
            </a:r>
          </a:p>
          <a:p>
            <a:endParaRPr lang="en-US"/>
          </a:p>
        </p:txBody>
      </p:sp>
      <p:sp>
        <p:nvSpPr>
          <p:cNvPr id="6" name="TextBox 5">
            <a:extLst>
              <a:ext uri="{FF2B5EF4-FFF2-40B4-BE49-F238E27FC236}">
                <a16:creationId xmlns:a16="http://schemas.microsoft.com/office/drawing/2014/main" id="{9AC5C346-0A5B-42F1-A5C6-74A50509EA84}"/>
              </a:ext>
            </a:extLst>
          </p:cNvPr>
          <p:cNvSpPr txBox="1"/>
          <p:nvPr/>
        </p:nvSpPr>
        <p:spPr>
          <a:xfrm>
            <a:off x="1925929" y="5380968"/>
            <a:ext cx="3086337"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en-US">
                <a:solidFill>
                  <a:schemeClr val="tx1"/>
                </a:solidFill>
              </a:rPr>
              <a:t>Post-publication tasks are covered in Module 07</a:t>
            </a:r>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31392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ower BI">
  <a:themeElements>
    <a:clrScheme name="Power BI">
      <a:dk1>
        <a:srgbClr val="191919"/>
      </a:dk1>
      <a:lt1>
        <a:srgbClr val="FFFFFF"/>
      </a:lt1>
      <a:dk2>
        <a:srgbClr val="191919"/>
      </a:dk2>
      <a:lt2>
        <a:srgbClr val="EAEAEA"/>
      </a:lt2>
      <a:accent1>
        <a:srgbClr val="F2C811"/>
      </a:accent1>
      <a:accent2>
        <a:srgbClr val="6A4B16"/>
      </a:accent2>
      <a:accent3>
        <a:srgbClr val="4472C4"/>
      </a:accent3>
      <a:accent4>
        <a:srgbClr val="70AD47"/>
      </a:accent4>
      <a:accent5>
        <a:srgbClr val="AC32F2"/>
      </a:accent5>
      <a:accent6>
        <a:srgbClr val="FF0000"/>
      </a:accent6>
      <a:hlink>
        <a:srgbClr val="0000FF"/>
      </a:hlink>
      <a:folHlink>
        <a:srgbClr val="0000FF"/>
      </a:folHlink>
    </a:clrScheme>
    <a:fontScheme name="Power Platform">
      <a:majorFont>
        <a:latin typeface="Segoe UI Semibold"/>
        <a:ea typeface=""/>
        <a:cs typeface=""/>
      </a:majorFont>
      <a:minorFont>
        <a:latin typeface="Segoe UI"/>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2855774-7864-472c-b53f-a1c9f38f1d59">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E9BD5E2DAB4FB40A2EA7E8D43D511D7" ma:contentTypeVersion="18" ma:contentTypeDescription="Create a new document." ma:contentTypeScope="" ma:versionID="cc646be81f914a7449a02e19f6a64e26">
  <xsd:schema xmlns:xsd="http://www.w3.org/2001/XMLSchema" xmlns:xs="http://www.w3.org/2001/XMLSchema" xmlns:p="http://schemas.microsoft.com/office/2006/metadata/properties" xmlns:ns1="http://schemas.microsoft.com/sharepoint/v3" xmlns:ns2="b2855774-7864-472c-b53f-a1c9f38f1d59" xmlns:ns3="efef0bc2-39c0-4cbc-8b06-a8fa4d6f3c44" xmlns:ns4="230e9df3-be65-4c73-a93b-d1236ebd677e" targetNamespace="http://schemas.microsoft.com/office/2006/metadata/properties" ma:root="true" ma:fieldsID="e82038fb988e0c575a071b1aa20663fb" ns1:_="" ns2:_="" ns3:_="" ns4:_="">
    <xsd:import namespace="http://schemas.microsoft.com/sharepoint/v3"/>
    <xsd:import namespace="b2855774-7864-472c-b53f-a1c9f38f1d59"/>
    <xsd:import namespace="efef0bc2-39c0-4cbc-8b06-a8fa4d6f3c4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4: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855774-7864-472c-b53f-a1c9f38f1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ef0bc2-39c0-4cbc-8b06-a8fa4d6f3c4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8526dee-52bf-4f03-b683-4de664409d58}" ma:internalName="TaxCatchAll" ma:showField="CatchAllData" ma:web="efef0bc2-39c0-4cbc-8b06-a8fa4d6f3c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63D9A8-A935-4BCA-BE9D-32C1684D0F3B}">
  <ds:schemaRefs>
    <ds:schemaRef ds:uri="http://schemas.microsoft.com/sharepoint/v3/contenttype/forms"/>
  </ds:schemaRefs>
</ds:datastoreItem>
</file>

<file path=customXml/itemProps2.xml><?xml version="1.0" encoding="utf-8"?>
<ds:datastoreItem xmlns:ds="http://schemas.openxmlformats.org/officeDocument/2006/customXml" ds:itemID="{8440E5D0-9877-4012-B05A-E30ADA0D6537}">
  <ds:schemaRefs>
    <ds:schemaRef ds:uri="http://purl.org/dc/terms/"/>
    <ds:schemaRef ds:uri="http://purl.org/dc/dcmitype/"/>
    <ds:schemaRef ds:uri="http://www.w3.org/XML/1998/namespace"/>
    <ds:schemaRef ds:uri="a8ebedfb-72da-424a-b001-363f2acb45bc"/>
    <ds:schemaRef ds:uri="87a8d51a-7b3e-49b3-8079-7ba33ddd7d05"/>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C23AF5F0-5A51-4D3F-A65E-184DF37721D8}"/>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12511</Words>
  <Application>Microsoft Office PowerPoint</Application>
  <PresentationFormat>Widescreen</PresentationFormat>
  <Paragraphs>2016</Paragraphs>
  <Slides>219</Slides>
  <Notes>82</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219</vt:i4>
      </vt:variant>
    </vt:vector>
  </HeadingPairs>
  <TitlesOfParts>
    <vt:vector size="232" baseType="lpstr">
      <vt:lpstr>Arial</vt:lpstr>
      <vt:lpstr>AvantGarde Bk BT Book</vt:lpstr>
      <vt:lpstr>AvantGarde Bk BT Demi</vt:lpstr>
      <vt:lpstr>Calibri</vt:lpstr>
      <vt:lpstr>Calibri Light</vt:lpstr>
      <vt:lpstr>Consolas</vt:lpstr>
      <vt:lpstr>Segoe</vt:lpstr>
      <vt:lpstr>Segoe Pro</vt:lpstr>
      <vt:lpstr>Segoe UI</vt:lpstr>
      <vt:lpstr>Segoe UI Light</vt:lpstr>
      <vt:lpstr>Segoe UI Semibold</vt:lpstr>
      <vt:lpstr>Power BI</vt:lpstr>
      <vt:lpstr>1_Office Theme</vt:lpstr>
      <vt:lpstr>Power BI Paginated Reports in a Day</vt:lpstr>
      <vt:lpstr>Instructor introduction</vt:lpstr>
      <vt:lpstr>Course aim</vt:lpstr>
      <vt:lpstr>Course aim</vt:lpstr>
      <vt:lpstr>Course aim</vt:lpstr>
      <vt:lpstr>Course modules</vt:lpstr>
      <vt:lpstr>Labs</vt:lpstr>
      <vt:lpstr>Labs</vt:lpstr>
      <vt:lpstr>Labs</vt:lpstr>
      <vt:lpstr>Labs</vt:lpstr>
      <vt:lpstr>Labs</vt:lpstr>
      <vt:lpstr>Labs</vt:lpstr>
      <vt:lpstr>Labs</vt:lpstr>
      <vt:lpstr>Feedback</vt:lpstr>
      <vt:lpstr>Resources</vt:lpstr>
      <vt:lpstr>Questions?</vt:lpstr>
      <vt:lpstr>Power BI  Paginated Reports in a Day</vt:lpstr>
      <vt:lpstr>Module outline</vt:lpstr>
      <vt:lpstr>Introducing Power BI</vt:lpstr>
      <vt:lpstr>Introducing Power BI</vt:lpstr>
      <vt:lpstr>Introducing Power BI </vt:lpstr>
      <vt:lpstr>Power BI reporting</vt:lpstr>
      <vt:lpstr>Power BI reporting</vt:lpstr>
      <vt:lpstr>Power BI reporting</vt:lpstr>
      <vt:lpstr>Demo 01A</vt:lpstr>
      <vt:lpstr>Power BI reporting</vt:lpstr>
      <vt:lpstr>Power BI reporting</vt:lpstr>
      <vt:lpstr>Demo 01B</vt:lpstr>
      <vt:lpstr>Paginated reporting</vt:lpstr>
      <vt:lpstr>Paginated reporting</vt:lpstr>
      <vt:lpstr>Paginated reporting</vt:lpstr>
      <vt:lpstr>Paginated reporting</vt:lpstr>
      <vt:lpstr>Paginated reporting</vt:lpstr>
      <vt:lpstr>Paginated reporting</vt:lpstr>
      <vt:lpstr>Lab 01A</vt:lpstr>
      <vt:lpstr>Resources</vt:lpstr>
      <vt:lpstr>Resources</vt:lpstr>
      <vt:lpstr>Questions?</vt:lpstr>
      <vt:lpstr>Power BI  Paginated Reports in a Day</vt:lpstr>
      <vt:lpstr>Module outline</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Introducing Report Builder</vt:lpstr>
      <vt:lpstr>Demo 02A</vt:lpstr>
      <vt:lpstr>Introducing Report Builder</vt:lpstr>
      <vt:lpstr>Lab 02A</vt:lpstr>
      <vt:lpstr>Designing report layouts</vt:lpstr>
      <vt:lpstr>Designing report layouts</vt:lpstr>
      <vt:lpstr>Designing report layouts</vt:lpstr>
      <vt:lpstr>Designing report layouts</vt:lpstr>
      <vt:lpstr>Designing report layouts</vt:lpstr>
      <vt:lpstr>Designing report layouts</vt:lpstr>
      <vt:lpstr>Designing report layouts</vt:lpstr>
      <vt:lpstr>Designing report layouts</vt:lpstr>
      <vt:lpstr>Designing report layouts</vt:lpstr>
      <vt:lpstr>Designing report layouts</vt:lpstr>
      <vt:lpstr>Designing report layouts</vt:lpstr>
      <vt:lpstr>Designing report layouts</vt:lpstr>
      <vt:lpstr>Designing report layouts</vt:lpstr>
      <vt:lpstr>Setting dynamic properties</vt:lpstr>
      <vt:lpstr>Setting dynamic properties</vt:lpstr>
      <vt:lpstr>Setting dynamic properties</vt:lpstr>
      <vt:lpstr>Setting dynamic properties</vt:lpstr>
      <vt:lpstr>Setting dynamic properties</vt:lpstr>
      <vt:lpstr>Setting dynamic properties</vt:lpstr>
      <vt:lpstr>Setting dynamic properties</vt:lpstr>
      <vt:lpstr>Setting dynamic properties</vt:lpstr>
      <vt:lpstr>Setting dynamic properties</vt:lpstr>
      <vt:lpstr>Setting dynamic properties</vt:lpstr>
      <vt:lpstr>Lab 02B</vt:lpstr>
      <vt:lpstr>Resources</vt:lpstr>
      <vt:lpstr>Resources</vt:lpstr>
      <vt:lpstr>Questions?</vt:lpstr>
      <vt:lpstr>Power BI  Paginated Reports in a Day</vt:lpstr>
      <vt:lpstr>Module outline</vt:lpstr>
      <vt:lpstr>Creating data sources</vt:lpstr>
      <vt:lpstr>Creating data sources</vt:lpstr>
      <vt:lpstr>Creating data sources</vt:lpstr>
      <vt:lpstr>Creating data sources</vt:lpstr>
      <vt:lpstr>Creating data sources</vt:lpstr>
      <vt:lpstr>Creating data sources</vt:lpstr>
      <vt:lpstr>Creating data sources</vt:lpstr>
      <vt:lpstr>Creating datasets</vt:lpstr>
      <vt:lpstr>Creating datasets</vt:lpstr>
      <vt:lpstr>Creating datasets</vt:lpstr>
      <vt:lpstr>Creating datasets</vt:lpstr>
      <vt:lpstr>Creating datasets</vt:lpstr>
      <vt:lpstr>Demo 03A</vt:lpstr>
      <vt:lpstr>Creating datasets</vt:lpstr>
      <vt:lpstr>Creating datasets</vt:lpstr>
      <vt:lpstr>Creating datasets</vt:lpstr>
      <vt:lpstr>Creating datasets</vt:lpstr>
      <vt:lpstr>Creating datasets</vt:lpstr>
      <vt:lpstr>Creating datasets</vt:lpstr>
      <vt:lpstr>Creating datasets</vt:lpstr>
      <vt:lpstr>Creating datasets</vt:lpstr>
      <vt:lpstr>Creating datasets</vt:lpstr>
      <vt:lpstr>Creating datasets</vt:lpstr>
      <vt:lpstr>Creating datasets</vt:lpstr>
      <vt:lpstr>Creating datasets</vt:lpstr>
      <vt:lpstr>Creating datasets</vt:lpstr>
      <vt:lpstr>Creating datasets</vt:lpstr>
      <vt:lpstr>Lab 03A</vt:lpstr>
      <vt:lpstr>Recommended practices</vt:lpstr>
      <vt:lpstr>Resources</vt:lpstr>
      <vt:lpstr>Questions?</vt:lpstr>
      <vt:lpstr>Power BI  Paginated Reports in a Day</vt:lpstr>
      <vt:lpstr>Module outline</vt:lpstr>
      <vt:lpstr>Introducing parameters</vt:lpstr>
      <vt:lpstr>Creating report parameters</vt:lpstr>
      <vt:lpstr>Creating report parameters</vt:lpstr>
      <vt:lpstr>Creating report parameters</vt:lpstr>
      <vt:lpstr>Creating report parameters</vt:lpstr>
      <vt:lpstr>Creating report parameters</vt:lpstr>
      <vt:lpstr>Creating report parameters</vt:lpstr>
      <vt:lpstr>Working with query parameters</vt:lpstr>
      <vt:lpstr>Working with query parameters</vt:lpstr>
      <vt:lpstr>Working with parameters</vt:lpstr>
      <vt:lpstr>Working with parameters</vt:lpstr>
      <vt:lpstr>Working with parameters</vt:lpstr>
      <vt:lpstr>Working with parameters</vt:lpstr>
      <vt:lpstr>Working with parameters</vt:lpstr>
      <vt:lpstr>Demo 04A</vt:lpstr>
      <vt:lpstr>Working with parameters</vt:lpstr>
      <vt:lpstr>Working with parameters</vt:lpstr>
      <vt:lpstr>Working with parameters</vt:lpstr>
      <vt:lpstr>Working with parameters</vt:lpstr>
      <vt:lpstr>Working with parameters</vt:lpstr>
      <vt:lpstr>Lab 04A</vt:lpstr>
      <vt:lpstr>Resources</vt:lpstr>
      <vt:lpstr>Questions?</vt:lpstr>
      <vt:lpstr>Power BI  Paginated Reports in a Day</vt:lpstr>
      <vt:lpstr>Module outline</vt:lpstr>
      <vt:lpstr>Visualizing report data</vt:lpstr>
      <vt:lpstr>Visualizing report data</vt:lpstr>
      <vt:lpstr>Visualizing report data</vt:lpstr>
      <vt:lpstr>Creating data regions</vt:lpstr>
      <vt:lpstr>Creating data regions</vt:lpstr>
      <vt:lpstr>Creating data regions</vt:lpstr>
      <vt:lpstr>Creating data regions</vt:lpstr>
      <vt:lpstr>Creating data regions</vt:lpstr>
      <vt:lpstr>Creating data regions</vt:lpstr>
      <vt:lpstr>Creating data regions</vt:lpstr>
      <vt:lpstr>Creating data regions</vt:lpstr>
      <vt:lpstr>Demo 05A</vt:lpstr>
      <vt:lpstr>Creating data regions</vt:lpstr>
      <vt:lpstr>Creating data regions</vt:lpstr>
      <vt:lpstr>Creating data regions</vt:lpstr>
      <vt:lpstr>Creating data regions</vt:lpstr>
      <vt:lpstr>Lab 05A</vt:lpstr>
      <vt:lpstr>Creating data visualizations</vt:lpstr>
      <vt:lpstr>Creating data visualizations</vt:lpstr>
      <vt:lpstr>Creating data visualizations</vt:lpstr>
      <vt:lpstr>Creating data visualizations</vt:lpstr>
      <vt:lpstr>Creating data visualizations</vt:lpstr>
      <vt:lpstr>Creating data visualizations</vt:lpstr>
      <vt:lpstr>Creating data visualizations</vt:lpstr>
      <vt:lpstr>Creating data visualizations</vt:lpstr>
      <vt:lpstr>Creating data visualizations</vt:lpstr>
      <vt:lpstr>Creating data visualizations</vt:lpstr>
      <vt:lpstr>Creating data visualizations</vt:lpstr>
      <vt:lpstr>Lab 05B</vt:lpstr>
      <vt:lpstr>Resources</vt:lpstr>
      <vt:lpstr>Questions?</vt:lpstr>
      <vt:lpstr>Power BI  Paginated Reports in a Day</vt:lpstr>
      <vt:lpstr>Module outline</vt:lpstr>
      <vt:lpstr>Implementing Interactivity Features </vt:lpstr>
      <vt:lpstr>Implementing Interactivity Features </vt:lpstr>
      <vt:lpstr>Implementing Interactivity Features </vt:lpstr>
      <vt:lpstr>Implementing Interactivity Features </vt:lpstr>
      <vt:lpstr>Implementing Interactivity Features </vt:lpstr>
      <vt:lpstr>Demo 06A</vt:lpstr>
      <vt:lpstr>Implementing Interactivity Features </vt:lpstr>
      <vt:lpstr>Lab 06A</vt:lpstr>
      <vt:lpstr>Resources</vt:lpstr>
      <vt:lpstr>Questions?</vt:lpstr>
      <vt:lpstr>Power BI  Paginated Reports in a Day</vt:lpstr>
      <vt:lpstr>Module outline</vt:lpstr>
      <vt:lpstr>Publishing reports</vt:lpstr>
      <vt:lpstr>Publishing reports</vt:lpstr>
      <vt:lpstr>Publishing reports</vt:lpstr>
      <vt:lpstr>Consuming reports</vt:lpstr>
      <vt:lpstr>Consuming reports</vt:lpstr>
      <vt:lpstr>Consuming reports</vt:lpstr>
      <vt:lpstr>Consuming reports</vt:lpstr>
      <vt:lpstr>Delivering reports</vt:lpstr>
      <vt:lpstr>Embedding reports</vt:lpstr>
      <vt:lpstr>Embedding reports</vt:lpstr>
      <vt:lpstr>Embedding reports</vt:lpstr>
      <vt:lpstr>Embedding reports</vt:lpstr>
      <vt:lpstr>Embedding reports</vt:lpstr>
      <vt:lpstr>Exporting reports</vt:lpstr>
      <vt:lpstr>Exporting reports</vt:lpstr>
      <vt:lpstr>When to use paginated reports</vt:lpstr>
      <vt:lpstr>When to use paginated reports</vt:lpstr>
      <vt:lpstr>Migrate SSRS reports</vt:lpstr>
      <vt:lpstr>Lab 07A</vt:lpstr>
      <vt:lpstr>Resources</vt:lpstr>
      <vt:lpstr>Resources</vt:lpstr>
      <vt:lpstr>Resources</vt:lpstr>
      <vt:lpstr>Questions?</vt:lpstr>
      <vt:lpstr>PowerPoint Presentation</vt:lpstr>
    </vt:vector>
  </TitlesOfParts>
  <Manager>Yana Berkovich &lt;yana.berkovich@microsoft.com&gt;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Paginated Reports in a Day</dc:title>
  <dc:creator>Peter Myers &lt;v-pemyer@microsoft.com&gt;</dc:creator>
  <cp:keywords>PowerBIPRIAD</cp:keywords>
  <cp:lastModifiedBy>Devin Knight</cp:lastModifiedBy>
  <cp:revision>15</cp:revision>
  <dcterms:created xsi:type="dcterms:W3CDTF">2020-04-09T08:29:58Z</dcterms:created>
  <dcterms:modified xsi:type="dcterms:W3CDTF">2022-12-16T15:18:05Z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0x010100CE9BD5E2DAB4FB40A2EA7E8D43D511D7</vt:lpwstr>
  </property>
  <property fmtid="{D5CDD505-2E9C-101B-9397-08002B2CF9AE}" pid="3" name="MediaServiceImageTags">
    <vt:lpwstr/>
  </property>
</Properties>
</file>